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762" r:id="rId4"/>
  </p:sldMasterIdLst>
  <p:notesMasterIdLst>
    <p:notesMasterId r:id="rId5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533400" y="763588"/>
            <a:ext cx="6702425" cy="377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6650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C5DC75FB-8DBC-4403-85F2-39C160618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58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B88F25-8810-4141-9B28-DB76B9D7C39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0013" y="763588"/>
            <a:ext cx="5030787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80739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39ADFE-D2EC-4C79-B56B-F153ABE99F2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43757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3C588D-855F-4574-941B-FE585CB01AB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334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BADE02-1959-42F7-9D34-03140FB265C7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480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15123B-6B21-47AC-8B45-D7BC7AAE5A8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26054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20749D-7FC3-4F03-A5F2-D14B7258BCC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75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1A6784-8ACB-4695-AEB3-F4C876CB40BB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1809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1BF9504-6451-49DD-A129-D2E8B3F8429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524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D8999B5-BC27-493C-A211-A09ACFC5B76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48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B3EAA-09E7-4F1E-844B-71564A3A0B2B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16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765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EA8E20-F4C6-4C9E-B13E-CA5F29C0FBF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0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AD999B8-C125-42D6-A2FA-1EF5FC18D1A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52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78809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B05FC2-05EC-49F6-9D8C-A20EA164608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37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590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65E1CA4-7566-45B0-8A93-B29940D751E1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901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EA4C04-F23D-40FF-8DD5-5AFD26F998F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658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FAE848-5758-432F-8635-A269482BE7E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304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AF527E5-2DF8-4B1E-9B1B-7391846B5BA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4827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08EF8F-07CA-4113-A256-515083150F0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10581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D642FA-CDEF-4882-A1D8-5A3D6793C78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2991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90D2D2-B199-48D5-8547-B96CEB9C4B7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877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343F67-B984-49A4-A22E-582FCF66A6BB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8515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A84D9E5-AA10-4E2C-884C-C19D528C9469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039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B2D52CD-B089-41C2-9656-1C0F55FBB09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0938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47B2D16-FF89-4469-8D3A-15AA8479B31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1597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00042D-95B3-4147-B867-5D33289AF82C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9090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9475653-E072-44A5-A54A-60CA0F78B67C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040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2CFD5C7-EE6C-4481-A129-F019FEB2C82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8653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40B24E-E4D1-4514-BC83-022A9BFE466B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71849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661CB42-0867-4F36-9CE6-E789AE62EFAD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9496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8BB9C75-51D6-466B-B5CB-47EF12878BAF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61271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92071A-FCC2-4770-974B-33C828C99BBE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3898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27C96B-F279-40E3-9982-84326791BCF4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8192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B95740-1C92-454D-A211-1650A9A8B659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692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FE81A8-D599-4CA5-97DC-F069DACB79C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8675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CEFAB2-EA21-44CD-8D04-3319F60E5A94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4106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1E8242-EE1C-4B74-A51E-2A4A3C1CEE91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5720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F1F1B1-840F-41C4-B126-CB4307535C8A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92528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28159C-7186-493C-A16E-BF73B073F150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2803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172FC4-3FB0-486A-9B57-5AD1E8380ABD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0790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5846663-0AE8-4D75-9F18-9449350E3CF6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3052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04EC7E-EB03-4FE6-A4F5-BB233A3B1113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93620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77C4A0-2404-41D2-A10B-9D7B3875EFBB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5593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0767B9-11DB-4215-9BC7-556ABD11142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83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781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75A448-BC4C-4853-9FAC-AC6DFC056A5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524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19DF578-CF68-46B6-8E8D-28D96DB8D75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04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904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3B7960-8B1C-4A80-95C4-6DB0EAE9319B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1998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13D3F0-9F15-4CBC-BBEC-33D9C206997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83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D41072A-AB73-407B-A7C6-2C1B9BE02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78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BE8D4CE-5BC7-4942-9AA7-461C3B7C1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362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397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397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BCF4F2F-D661-46C9-895F-576BA09870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07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F3DFD79F-BCF0-40AA-B7B4-684167AEB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75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7A9E5A-8F2A-427A-99C1-EA5051512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18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C4E28A-3422-422F-B948-0E3C62BFA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13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1FCCF98-1B7B-46B0-A675-132C7A4855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0216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DAA79C-186F-49D9-BE0C-E872DEBB46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50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F33724A-D834-49E3-8790-AFE703BE35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672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914EB2-61E6-477D-BF16-D265B074FE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359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AA2066C-BD75-4AA3-AFE5-EF09194B5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2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E916E2-E010-433F-8C41-9101E9FFE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457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B184F6-8381-4D93-8DEC-2F767742F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04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59F64D0-0CB1-4077-9158-2BB2EA2B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660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BA0FE8-1E0A-42F7-8DD5-29DECDF04C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448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307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307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B9120405-7963-4162-BC47-ED5037BB6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969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B1AABD2-013E-42EC-A681-0A9E6BE7D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424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C88232-96F4-4DD2-B744-38C3ED9059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6687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50DBCB9-5B72-40E2-A598-90521056E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684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DD1CA1D-7491-441A-B489-78BF0AB954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8845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C723913-BE70-44CF-8D49-F2C292CDAB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79512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666FF9-EB75-4DAD-A7AB-7ACECB883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538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779A8E9-E8FE-4243-B430-1E9E5AB8C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2600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2F03F79F-E091-45AB-B2F7-1409969D1F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11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62AF5A56-A9EE-43D4-B65C-3C40B54A80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911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1B3237-0BB6-4C07-902D-1E8AE56221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46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E82A382-4B84-4238-9775-4C11A002D9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57861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305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05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4DE4A8-2ED9-4351-BE5E-1606470896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668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0DC079-2AB5-406C-B16A-06DD408867D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70500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32F7A-ABAF-4AD8-89EB-52CECFC9308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6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CC5DA0-3865-4502-AB34-5FAFF47E211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1107867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6BA71-F8E2-410B-86B6-C2BCF4FE20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1295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1D83D-B3BF-4096-AD8F-F73C3F6A8B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4710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3975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58114D-D65F-4153-AFA5-AEC49671CE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017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190DF-E634-4217-A6C3-EBC1199F0B0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59034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ADA22-5751-453C-A961-9B49F5CE18A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2544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BB03A44E-58A7-467E-9ECA-94D91D4AE12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2242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9CDD058F-B960-4439-B370-43D89816EE05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FFE8B362-1A94-4AA6-BD90-12B001E3FCD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2769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3E296-DFE4-4992-AB51-000B408D34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511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E07CE-3B74-407E-ADC4-207E20D21C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33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DCB369E-DAE3-4560-8B52-A5AA6DD514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9197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53B2D09-8868-469D-A1BC-82591A5C50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950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7D0E111-1963-44C3-81D3-4E510B702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14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66E2D2A-591A-4C8F-A9F2-0CFD3F3063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333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48BB88-2D6E-4633-8FD5-59430F621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1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0813" cy="146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81170F42-13A6-4F03-9758-4DAA31C3E2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txStyles>
    <p:titleStyle>
      <a:lvl1pPr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2pPr>
      <a:lvl3pPr marL="11430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3pPr>
      <a:lvl4pPr marL="16002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4pPr>
      <a:lvl5pPr marL="20574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5pPr>
      <a:lvl6pPr marL="25146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6pPr>
      <a:lvl7pPr marL="29718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7pPr>
      <a:lvl8pPr marL="34290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8pPr>
      <a:lvl9pPr marL="38862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r" defTabSz="457200" rtl="1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B0103FFE-C5D7-45A3-919D-3C07881032E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2pPr>
      <a:lvl3pPr marL="11430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3pPr>
      <a:lvl4pPr marL="16002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4pPr>
      <a:lvl5pPr marL="20574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5pPr>
      <a:lvl6pPr marL="25146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6pPr>
      <a:lvl7pPr marL="29718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7pPr>
      <a:lvl8pPr marL="34290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8pPr>
      <a:lvl9pPr marL="38862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r" defTabSz="457200" rtl="1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fld id="{12052CDF-8CAF-45C5-A3B5-9D950E25B9A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2pPr>
      <a:lvl3pPr marL="11430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3pPr>
      <a:lvl4pPr marL="16002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4pPr>
      <a:lvl5pPr marL="20574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5pPr>
      <a:lvl6pPr marL="25146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6pPr>
      <a:lvl7pPr marL="29718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7pPr>
      <a:lvl8pPr marL="34290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8pPr>
      <a:lvl9pPr marL="3886200" indent="-228600" algn="r" defTabSz="457200" rtl="1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Noto Sans SC Regular" charset="0"/>
          <a:cs typeface="Noto Sans SC Regular" charset="0"/>
        </a:defRPr>
      </a:lvl9pPr>
    </p:titleStyle>
    <p:bodyStyle>
      <a:lvl1pPr marL="342900" indent="-342900" algn="r" defTabSz="457200" rtl="1" fontAlgn="base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defTabSz="457200" rtl="1" fontAlgn="base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r" defTabSz="457200" rtl="1" fontAlgn="base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r" defTabSz="457200" rtl="1" fontAlgn="base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r" defTabSz="457200" rtl="1" fontAlgn="base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1170F42-13A6-4F03-9758-4DAA31C3E28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31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94">
          <p15:clr>
            <a:srgbClr val="F26B43"/>
          </p15:clr>
        </p15:guide>
        <p15:guide id="4" pos="5400">
          <p15:clr>
            <a:srgbClr val="F26B43"/>
          </p15:clr>
        </p15:guide>
        <p15:guide id="5" orient="horz" pos="4008">
          <p15:clr>
            <a:srgbClr val="F26B43"/>
          </p15:clr>
        </p15:guide>
        <p15:guide id="6" orient="horz" pos="1440">
          <p15:clr>
            <a:srgbClr val="F26B43"/>
          </p15:clr>
        </p15:guide>
        <p15:guide id="7" orient="horz" pos="3720">
          <p15:clr>
            <a:srgbClr val="F26B43"/>
          </p15:clr>
        </p15:guide>
        <p15:guide id="8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 bwMode="auto">
          <a:xfrm>
            <a:off x="755576" y="404664"/>
            <a:ext cx="7772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a-IR" altLang="en-US" sz="4400" dirty="0" smtClean="0">
                <a:solidFill>
                  <a:srgbClr val="00B050"/>
                </a:solidFill>
                <a:cs typeface="_MRT_Khodkar" panose="00000700000000000000" pitchFamily="2" charset="-78"/>
              </a:rPr>
              <a:t>بسم الله الرحمن الرحیم</a:t>
            </a:r>
            <a:endParaRPr lang="fr-CA" altLang="en-US" sz="4400" dirty="0">
              <a:solidFill>
                <a:srgbClr val="00B050"/>
              </a:solidFill>
              <a:cs typeface="_MRT_Khodkar" panose="000007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3384" y="2276872"/>
            <a:ext cx="7056784" cy="7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 smtClean="0">
                <a:solidFill>
                  <a:schemeClr val="accent5"/>
                </a:solidFill>
                <a:cs typeface="2  Titr" panose="00000700000000000000" pitchFamily="2" charset="-78"/>
              </a:rPr>
              <a:t>سخت افزار</a:t>
            </a:r>
            <a:endParaRPr lang="en-US" sz="4400" dirty="0">
              <a:solidFill>
                <a:schemeClr val="accent5"/>
              </a:solidFill>
              <a:cs typeface="2 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24" y="4293096"/>
            <a:ext cx="5572903" cy="94310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ctr" rtl="1" hangingPunct="1">
              <a:lnSpc>
                <a:spcPct val="100000"/>
              </a:lnSpc>
            </a:pPr>
            <a:r>
              <a:rPr lang="ar-SA" altLang="en-US" sz="4400" dirty="0">
                <a:cs typeface="2  Titr" panose="00000700000000000000" pitchFamily="2" charset="-78"/>
              </a:rPr>
              <a:t>پورت صفحه کلید</a:t>
            </a:r>
            <a:endParaRPr lang="en-US" altLang="en-US" sz="4400" dirty="0">
              <a:ea typeface="B Mitra" panose="00000400000000000000" pitchFamily="2" charset="-78"/>
              <a:cs typeface="2  Titr" panose="00000700000000000000" pitchFamily="2" charset="-78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412875"/>
            <a:ext cx="2624137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Line 3"/>
          <p:cNvSpPr>
            <a:spLocks noChangeShapeType="1"/>
          </p:cNvSpPr>
          <p:nvPr/>
        </p:nvSpPr>
        <p:spPr bwMode="auto">
          <a:xfrm flipH="1">
            <a:off x="2193925" y="2420938"/>
            <a:ext cx="1947863" cy="720725"/>
          </a:xfrm>
          <a:prstGeom prst="line">
            <a:avLst/>
          </a:prstGeom>
          <a:noFill/>
          <a:ln w="9360" cap="flat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258888" y="3141663"/>
            <a:ext cx="1296987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ts val="2000"/>
              </a:spcBef>
            </a:pPr>
            <a:r>
              <a:rPr lang="ar-SA" altLang="en-US" sz="4000" dirty="0">
                <a:cs typeface="2  Nazanin" panose="00000400000000000000" pitchFamily="2" charset="-78"/>
              </a:rPr>
              <a:t>پین</a:t>
            </a:r>
            <a:endParaRPr lang="en-US" altLang="en-US" sz="4000" dirty="0">
              <a:ea typeface="B Mitra" panose="00000400000000000000" pitchFamily="2" charset="-78"/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948488" y="2565400"/>
            <a:ext cx="1871662" cy="76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2200"/>
              </a:spcBef>
            </a:pPr>
            <a:r>
              <a:rPr lang="ar-SA" altLang="en-US" sz="4400" dirty="0">
                <a:cs typeface="2  Titr" panose="00000700000000000000" pitchFamily="2" charset="-78"/>
              </a:rPr>
              <a:t>موس</a:t>
            </a:r>
            <a:endParaRPr lang="en-US" altLang="en-US" sz="4400" dirty="0">
              <a:cs typeface="2  Titr" panose="00000700000000000000" pitchFamily="2" charset="-78"/>
            </a:endParaRPr>
          </a:p>
        </p:txBody>
      </p:sp>
      <p:sp>
        <p:nvSpPr>
          <p:cNvPr id="16386" name="Line 2"/>
          <p:cNvSpPr>
            <a:spLocks noChangeShapeType="1"/>
          </p:cNvSpPr>
          <p:nvPr/>
        </p:nvSpPr>
        <p:spPr bwMode="auto">
          <a:xfrm flipH="1" flipV="1">
            <a:off x="5578475" y="1914525"/>
            <a:ext cx="1803400" cy="1084263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5578475" y="3068638"/>
            <a:ext cx="1731963" cy="14446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5794375" y="3141663"/>
            <a:ext cx="1587500" cy="172720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1908175" y="1628775"/>
            <a:ext cx="3455988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200"/>
              </a:spcBef>
            </a:pPr>
            <a:r>
              <a:rPr lang="ar-SA" altLang="en-US" sz="2400" dirty="0">
                <a:cs typeface="2  Nazanin" panose="00000400000000000000" pitchFamily="2" charset="-78"/>
              </a:rPr>
              <a:t>موس های توپی ( توپ دار</a:t>
            </a:r>
            <a:r>
              <a:rPr lang="ar-SA" altLang="en-US" sz="2400" dirty="0" smtClean="0">
                <a:cs typeface="2  Nazanin" panose="00000400000000000000" pitchFamily="2" charset="-78"/>
              </a:rPr>
              <a:t>)</a:t>
            </a:r>
            <a:endParaRPr lang="en-US" altLang="en-US" sz="2400" dirty="0">
              <a:cs typeface="2  Nazanin" panose="00000400000000000000" pitchFamily="2" charset="-78"/>
            </a:endParaRP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916238" y="2852738"/>
            <a:ext cx="2447925" cy="395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000"/>
              </a:spcBef>
            </a:pPr>
            <a:r>
              <a:rPr lang="ar-SA" altLang="en-US" sz="2000" dirty="0">
                <a:cs typeface="2  Nazanin" panose="00000400000000000000" pitchFamily="2" charset="-78"/>
              </a:rPr>
              <a:t>موس نوری</a:t>
            </a:r>
            <a:r>
              <a:rPr lang="en-US" altLang="en-US" sz="2000" dirty="0">
                <a:cs typeface="2  Nazanin" panose="00000400000000000000" pitchFamily="2" charset="-78"/>
              </a:rPr>
              <a:t> optical 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987675" y="4508500"/>
            <a:ext cx="25209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400"/>
              </a:spcBef>
            </a:pPr>
            <a:r>
              <a:rPr lang="ar-SA" altLang="en-US" sz="2800" dirty="0">
                <a:cs typeface="2  Nazanin" panose="00000400000000000000" pitchFamily="2" charset="-78"/>
              </a:rPr>
              <a:t>موس بی سیم</a:t>
            </a:r>
            <a:endParaRPr lang="en-US" altLang="en-US" sz="2800" dirty="0">
              <a:cs typeface="2  Nazanin" panose="00000400000000000000" pitchFamily="2" charset="-78"/>
            </a:endParaRP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697038" cy="19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349500"/>
            <a:ext cx="273685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37063"/>
            <a:ext cx="2087562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/>
        </p:nvSpPr>
        <p:spPr bwMode="auto">
          <a:xfrm>
            <a:off x="457200" y="2276475"/>
            <a:ext cx="8291513" cy="384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marL="342900" indent="-341313" algn="r" rtl="1" hangingPunct="1">
              <a:lnSpc>
                <a:spcPct val="100000"/>
              </a:lnSpc>
              <a:spcBef>
                <a:spcPts val="563"/>
              </a:spcBef>
            </a:pPr>
            <a:r>
              <a:rPr lang="ar-SA" altLang="en-US" sz="2800" dirty="0">
                <a:cs typeface="2  Nazanin" panose="00000400000000000000" pitchFamily="2" charset="-78"/>
              </a:rPr>
              <a:t>ماوس بي‌سيم و مبتني بر تكنولوژي بلوتوث است</a:t>
            </a:r>
            <a:r>
              <a:rPr lang="en-US" altLang="en-US" sz="2800" dirty="0">
                <a:ea typeface="B Mitra" panose="00000400000000000000" pitchFamily="2" charset="-78"/>
                <a:cs typeface="2  Nazanin" panose="00000400000000000000" pitchFamily="2" charset="-78"/>
              </a:rPr>
              <a:t> </a:t>
            </a:r>
          </a:p>
          <a:p>
            <a:pPr marL="342900" indent="-341313" algn="r" rtl="1" hangingPunct="1">
              <a:lnSpc>
                <a:spcPct val="100000"/>
              </a:lnSpc>
              <a:spcBef>
                <a:spcPts val="563"/>
              </a:spcBef>
            </a:pPr>
            <a:r>
              <a:rPr lang="ar-SA" altLang="en-US" sz="2800" dirty="0">
                <a:cs typeface="2  Nazanin" panose="00000400000000000000" pitchFamily="2" charset="-78"/>
              </a:rPr>
              <a:t>تا فاصله</a:t>
            </a:r>
            <a:r>
              <a:rPr lang="en-US" altLang="en-US" sz="2800" dirty="0">
                <a:ea typeface="B Mitra" panose="00000400000000000000" pitchFamily="2" charset="-78"/>
                <a:cs typeface="2  Nazanin" panose="00000400000000000000" pitchFamily="2" charset="-78"/>
              </a:rPr>
              <a:t> </a:t>
            </a:r>
            <a:r>
              <a:rPr lang="en-US" altLang="en-US" sz="2800" dirty="0">
                <a:cs typeface="2  Nazanin" panose="00000400000000000000" pitchFamily="2" charset="-78"/>
              </a:rPr>
              <a:t>10</a:t>
            </a:r>
            <a:r>
              <a:rPr lang="ar-SA" altLang="en-US" sz="2800" dirty="0">
                <a:cs typeface="2  Nazanin" panose="00000400000000000000" pitchFamily="2" charset="-78"/>
              </a:rPr>
              <a:t>متري از فرستنده خود مي‌تواند دور شده و كار كند.كامپيوترهاي مجهز به بلوتوث به راحتي با اين ماوس هماهنگ مي‌شوند</a:t>
            </a:r>
            <a:r>
              <a:rPr lang="en-US" altLang="en-US" sz="2800" dirty="0">
                <a:ea typeface="B Mitra" panose="00000400000000000000" pitchFamily="2" charset="-78"/>
                <a:cs typeface="2  Nazanin" panose="00000400000000000000" pitchFamily="2" charset="-78"/>
              </a:rPr>
              <a:t>.</a:t>
            </a:r>
            <a:r>
              <a:rPr lang="en-US" altLang="en-US" sz="2800" dirty="0">
                <a:cs typeface="2  Nazanin" panose="00000400000000000000" pitchFamily="2" charset="-78"/>
              </a:rPr>
              <a:t/>
            </a:r>
            <a:br>
              <a:rPr lang="en-US" altLang="en-US" sz="2800" dirty="0">
                <a:cs typeface="2  Nazanin" panose="00000400000000000000" pitchFamily="2" charset="-78"/>
              </a:rPr>
            </a:br>
            <a:r>
              <a:rPr lang="ar-SA" altLang="en-US" sz="2800" dirty="0">
                <a:cs typeface="2  Nazanin" panose="00000400000000000000" pitchFamily="2" charset="-78"/>
              </a:rPr>
              <a:t>داراي يك كليد روشن/خاموش در پشت بدنه خود است داراي</a:t>
            </a:r>
            <a:r>
              <a:rPr lang="en-US" altLang="en-US" sz="2800" dirty="0">
                <a:ea typeface="B Mitra" panose="00000400000000000000" pitchFamily="2" charset="-78"/>
                <a:cs typeface="2  Nazanin" panose="00000400000000000000" pitchFamily="2" charset="-78"/>
              </a:rPr>
              <a:t> </a:t>
            </a:r>
            <a:r>
              <a:rPr lang="en-US" altLang="en-US" sz="2800" dirty="0">
                <a:cs typeface="2  Nazanin" panose="00000400000000000000" pitchFamily="2" charset="-78"/>
              </a:rPr>
              <a:t>4</a:t>
            </a:r>
            <a:r>
              <a:rPr lang="ar-SA" altLang="en-US" sz="2800" dirty="0">
                <a:cs typeface="2  Nazanin" panose="00000400000000000000" pitchFamily="2" charset="-78"/>
              </a:rPr>
              <a:t>كليد معمولي و يك كليد اسكرول است</a:t>
            </a:r>
            <a:r>
              <a:rPr lang="en-US" altLang="en-US" sz="2800" dirty="0">
                <a:ea typeface="B Mitra" panose="00000400000000000000" pitchFamily="2" charset="-78"/>
                <a:cs typeface="2  Nazanin" panose="00000400000000000000" pitchFamily="2" charset="-78"/>
              </a:rPr>
              <a:t>. </a:t>
            </a:r>
          </a:p>
          <a:p>
            <a:pPr marL="342900" indent="-341313" algn="r" rtl="1" hangingPunct="1">
              <a:lnSpc>
                <a:spcPct val="100000"/>
              </a:lnSpc>
              <a:spcBef>
                <a:spcPts val="563"/>
              </a:spcBef>
            </a:pPr>
            <a:r>
              <a:rPr lang="ar-SA" altLang="en-US" sz="2800" dirty="0">
                <a:cs typeface="2  Nazanin" panose="00000400000000000000" pitchFamily="2" charset="-78"/>
              </a:rPr>
              <a:t>اين ماوس جديد داراي باتري قابل شارژ با عمر</a:t>
            </a:r>
            <a:r>
              <a:rPr lang="en-US" altLang="en-US" sz="2800" dirty="0">
                <a:ea typeface="B Mitra" panose="00000400000000000000" pitchFamily="2" charset="-78"/>
                <a:cs typeface="2  Nazanin" panose="00000400000000000000" pitchFamily="2" charset="-78"/>
              </a:rPr>
              <a:t> </a:t>
            </a:r>
            <a:r>
              <a:rPr lang="en-US" altLang="en-US" sz="2800" dirty="0">
                <a:cs typeface="2  Nazanin" panose="00000400000000000000" pitchFamily="2" charset="-78"/>
              </a:rPr>
              <a:t>3 </a:t>
            </a:r>
            <a:r>
              <a:rPr lang="ar-SA" altLang="en-US" sz="2800" dirty="0">
                <a:cs typeface="2  Nazanin" panose="00000400000000000000" pitchFamily="2" charset="-78"/>
              </a:rPr>
              <a:t>ماه در هر بار شارژاست</a:t>
            </a:r>
            <a:endParaRPr lang="en-US" altLang="en-US" sz="2800" dirty="0">
              <a:cs typeface="2  Nazanin" panose="00000400000000000000" pitchFamily="2" charset="-78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3132138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333375"/>
            <a:ext cx="8435975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ctr" rtl="1" hangingPunct="1">
              <a:lnSpc>
                <a:spcPct val="100000"/>
              </a:lnSpc>
              <a:spcBef>
                <a:spcPts val="650"/>
              </a:spcBef>
            </a:pPr>
            <a:r>
              <a:rPr lang="ar-SA" altLang="en-US" sz="3200" b="1" dirty="0">
                <a:cs typeface="2  Nazanin" panose="00000400000000000000" pitchFamily="2" charset="-78"/>
              </a:rPr>
              <a:t>کانکتور ماووس</a:t>
            </a:r>
            <a:endParaRPr lang="en-US" altLang="en-US" sz="3200" b="1" dirty="0">
              <a:ea typeface="B Mitra" panose="00000400000000000000" pitchFamily="2" charset="-78"/>
              <a:cs typeface="2  Nazanin" panose="00000400000000000000" pitchFamily="2" charset="-78"/>
            </a:endParaRPr>
          </a:p>
          <a:p>
            <a:pPr algn="ctr" rtl="1" hangingPunct="1">
              <a:lnSpc>
                <a:spcPct val="100000"/>
              </a:lnSpc>
              <a:spcBef>
                <a:spcPts val="650"/>
              </a:spcBef>
            </a:pPr>
            <a:endParaRPr lang="en-US" altLang="en-US" sz="3200" b="1" dirty="0">
              <a:cs typeface="2  Nazanin" panose="00000400000000000000" pitchFamily="2" charset="-78"/>
            </a:endParaRPr>
          </a:p>
          <a:p>
            <a:pPr algn="r" rtl="1" hangingPunct="1">
              <a:lnSpc>
                <a:spcPct val="100000"/>
              </a:lnSpc>
              <a:spcBef>
                <a:spcPts val="488"/>
              </a:spcBef>
              <a:buFont typeface="Symbol" panose="05050102010706020507" pitchFamily="18" charset="2"/>
              <a:buChar char=""/>
            </a:pPr>
            <a:r>
              <a:rPr lang="ar-SA" altLang="en-US" sz="2400" b="1" dirty="0">
                <a:cs typeface="2  Nazanin" panose="00000400000000000000" pitchFamily="2" charset="-78"/>
              </a:rPr>
              <a:t>اغلب موس ها از يک کانکتور استاندارد</a:t>
            </a:r>
            <a:r>
              <a:rPr lang="en-US" altLang="en-US" sz="2400" b="1" dirty="0">
                <a:ea typeface="B Mitra" panose="00000400000000000000" pitchFamily="2" charset="-78"/>
                <a:cs typeface="2  Nazanin" panose="00000400000000000000" pitchFamily="2" charset="-78"/>
              </a:rPr>
              <a:t> </a:t>
            </a:r>
            <a:r>
              <a:rPr lang="en-US" altLang="en-US" sz="2400" b="1" dirty="0">
                <a:cs typeface="2  Nazanin" panose="00000400000000000000" pitchFamily="2" charset="-78"/>
              </a:rPr>
              <a:t>PS/2 </a:t>
            </a:r>
            <a:r>
              <a:rPr lang="ar-SA" altLang="en-US" sz="2400" b="1" dirty="0">
                <a:cs typeface="2  Nazanin" panose="00000400000000000000" pitchFamily="2" charset="-78"/>
              </a:rPr>
              <a:t>استفاده می </a:t>
            </a:r>
            <a:r>
              <a:rPr lang="ar-SA" altLang="en-US" sz="2400" b="1" dirty="0" smtClean="0">
                <a:cs typeface="2  Nazanin" panose="00000400000000000000" pitchFamily="2" charset="-78"/>
              </a:rPr>
              <a:t>نمايند</a:t>
            </a:r>
            <a:r>
              <a:rPr lang="en-US" altLang="en-US" sz="2400" b="1" dirty="0" smtClean="0">
                <a:cs typeface="2  Nazanin" panose="00000400000000000000" pitchFamily="2" charset="-78"/>
              </a:rPr>
              <a:t>)</a:t>
            </a:r>
            <a:r>
              <a:rPr lang="ar-SA" altLang="en-US" sz="2400" b="1" dirty="0" smtClean="0">
                <a:cs typeface="2  Nazanin" panose="00000400000000000000" pitchFamily="2" charset="-78"/>
              </a:rPr>
              <a:t>شش پين</a:t>
            </a:r>
            <a:r>
              <a:rPr lang="en-US" altLang="en-US" sz="2400" b="1" dirty="0" smtClean="0">
                <a:cs typeface="2  Nazanin" panose="00000400000000000000" pitchFamily="2" charset="-78"/>
              </a:rPr>
              <a:t>(</a:t>
            </a:r>
            <a:endParaRPr lang="en-US" altLang="en-US" sz="2400" b="1" dirty="0">
              <a:cs typeface="2  Nazanin" panose="00000400000000000000" pitchFamily="2" charset="-78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205038"/>
            <a:ext cx="2776537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Line 3"/>
          <p:cNvSpPr>
            <a:spLocks noChangeShapeType="1"/>
          </p:cNvSpPr>
          <p:nvPr/>
        </p:nvSpPr>
        <p:spPr bwMode="auto">
          <a:xfrm flipH="1">
            <a:off x="1546225" y="3573463"/>
            <a:ext cx="2235200" cy="1008062"/>
          </a:xfrm>
          <a:prstGeom prst="line">
            <a:avLst/>
          </a:prstGeom>
          <a:noFill/>
          <a:ln w="9360" cap="flat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95288" y="4437063"/>
            <a:ext cx="1512887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2400"/>
              </a:spcBef>
            </a:pPr>
            <a:r>
              <a:rPr lang="ar-SA" altLang="en-US" sz="4800" dirty="0">
                <a:cs typeface="2  Titr" panose="00000700000000000000" pitchFamily="2" charset="-78"/>
              </a:rPr>
              <a:t>پین</a:t>
            </a:r>
            <a:endParaRPr lang="en-US" altLang="en-US" sz="4800" dirty="0">
              <a:cs typeface="2  Titr" panose="000007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/>
              <a:t>Pad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700213"/>
            <a:ext cx="5851525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68313" y="4762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 hangingPunct="1">
              <a:lnSpc>
                <a:spcPct val="100000"/>
              </a:lnSpc>
              <a:spcBef>
                <a:spcPts val="800"/>
              </a:spcBef>
              <a:buFont typeface="Symbol" panose="05050102010706020507" pitchFamily="18" charset="2"/>
              <a:buChar char=""/>
            </a:pPr>
            <a:r>
              <a:rPr lang="ar-SA" altLang="en-US" sz="4000" dirty="0">
                <a:cs typeface="2  Titr" panose="00000700000000000000" pitchFamily="2" charset="-78"/>
              </a:rPr>
              <a:t>اسپیکر(بلند گو)‏</a:t>
            </a:r>
            <a:endParaRPr lang="en-US" altLang="en-US" sz="4000" dirty="0">
              <a:cs typeface="2  Titr" panose="00000700000000000000" pitchFamily="2" charset="-78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279525"/>
            <a:ext cx="6149975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3887788" cy="666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Line 2"/>
          <p:cNvSpPr>
            <a:spLocks noChangeShapeType="1"/>
          </p:cNvSpPr>
          <p:nvPr/>
        </p:nvSpPr>
        <p:spPr bwMode="auto">
          <a:xfrm flipH="1" flipV="1">
            <a:off x="2122488" y="906463"/>
            <a:ext cx="2235200" cy="22066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 flipV="1">
            <a:off x="5219700" y="1050925"/>
            <a:ext cx="2160588" cy="7620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5364163" y="2492375"/>
            <a:ext cx="1800225" cy="1588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 flipH="1">
            <a:off x="1833563" y="3789363"/>
            <a:ext cx="2452687" cy="1587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 flipH="1">
            <a:off x="2193925" y="5013325"/>
            <a:ext cx="2235200" cy="71438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36513" y="620713"/>
            <a:ext cx="1943100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r" rtl="1">
              <a:lnSpc>
                <a:spcPct val="100000"/>
              </a:lnSpc>
              <a:spcBef>
                <a:spcPts val="12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ar-SA" altLang="en-US" sz="2400" dirty="0">
                <a:solidFill>
                  <a:srgbClr val="000000"/>
                </a:solidFill>
                <a:ea typeface="Noto Sans SC Regular" charset="0"/>
                <a:cs typeface="2  Nazanin" panose="00000400000000000000" pitchFamily="2" charset="-78"/>
              </a:rPr>
              <a:t>پورت صفحه کلید</a:t>
            </a:r>
            <a:endParaRPr lang="en-US" altLang="en-US" sz="2400" dirty="0">
              <a:solidFill>
                <a:srgbClr val="000000"/>
              </a:solidFill>
              <a:ea typeface="Noto Sans SC Regular" charset="0"/>
              <a:cs typeface="2  Nazanin" panose="00000400000000000000" pitchFamily="2" charset="-78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7451725" y="765175"/>
            <a:ext cx="1512888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200"/>
              </a:spcBef>
            </a:pPr>
            <a:r>
              <a:rPr lang="ar-SA" altLang="en-US" sz="2400" dirty="0">
                <a:cs typeface="2  Nazanin" panose="00000400000000000000" pitchFamily="2" charset="-78"/>
              </a:rPr>
              <a:t>پورت موس</a:t>
            </a:r>
            <a:endParaRPr lang="en-US" altLang="en-US" sz="2400" dirty="0">
              <a:cs typeface="2  Nazanin" panose="00000400000000000000" pitchFamily="2" charset="-78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804025" y="2205038"/>
            <a:ext cx="1979613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r" rtl="1">
              <a:lnSpc>
                <a:spcPct val="100000"/>
              </a:lnSpc>
              <a:spcBef>
                <a:spcPts val="12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ar-SA" altLang="en-US" sz="2400">
                <a:solidFill>
                  <a:srgbClr val="000000"/>
                </a:solidFill>
                <a:ea typeface="Noto Sans SC Regular" charset="0"/>
                <a:cs typeface="2  Nazanin" panose="00000400000000000000" pitchFamily="2" charset="-78"/>
              </a:rPr>
              <a:t>پورت موازی</a:t>
            </a:r>
            <a:endParaRPr lang="en-US" altLang="en-US" sz="2400">
              <a:solidFill>
                <a:srgbClr val="000000"/>
              </a:solidFill>
              <a:ea typeface="Noto Sans SC Regular" charset="0"/>
              <a:cs typeface="2  Nazanin" panose="00000400000000000000" pitchFamily="2" charset="-78"/>
            </a:endParaRP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3429000"/>
            <a:ext cx="1763713" cy="46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algn="r" rtl="1">
              <a:lnSpc>
                <a:spcPct val="100000"/>
              </a:lnSpc>
              <a:spcBef>
                <a:spcPts val="12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ar-SA" altLang="en-US" sz="2400" dirty="0" smtClean="0">
                <a:solidFill>
                  <a:srgbClr val="000000"/>
                </a:solidFill>
                <a:ea typeface="Noto Sans SC Regular" charset="0"/>
                <a:cs typeface="2  Nazanin" panose="00000400000000000000" pitchFamily="2" charset="-78"/>
              </a:rPr>
              <a:t>پورت</a:t>
            </a:r>
            <a:r>
              <a:rPr lang="en-US" altLang="en-US" sz="2400" dirty="0" smtClean="0">
                <a:solidFill>
                  <a:srgbClr val="000000"/>
                </a:solidFill>
                <a:ea typeface="Noto Sans SC Regular" charset="0"/>
                <a:cs typeface="2  Nazanin" panose="00000400000000000000" pitchFamily="2" charset="-78"/>
              </a:rPr>
              <a:t>   USB </a:t>
            </a:r>
            <a:endParaRPr lang="en-US" altLang="en-US" sz="2400" dirty="0">
              <a:solidFill>
                <a:srgbClr val="000000"/>
              </a:solidFill>
              <a:ea typeface="Noto Sans SC Regular" charset="0"/>
              <a:cs typeface="2  Nazanin" panose="00000400000000000000" pitchFamily="2" charset="-78"/>
            </a:endParaRP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755576" y="4941888"/>
            <a:ext cx="1295474" cy="983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/>
          <a:p>
            <a:pPr algn="r" rtl="1">
              <a:lnSpc>
                <a:spcPct val="100000"/>
              </a:lnSpc>
              <a:spcBef>
                <a:spcPts val="12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ar-SA" altLang="en-US" sz="2400" dirty="0">
                <a:solidFill>
                  <a:srgbClr val="000000"/>
                </a:solidFill>
                <a:ea typeface="Noto Sans SC Regular" charset="0"/>
                <a:cs typeface="2  Nazanin" panose="00000400000000000000" pitchFamily="2" charset="-78"/>
              </a:rPr>
              <a:t>پورت صدا</a:t>
            </a:r>
            <a:r>
              <a:rPr lang="en-US" altLang="en-US" sz="2400" dirty="0">
                <a:solidFill>
                  <a:srgbClr val="000000"/>
                </a:solidFill>
                <a:ea typeface="Noto Sans SC Regular" charset="0"/>
                <a:cs typeface="2  Nazanin" panose="00000400000000000000" pitchFamily="2" charset="-78"/>
              </a:rPr>
              <a:t> </a:t>
            </a:r>
          </a:p>
          <a:p>
            <a:pPr algn="r" rtl="1">
              <a:lnSpc>
                <a:spcPct val="100000"/>
              </a:lnSpc>
              <a:spcBef>
                <a:spcPts val="1200"/>
              </a:spcBef>
              <a:tabLst>
                <a:tab pos="457200" algn="l"/>
                <a:tab pos="914400" algn="l"/>
                <a:tab pos="1371600" algn="l"/>
              </a:tabLst>
            </a:pPr>
            <a:r>
              <a:rPr lang="ar-SA" altLang="en-US" sz="2400" dirty="0">
                <a:solidFill>
                  <a:srgbClr val="000000"/>
                </a:solidFill>
                <a:ea typeface="Noto Sans SC Regular" charset="0"/>
                <a:cs typeface="2  Nazanin" panose="00000400000000000000" pitchFamily="2" charset="-78"/>
              </a:rPr>
              <a:t>بلند گو</a:t>
            </a:r>
            <a:endParaRPr lang="en-US" altLang="en-US" sz="2400" dirty="0">
              <a:solidFill>
                <a:srgbClr val="000000"/>
              </a:solidFill>
              <a:ea typeface="Noto Sans SC Regular" charset="0"/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 hangingPunct="1">
              <a:lnSpc>
                <a:spcPct val="100000"/>
              </a:lnSpc>
            </a:pPr>
            <a:r>
              <a:rPr lang="ar-SA" altLang="en-US" sz="2800" b="1" dirty="0">
                <a:cs typeface="2  Titr" panose="00000700000000000000" pitchFamily="2" charset="-78"/>
              </a:rPr>
              <a:t>موازي</a:t>
            </a:r>
            <a:r>
              <a:rPr lang="en-US" altLang="en-US" sz="2800" b="1" dirty="0">
                <a:ea typeface="B Mitra" panose="00000400000000000000" pitchFamily="2" charset="-78"/>
                <a:cs typeface="2  Titr" panose="00000700000000000000" pitchFamily="2" charset="-78"/>
              </a:rPr>
              <a:t> (</a:t>
            </a:r>
            <a:r>
              <a:rPr lang="en-US" altLang="en-US" sz="2800" b="1" dirty="0">
                <a:cs typeface="2  Titr" panose="00000700000000000000" pitchFamily="2" charset="-78"/>
              </a:rPr>
              <a:t>Parallel):</a:t>
            </a:r>
            <a:r>
              <a:rPr lang="en-US" altLang="en-US" sz="2800" dirty="0"/>
              <a:t> </a:t>
            </a:r>
            <a:r>
              <a:rPr lang="ar-SA" altLang="en-US" sz="2800" dirty="0">
                <a:cs typeface="2  Nazanin" panose="00000400000000000000" pitchFamily="2" charset="-78"/>
              </a:rPr>
              <a:t>بر روی برد اصلی دو درگاه موازی که با</a:t>
            </a:r>
            <a:r>
              <a:rPr lang="en-US" altLang="en-US" sz="2800" dirty="0">
                <a:cs typeface="2  Nazanin" panose="00000400000000000000" pitchFamily="2" charset="-78"/>
              </a:rPr>
              <a:t> LPT1 </a:t>
            </a:r>
            <a:r>
              <a:rPr lang="ar-SA" altLang="en-US" sz="2800" dirty="0">
                <a:cs typeface="2  Nazanin" panose="00000400000000000000" pitchFamily="2" charset="-78"/>
              </a:rPr>
              <a:t>و</a:t>
            </a:r>
            <a:r>
              <a:rPr lang="en-US" altLang="en-US" sz="2800" dirty="0">
                <a:cs typeface="2  Nazanin" panose="00000400000000000000" pitchFamily="2" charset="-78"/>
              </a:rPr>
              <a:t> LPT2 </a:t>
            </a:r>
            <a:r>
              <a:rPr lang="ar-SA" altLang="en-US" sz="2800" dirty="0">
                <a:cs typeface="2  Nazanin" panose="00000400000000000000" pitchFamily="2" charset="-78"/>
              </a:rPr>
              <a:t>نمایش داده می شوند قرار دارد که بیشتر جهت ارتباط چاپگر با کامپیوتر استفاده می شوند</a:t>
            </a:r>
            <a:r>
              <a:rPr lang="en-US" altLang="en-US" sz="2800" dirty="0">
                <a:cs typeface="2  Nazanin" panose="00000400000000000000" pitchFamily="2" charset="-78"/>
              </a:rPr>
              <a:t>. </a:t>
            </a:r>
            <a:r>
              <a:rPr lang="en-US" altLang="en-US" sz="2800" dirty="0"/>
              <a:t/>
            </a:r>
            <a:br>
              <a:rPr lang="en-US" altLang="en-US" sz="2800" dirty="0"/>
            </a:br>
            <a:endParaRPr lang="en-US" alt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557338"/>
            <a:ext cx="6119813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7164388" y="2924175"/>
            <a:ext cx="1008062" cy="180022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308850" y="4508500"/>
            <a:ext cx="122396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2000"/>
              </a:spcBef>
            </a:pPr>
            <a:r>
              <a:rPr lang="ar-SA" altLang="en-US" sz="4000" dirty="0">
                <a:cs typeface="2  Titr" panose="00000700000000000000" pitchFamily="2" charset="-78"/>
              </a:rPr>
              <a:t>پین</a:t>
            </a:r>
            <a:endParaRPr lang="en-US" altLang="en-US" sz="4000" dirty="0">
              <a:cs typeface="2  Titr" panose="000007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333375"/>
            <a:ext cx="8229600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ar-SA" altLang="en-US" sz="3200" b="1" dirty="0">
                <a:cs typeface="2  Titr" panose="00000700000000000000" pitchFamily="2" charset="-78"/>
              </a:rPr>
              <a:t>پورت</a:t>
            </a:r>
            <a:r>
              <a:rPr lang="en-US" altLang="en-US" sz="3200" b="1" dirty="0">
                <a:ea typeface="B Mitra" panose="00000400000000000000" pitchFamily="2" charset="-78"/>
                <a:cs typeface="2  Titr" panose="00000700000000000000" pitchFamily="2" charset="-78"/>
              </a:rPr>
              <a:t> (</a:t>
            </a:r>
            <a:r>
              <a:rPr lang="en-US" altLang="en-US" sz="3200" b="1" dirty="0">
                <a:cs typeface="2  Titr" panose="00000700000000000000" pitchFamily="2" charset="-78"/>
              </a:rPr>
              <a:t>Universal Serial </a:t>
            </a:r>
            <a:r>
              <a:rPr lang="en-US" altLang="en-US" sz="3200" b="1" dirty="0" smtClean="0">
                <a:cs typeface="2  Titr" panose="00000700000000000000" pitchFamily="2" charset="-78"/>
              </a:rPr>
              <a:t>BUS)USB</a:t>
            </a:r>
            <a:r>
              <a:rPr lang="en-US" altLang="en-US" sz="3200" dirty="0" smtClean="0">
                <a:cs typeface="2  Titr" panose="00000700000000000000" pitchFamily="2" charset="-78"/>
              </a:rPr>
              <a:t> </a:t>
            </a:r>
            <a:r>
              <a:rPr lang="en-US" altLang="en-US" sz="3200" b="1" dirty="0">
                <a:cs typeface="2  Titr" panose="00000700000000000000" pitchFamily="2" charset="-78"/>
              </a:rPr>
              <a:t>:</a:t>
            </a:r>
            <a:r>
              <a:rPr lang="en-US" altLang="en-US" sz="3200" dirty="0">
                <a:cs typeface="2  Titr" panose="00000700000000000000" pitchFamily="2" charset="-78"/>
              </a:rPr>
              <a:t> </a:t>
            </a:r>
            <a:r>
              <a:rPr lang="ar-SA" altLang="en-US" sz="3200" dirty="0">
                <a:cs typeface="2  Nazanin" panose="00000400000000000000" pitchFamily="2" charset="-78"/>
              </a:rPr>
              <a:t>اين نوع اتصال نيز براي اتصال دستگاههاي مانند اسكنر و يا دوربين هاي ديجيتالي استفاده مي شود و نسبت به درگاههای دیگر کامپیوتر سرعت بالاتری دارد</a:t>
            </a:r>
            <a:r>
              <a:rPr lang="en-US" altLang="en-US" sz="3200" dirty="0">
                <a:cs typeface="2  Nazanin" panose="00000400000000000000" pitchFamily="2" charset="-78"/>
              </a:rPr>
              <a:t>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24175"/>
            <a:ext cx="3240088" cy="313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997200"/>
            <a:ext cx="3529012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905500" cy="657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33375"/>
            <a:ext cx="5222875" cy="573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457200" y="333375"/>
            <a:ext cx="8507413" cy="579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ar-SA" altLang="en-US" sz="3200" dirty="0">
                <a:cs typeface="2  Titr" panose="00000700000000000000" pitchFamily="2" charset="-78"/>
              </a:rPr>
              <a:t>هاب</a:t>
            </a:r>
            <a:r>
              <a:rPr lang="en-US" altLang="en-US" sz="3200" dirty="0">
                <a:cs typeface="2  Titr" panose="00000700000000000000" pitchFamily="2" charset="-78"/>
              </a:rPr>
              <a:t> (USB)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5976938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3138" y="1341438"/>
            <a:ext cx="6624638" cy="551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Line 2"/>
          <p:cNvSpPr>
            <a:spLocks noChangeShapeType="1"/>
          </p:cNvSpPr>
          <p:nvPr/>
        </p:nvSpPr>
        <p:spPr bwMode="auto">
          <a:xfrm flipH="1" flipV="1">
            <a:off x="2986088" y="4364038"/>
            <a:ext cx="3532187" cy="579437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4067944" y="5013325"/>
            <a:ext cx="4787131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 smtClean="0">
                <a:cs typeface="2  Nazanin" panose="00000400000000000000" pitchFamily="2" charset="-78"/>
              </a:rPr>
              <a:t>پورت مربوط به بلند گو</a:t>
            </a:r>
            <a:r>
              <a:rPr lang="en-US" altLang="en-US" dirty="0" smtClean="0">
                <a:ea typeface="B Mitra" panose="00000400000000000000" pitchFamily="2" charset="-78"/>
                <a:cs typeface="2  Nazanin" panose="00000400000000000000" pitchFamily="2" charset="-78"/>
              </a:rPr>
              <a:t>(</a:t>
            </a:r>
            <a:r>
              <a:rPr lang="en-US" altLang="en-US" dirty="0" smtClean="0">
                <a:cs typeface="2  Nazanin" panose="00000400000000000000" pitchFamily="2" charset="-78"/>
              </a:rPr>
              <a:t>SPEAKER) </a:t>
            </a:r>
            <a:r>
              <a:rPr lang="ar-SA" altLang="en-US" dirty="0" smtClean="0">
                <a:cs typeface="2  Nazanin" panose="00000400000000000000" pitchFamily="2" charset="-78"/>
              </a:rPr>
              <a:t>یا هد فون یا میکروفون</a:t>
            </a:r>
            <a:endParaRPr lang="en-US" altLang="en-US" dirty="0">
              <a:cs typeface="2  Nazanin" panose="00000400000000000000" pitchFamily="2" charset="-7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00113" y="836613"/>
            <a:ext cx="7416800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>
                <a:cs typeface="2  Titr" panose="00000700000000000000" pitchFamily="2" charset="-78"/>
              </a:rPr>
              <a:t>گاهی فیش (پورت یا درگاه) قطعات برای راحتی کار کاربر در جلوی کیس قرار می گیرد</a:t>
            </a:r>
            <a:endParaRPr lang="en-US" altLang="en-US" dirty="0">
              <a:ea typeface="B Mitra" panose="00000400000000000000" pitchFamily="2" charset="-78"/>
              <a:cs typeface="2  Titr" panose="00000700000000000000" pitchFamily="2" charset="-78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2482850" y="2997200"/>
            <a:ext cx="2884488" cy="115252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258399" y="2860253"/>
            <a:ext cx="1583656" cy="39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sz="2000" b="1" dirty="0" smtClean="0">
                <a:cs typeface="2  Nazanin" panose="00000400000000000000" pitchFamily="2" charset="-78"/>
              </a:rPr>
              <a:t>پورت</a:t>
            </a:r>
            <a:r>
              <a:rPr lang="en-US" altLang="en-US" sz="2000" b="1" dirty="0" smtClean="0">
                <a:cs typeface="2  Nazanin" panose="00000400000000000000" pitchFamily="2" charset="-78"/>
              </a:rPr>
              <a:t> USB</a:t>
            </a:r>
            <a:endParaRPr lang="en-US" altLang="en-US" sz="2000" b="1" dirty="0"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8700"/>
            <a:ext cx="9131352" cy="483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5257800" y="3048000"/>
            <a:ext cx="38862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</a:pPr>
            <a:r>
              <a:rPr lang="ar-AE" altLang="en-US" sz="3600" dirty="0">
                <a:cs typeface="2  Titr" panose="00000700000000000000" pitchFamily="2" charset="-78"/>
              </a:rPr>
              <a:t>قصعات</a:t>
            </a:r>
            <a:r>
              <a:rPr lang="en-US" altLang="en-US" sz="3600" dirty="0">
                <a:cs typeface="2  Titr" panose="00000700000000000000" pitchFamily="2" charset="-78"/>
              </a:rPr>
              <a:t> </a:t>
            </a:r>
            <a:r>
              <a:rPr lang="ar-AE" altLang="en-US" sz="3600" dirty="0">
                <a:cs typeface="2  Titr" panose="00000700000000000000" pitchFamily="2" charset="-78"/>
              </a:rPr>
              <a:t>داخل</a:t>
            </a:r>
            <a:r>
              <a:rPr lang="en-US" altLang="en-US" sz="3600" dirty="0">
                <a:cs typeface="2  Titr" panose="00000700000000000000" pitchFamily="2" charset="-78"/>
              </a:rPr>
              <a:t> </a:t>
            </a:r>
            <a:r>
              <a:rPr lang="ar-AE" altLang="en-US" sz="3600" dirty="0">
                <a:cs typeface="2  Titr" panose="00000700000000000000" pitchFamily="2" charset="-78"/>
              </a:rPr>
              <a:t>كيس</a:t>
            </a:r>
            <a:endParaRPr lang="en-US" altLang="en-US" sz="3600" dirty="0">
              <a:cs typeface="2  Titr" panose="00000700000000000000" pitchFamily="2" charset="-78"/>
            </a:endParaRP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 flipH="1" flipV="1">
            <a:off x="4189413" y="3198813"/>
            <a:ext cx="1527175" cy="53657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 flipH="1">
            <a:off x="4189413" y="3733800"/>
            <a:ext cx="1527175" cy="38100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433420" y="2978150"/>
            <a:ext cx="2743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400"/>
              </a:spcBef>
            </a:pPr>
            <a:r>
              <a:rPr lang="en-US" altLang="en-US" sz="2800" dirty="0">
                <a:cs typeface="2  Nazanin" panose="00000400000000000000" pitchFamily="2" charset="-78"/>
              </a:rPr>
              <a:t>On board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981200" y="3810000"/>
            <a:ext cx="21336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800"/>
              </a:spcBef>
            </a:pPr>
            <a:r>
              <a:rPr lang="ar-SA" altLang="en-US" sz="3600" dirty="0">
                <a:cs typeface="2  Nazanin" panose="00000400000000000000" pitchFamily="2" charset="-78"/>
              </a:rPr>
              <a:t>كارتي</a:t>
            </a:r>
            <a:endParaRPr lang="en-US" altLang="en-US" sz="3600" dirty="0">
              <a:cs typeface="2  Nazanin" panose="00000400000000000000" pitchFamily="2" charset="-78"/>
            </a:endParaRPr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768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38650"/>
            <a:ext cx="32004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53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dirty="0">
                <a:cs typeface="2  Titr" panose="00000700000000000000" pitchFamily="2" charset="-78"/>
              </a:rPr>
              <a:t>مادر</a:t>
            </a:r>
            <a:r>
              <a:rPr lang="en-US" altLang="en-US" dirty="0">
                <a:cs typeface="2  Titr" panose="00000700000000000000" pitchFamily="2" charset="-78"/>
              </a:rPr>
              <a:t> </a:t>
            </a:r>
            <a:r>
              <a:rPr lang="ar-AE" altLang="en-US" dirty="0">
                <a:cs typeface="2  Titr" panose="00000700000000000000" pitchFamily="2" charset="-78"/>
              </a:rPr>
              <a:t>برد</a:t>
            </a:r>
            <a:endParaRPr lang="en-US" altLang="en-US" dirty="0">
              <a:cs typeface="2  Titr" panose="00000700000000000000" pitchFamily="2" charset="-78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090" y="1417638"/>
            <a:ext cx="540067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443663" y="3789363"/>
            <a:ext cx="216058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 smtClean="0">
                <a:cs typeface="2  Nazanin" panose="00000400000000000000" pitchFamily="2" charset="-78"/>
              </a:rPr>
              <a:t>محل قرار گرفتن</a:t>
            </a:r>
            <a:r>
              <a:rPr lang="en-US" altLang="en-US" dirty="0" smtClean="0">
                <a:cs typeface="2  Nazanin" panose="00000400000000000000" pitchFamily="2" charset="-78"/>
              </a:rPr>
              <a:t> CPU</a:t>
            </a:r>
            <a:endParaRPr lang="en-US" altLang="en-US" dirty="0">
              <a:cs typeface="2  Nazanin" panose="00000400000000000000" pitchFamily="2" charset="-78"/>
            </a:endParaRP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 flipV="1">
            <a:off x="5436095" y="4000500"/>
            <a:ext cx="1369517" cy="4763"/>
          </a:xfrm>
          <a:prstGeom prst="line">
            <a:avLst/>
          </a:prstGeom>
          <a:noFill/>
          <a:ln w="57240" cap="flat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372225" y="5084763"/>
            <a:ext cx="2160588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>
                <a:cs typeface="2  Nazanin" panose="00000400000000000000" pitchFamily="2" charset="-78"/>
              </a:rPr>
              <a:t>محل قرار گرفتن</a:t>
            </a:r>
            <a:r>
              <a:rPr lang="en-US" altLang="en-US" dirty="0">
                <a:cs typeface="2  Nazanin" panose="00000400000000000000" pitchFamily="2" charset="-78"/>
              </a:rPr>
              <a:t> RAM</a:t>
            </a: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endParaRPr lang="en-US" altLang="en-US" dirty="0">
              <a:cs typeface="2  Nazanin" panose="00000400000000000000" pitchFamily="2" charset="-78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H="1">
            <a:off x="5218113" y="5229225"/>
            <a:ext cx="1443037" cy="360363"/>
          </a:xfrm>
          <a:prstGeom prst="line">
            <a:avLst/>
          </a:prstGeom>
          <a:noFill/>
          <a:ln w="57240" cap="flat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56710" y="2410306"/>
            <a:ext cx="1439862" cy="11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ct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>
                <a:cs typeface="2  Nazanin" panose="00000400000000000000" pitchFamily="2" charset="-78"/>
              </a:rPr>
              <a:t>محل قرار گرفتن کارت صدا و کارت گرافیک و مدم و کارت شبکه</a:t>
            </a:r>
            <a:endParaRPr lang="en-US" altLang="en-US" dirty="0">
              <a:cs typeface="2  Nazanin" panose="00000400000000000000" pitchFamily="2" charset="-78"/>
            </a:endParaRPr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 flipV="1">
            <a:off x="1763688" y="3427412"/>
            <a:ext cx="795338" cy="363537"/>
          </a:xfrm>
          <a:prstGeom prst="line">
            <a:avLst/>
          </a:prstGeom>
          <a:noFill/>
          <a:ln w="57240" cap="flat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dirty="0">
                <a:cs typeface="2  Titr" panose="00000700000000000000" pitchFamily="2" charset="-78"/>
              </a:rPr>
              <a:t>کارت</a:t>
            </a:r>
            <a:r>
              <a:rPr lang="en-US" altLang="en-US" dirty="0">
                <a:cs typeface="2  Titr" panose="00000700000000000000" pitchFamily="2" charset="-78"/>
              </a:rPr>
              <a:t> </a:t>
            </a:r>
            <a:r>
              <a:rPr lang="ar-AE" altLang="en-US" dirty="0">
                <a:cs typeface="2  Titr" panose="00000700000000000000" pitchFamily="2" charset="-78"/>
              </a:rPr>
              <a:t>صدا</a:t>
            </a:r>
            <a:endParaRPr lang="en-US" altLang="en-US" dirty="0">
              <a:cs typeface="2  Titr" panose="00000700000000000000" pitchFamily="2" charset="-78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565400"/>
            <a:ext cx="5005387" cy="319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293065" y="1358900"/>
            <a:ext cx="73453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just" rtl="1">
              <a:lnSpc>
                <a:spcPct val="100000"/>
              </a:lnSpc>
              <a:spcBef>
                <a:spcPts val="1200"/>
              </a:spcBef>
            </a:pPr>
            <a:r>
              <a:rPr lang="ar-SA" altLang="en-US" sz="2400" dirty="0">
                <a:cs typeface="2  Nazanin" panose="00000400000000000000" pitchFamily="2" charset="-78"/>
              </a:rPr>
              <a:t>فیش اسپیکر یا بلند گو را به پورتی وصل می کنید که روی آن</a:t>
            </a:r>
            <a:r>
              <a:rPr lang="en-US" altLang="en-US" sz="2400" dirty="0">
                <a:cs typeface="2  Nazanin" panose="00000400000000000000" pitchFamily="2" charset="-78"/>
              </a:rPr>
              <a:t> </a:t>
            </a:r>
            <a:r>
              <a:rPr lang="en-US" altLang="en-US" sz="2400" dirty="0" err="1">
                <a:cs typeface="2  Nazanin" panose="00000400000000000000" pitchFamily="2" charset="-78"/>
              </a:rPr>
              <a:t>spk</a:t>
            </a:r>
            <a:r>
              <a:rPr lang="en-US" altLang="en-US" sz="2400" dirty="0">
                <a:cs typeface="2  Nazanin" panose="00000400000000000000" pitchFamily="2" charset="-78"/>
              </a:rPr>
              <a:t> </a:t>
            </a:r>
            <a:r>
              <a:rPr lang="ar-SA" altLang="en-US" sz="2400" dirty="0">
                <a:cs typeface="2  Nazanin" panose="00000400000000000000" pitchFamily="2" charset="-78"/>
              </a:rPr>
              <a:t>نوشته شده باشد</a:t>
            </a:r>
            <a:r>
              <a:rPr lang="en-US" altLang="en-US" sz="2400" dirty="0">
                <a:cs typeface="2  Nazanin" panose="00000400000000000000" pitchFamily="2" charset="-78"/>
              </a:rPr>
              <a:t> 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V="1">
            <a:off x="2700338" y="4364038"/>
            <a:ext cx="1150937" cy="72231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971550" y="5013325"/>
            <a:ext cx="22336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>
                <a:cs typeface="2  Nazanin" panose="00000400000000000000" pitchFamily="2" charset="-78"/>
              </a:rPr>
              <a:t>فیش بلند گو</a:t>
            </a:r>
            <a:endParaRPr lang="en-US" altLang="en-US" dirty="0"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95536" y="362295"/>
            <a:ext cx="8229600" cy="61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ctr" rtl="1" hangingPunct="1">
              <a:lnSpc>
                <a:spcPct val="100000"/>
              </a:lnSpc>
            </a:pPr>
            <a:r>
              <a:rPr lang="ar-SA" altLang="en-US" sz="4000" b="1" dirty="0">
                <a:cs typeface="2  Titr" panose="00000700000000000000" pitchFamily="2" charset="-78"/>
              </a:rPr>
              <a:t>کارت </a:t>
            </a:r>
            <a:r>
              <a:rPr lang="ar-SA" altLang="en-US" sz="4000" b="1" dirty="0" smtClean="0">
                <a:cs typeface="2  Titr" panose="00000700000000000000" pitchFamily="2" charset="-78"/>
              </a:rPr>
              <a:t>گرافیک</a:t>
            </a:r>
            <a:endParaRPr lang="en-US" altLang="en-US" sz="4000" b="1" dirty="0">
              <a:cs typeface="2  Titr" panose="00000700000000000000" pitchFamily="2" charset="-78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11188" y="10525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ar-SA" altLang="en-US" sz="3200" dirty="0">
                <a:cs typeface="2  Nazanin" panose="00000400000000000000" pitchFamily="2" charset="-78"/>
              </a:rPr>
              <a:t>وظیفه نمایش تصویر بر روی </a:t>
            </a:r>
            <a:r>
              <a:rPr lang="ar-SA" altLang="en-US" sz="3200" dirty="0" smtClean="0">
                <a:cs typeface="2  Nazanin" panose="00000400000000000000" pitchFamily="2" charset="-78"/>
              </a:rPr>
              <a:t>مانیتور</a:t>
            </a:r>
            <a:endParaRPr lang="en-US" altLang="en-US" sz="3200" dirty="0">
              <a:ea typeface="B Mitra" panose="00000400000000000000" pitchFamily="2" charset="-78"/>
              <a:cs typeface="2  Nazanin" panose="00000400000000000000" pitchFamily="2" charset="-78"/>
            </a:endParaRP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5068888"/>
            <a:ext cx="1430337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67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ctr" rtl="1" hangingPunct="1">
              <a:lnSpc>
                <a:spcPct val="100000"/>
              </a:lnSpc>
            </a:pPr>
            <a:r>
              <a:rPr lang="ar-SA" altLang="en-US" sz="4400" dirty="0">
                <a:cs typeface="2  Titr" panose="00000700000000000000" pitchFamily="2" charset="-78"/>
              </a:rPr>
              <a:t>پورت مانیتور</a:t>
            </a:r>
            <a:endParaRPr lang="en-US" altLang="en-US" sz="4400" dirty="0">
              <a:cs typeface="2  Titr" panose="00000700000000000000" pitchFamily="2" charset="-78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133600"/>
            <a:ext cx="4752975" cy="356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773238"/>
            <a:ext cx="2849562" cy="395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6154738" y="5373688"/>
            <a:ext cx="1227137" cy="935037"/>
          </a:xfrm>
          <a:prstGeom prst="line">
            <a:avLst/>
          </a:prstGeom>
          <a:noFill/>
          <a:ln w="9360" cap="flat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643438" y="6021388"/>
            <a:ext cx="12239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400"/>
              </a:spcBef>
            </a:pPr>
            <a:r>
              <a:rPr lang="ar-SA" altLang="en-US" sz="2800" dirty="0">
                <a:cs typeface="2  Nazanin" panose="00000400000000000000" pitchFamily="2" charset="-78"/>
              </a:rPr>
              <a:t>پین</a:t>
            </a:r>
            <a:endParaRPr lang="en-US" altLang="en-US" sz="2800" dirty="0">
              <a:cs typeface="2  Nazanin" panose="00000400000000000000" pitchFamily="2" charset="-78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19363" y="1268624"/>
            <a:ext cx="4248150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>
                <a:cs typeface="2  Nazanin" panose="00000400000000000000" pitchFamily="2" charset="-78"/>
              </a:rPr>
              <a:t>این کابل(پورت )به کارت گرافیک وصل می شود</a:t>
            </a:r>
            <a:endParaRPr lang="en-US" altLang="en-US" dirty="0">
              <a:ea typeface="B Mitra" panose="00000400000000000000" pitchFamily="2" charset="-78"/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457200" y="163988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marL="1587" indent="0" algn="ctr" rtl="1" hangingPunct="1">
              <a:lnSpc>
                <a:spcPct val="100000"/>
              </a:lnSpc>
              <a:spcBef>
                <a:spcPts val="1325"/>
              </a:spcBef>
            </a:pPr>
            <a:r>
              <a:rPr lang="ar-SA" altLang="en-US" sz="4800" dirty="0">
                <a:cs typeface="2  Titr" panose="00000700000000000000" pitchFamily="2" charset="-78"/>
              </a:rPr>
              <a:t>به اجزای فیزیکی و قابل لمس در کامپیوتر سخت افزار می گویند</a:t>
            </a:r>
            <a:endParaRPr lang="en-US" altLang="en-US" sz="4800" dirty="0">
              <a:ea typeface="B Mitra" panose="00000400000000000000" pitchFamily="2" charset="-78"/>
              <a:cs typeface="2  Titr" panose="000007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ctr" rtl="1" hangingPunct="1">
              <a:lnSpc>
                <a:spcPct val="100000"/>
              </a:lnSpc>
            </a:pPr>
            <a:r>
              <a:rPr lang="ar-SA" altLang="en-US" sz="3600" dirty="0" smtClean="0">
                <a:cs typeface="2  Titr" panose="00000700000000000000" pitchFamily="2" charset="-78"/>
              </a:rPr>
              <a:t>واحد پردازنده مرکزی</a:t>
            </a:r>
            <a:r>
              <a:rPr lang="en-US" altLang="en-US" sz="3600" dirty="0" smtClean="0">
                <a:ea typeface="B Mitra" panose="00000400000000000000" pitchFamily="2" charset="-78"/>
                <a:cs typeface="2  Titr" panose="00000700000000000000" pitchFamily="2" charset="-78"/>
              </a:rPr>
              <a:t> </a:t>
            </a:r>
            <a:r>
              <a:rPr lang="en-US" altLang="en-US" sz="3600" dirty="0" smtClean="0">
                <a:cs typeface="2  Titr" panose="00000700000000000000" pitchFamily="2" charset="-78"/>
              </a:rPr>
              <a:t>CPU </a:t>
            </a:r>
            <a:br>
              <a:rPr lang="en-US" altLang="en-US" sz="3600" dirty="0" smtClean="0">
                <a:cs typeface="2  Titr" panose="00000700000000000000" pitchFamily="2" charset="-78"/>
              </a:rPr>
            </a:br>
            <a:r>
              <a:rPr lang="en-US" altLang="en-US" sz="2400" dirty="0" smtClean="0">
                <a:cs typeface="2  Titr" panose="00000700000000000000" pitchFamily="2" charset="-78"/>
              </a:rPr>
              <a:t>CENTRAL PROCCESING UNIT</a:t>
            </a:r>
            <a:endParaRPr lang="en-US" altLang="en-US" sz="2400" dirty="0">
              <a:cs typeface="2  Titr" panose="00000700000000000000" pitchFamily="2" charset="-78"/>
            </a:endParaRP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ar-SA" altLang="en-US" sz="3200" dirty="0">
                <a:cs typeface="2  Nazanin" panose="00000400000000000000" pitchFamily="2" charset="-78"/>
              </a:rPr>
              <a:t>کار پردازش را بر عهده دارد مثلا</a:t>
            </a:r>
            <a:r>
              <a:rPr lang="en-US" altLang="en-US" sz="3200" dirty="0">
                <a:ea typeface="B Mitra" panose="00000400000000000000" pitchFamily="2" charset="-78"/>
                <a:cs typeface="2  Nazanin" panose="00000400000000000000" pitchFamily="2" charset="-78"/>
              </a:rPr>
              <a:t> </a:t>
            </a:r>
            <a:r>
              <a:rPr lang="en-US" altLang="en-US" sz="3200" dirty="0">
                <a:cs typeface="2  Nazanin" panose="00000400000000000000" pitchFamily="2" charset="-78"/>
              </a:rPr>
              <a:t>2+2=4 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5072062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852738"/>
            <a:ext cx="4535487" cy="340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/>
              <a:t>RAM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ar-SA" altLang="en-US" sz="3200" dirty="0">
                <a:cs typeface="2  Nazanin" panose="00000400000000000000" pitchFamily="2" charset="-78"/>
              </a:rPr>
              <a:t>برای ذخیره اطلاعات به صورت موقت استفاده می شود</a:t>
            </a:r>
            <a:endParaRPr lang="en-US" altLang="en-US" sz="3200" dirty="0">
              <a:ea typeface="B Mitra" panose="00000400000000000000" pitchFamily="2" charset="-78"/>
              <a:cs typeface="2  Nazanin" panose="00000400000000000000" pitchFamily="2" charset="-78"/>
            </a:endParaRPr>
          </a:p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ar-SA" altLang="en-US" sz="3200" dirty="0">
                <a:cs typeface="2  Nazanin" panose="00000400000000000000" pitchFamily="2" charset="-78"/>
              </a:rPr>
              <a:t>بعد از</a:t>
            </a:r>
            <a:r>
              <a:rPr lang="en-US" altLang="en-US" sz="3200" dirty="0">
                <a:ea typeface="B Mitra" panose="00000400000000000000" pitchFamily="2" charset="-78"/>
                <a:cs typeface="2  Nazanin" panose="00000400000000000000" pitchFamily="2" charset="-78"/>
              </a:rPr>
              <a:t> </a:t>
            </a:r>
            <a:r>
              <a:rPr lang="en-US" altLang="en-US" sz="3200" dirty="0" smtClean="0">
                <a:cs typeface="2  Nazanin" panose="00000400000000000000" pitchFamily="2" charset="-78"/>
              </a:rPr>
              <a:t>reset </a:t>
            </a:r>
            <a:r>
              <a:rPr lang="ar-SA" altLang="en-US" sz="3200" dirty="0">
                <a:cs typeface="2  Nazanin" panose="00000400000000000000" pitchFamily="2" charset="-78"/>
              </a:rPr>
              <a:t>کردن یا خاموش شدن کامپیوتر اطلاعات آن از بین می رود</a:t>
            </a:r>
            <a:endParaRPr lang="en-US" altLang="en-US" sz="3200" dirty="0">
              <a:cs typeface="2  Nazanin" panose="00000400000000000000" pitchFamily="2" charset="-78"/>
            </a:endParaRPr>
          </a:p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ar-SA" altLang="en-US" sz="3200" dirty="0">
                <a:cs typeface="2  Nazanin" panose="00000400000000000000" pitchFamily="2" charset="-78"/>
              </a:rPr>
              <a:t>بر روی مادر برد قرار می گیرد</a:t>
            </a:r>
            <a:endParaRPr lang="en-US" altLang="en-US" sz="3200" dirty="0">
              <a:ea typeface="B Mitra" panose="00000400000000000000" pitchFamily="2" charset="-78"/>
              <a:cs typeface="2  Nazanin" panose="00000400000000000000" pitchFamily="2" charset="-78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249738"/>
            <a:ext cx="5472112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b="1" dirty="0">
                <a:ea typeface="B Mitra" panose="00000400000000000000" pitchFamily="2" charset="-78"/>
                <a:cs typeface="B Mitra" panose="00000400000000000000" pitchFamily="2" charset="-78"/>
              </a:rPr>
              <a:t>هارد</a:t>
            </a:r>
            <a:r>
              <a:rPr lang="en-US" altLang="en-US" b="1" dirty="0">
                <a:ea typeface="B Mitra" panose="00000400000000000000" pitchFamily="2" charset="-78"/>
                <a:cs typeface="B Mitra" panose="00000400000000000000" pitchFamily="2" charset="-78"/>
              </a:rPr>
              <a:t> </a:t>
            </a:r>
            <a:r>
              <a:rPr lang="ar-AE" altLang="en-US" b="1" dirty="0">
                <a:ea typeface="B Mitra" panose="00000400000000000000" pitchFamily="2" charset="-78"/>
                <a:cs typeface="B Mitra" panose="00000400000000000000" pitchFamily="2" charset="-78"/>
              </a:rPr>
              <a:t>دیسک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ar-AE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وظیفه</a:t>
            </a:r>
            <a:r>
              <a:rPr lang="en-US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 </a:t>
            </a:r>
            <a:r>
              <a:rPr lang="ar-AE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ذخیره</a:t>
            </a:r>
            <a:r>
              <a:rPr lang="en-US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 </a:t>
            </a:r>
            <a:r>
              <a:rPr lang="ar-AE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اطلاعات</a:t>
            </a:r>
            <a:r>
              <a:rPr lang="en-US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 </a:t>
            </a:r>
            <a:r>
              <a:rPr lang="ar-AE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را</a:t>
            </a:r>
            <a:r>
              <a:rPr lang="en-US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 </a:t>
            </a:r>
            <a:r>
              <a:rPr lang="ar-AE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بر</a:t>
            </a:r>
            <a:r>
              <a:rPr lang="en-US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 </a:t>
            </a:r>
            <a:r>
              <a:rPr lang="ar-AE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عهده</a:t>
            </a:r>
            <a:r>
              <a:rPr lang="en-US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 </a:t>
            </a:r>
            <a:r>
              <a:rPr lang="ar-AE" altLang="en-US" sz="2000" dirty="0">
                <a:ea typeface="B Mitra" panose="00000400000000000000" pitchFamily="2" charset="-78"/>
                <a:cs typeface="B Mitra" panose="00000400000000000000" pitchFamily="2" charset="-78"/>
              </a:rPr>
              <a:t>دارد</a:t>
            </a:r>
            <a:endParaRPr lang="en-US" altLang="en-US" sz="2000" dirty="0">
              <a:ea typeface="B Mitra" panose="00000400000000000000" pitchFamily="2" charset="-78"/>
              <a:cs typeface="B Mitra" panose="00000400000000000000" pitchFamily="2" charset="-78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773238"/>
            <a:ext cx="6610350" cy="490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42988"/>
            <a:ext cx="5688012" cy="503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b="1" dirty="0">
                <a:cs typeface="2  Titr" panose="00000700000000000000" pitchFamily="2" charset="-78"/>
              </a:rPr>
              <a:t>درایو</a:t>
            </a:r>
            <a:r>
              <a:rPr lang="en-US" altLang="en-US" b="1" dirty="0">
                <a:cs typeface="2  Titr" panose="00000700000000000000" pitchFamily="2" charset="-78"/>
              </a:rPr>
              <a:t> drive</a:t>
            </a:r>
          </a:p>
        </p:txBody>
      </p:sp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ar-SA" altLang="en-US" sz="3200" dirty="0">
                <a:cs typeface="2  Nazanin" panose="00000400000000000000" pitchFamily="2" charset="-78"/>
              </a:rPr>
              <a:t>هر هارد دیسک به قسمت هایی تقسیم می شود به اسم درایو</a:t>
            </a:r>
            <a:r>
              <a:rPr lang="en-US" altLang="en-US" sz="3200" dirty="0">
                <a:ea typeface="B Mitra" panose="00000400000000000000" pitchFamily="2" charset="-78"/>
                <a:cs typeface="2  Nazanin" panose="00000400000000000000" pitchFamily="2" charset="-78"/>
              </a:rPr>
              <a:t>.</a:t>
            </a:r>
          </a:p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en-US" altLang="en-US" sz="3200" dirty="0">
                <a:cs typeface="2  Nazanin" panose="00000400000000000000" pitchFamily="2" charset="-78"/>
              </a:rPr>
              <a:t>1-</a:t>
            </a:r>
            <a:r>
              <a:rPr lang="ar-SA" altLang="en-US" sz="3200" dirty="0">
                <a:cs typeface="2  Nazanin" panose="00000400000000000000" pitchFamily="2" charset="-78"/>
              </a:rPr>
              <a:t>درایو های هارد دیسک از درایو</a:t>
            </a:r>
            <a:r>
              <a:rPr lang="en-US" altLang="en-US" sz="3200" dirty="0">
                <a:cs typeface="2  Nazanin" panose="00000400000000000000" pitchFamily="2" charset="-78"/>
              </a:rPr>
              <a:t> c </a:t>
            </a:r>
            <a:r>
              <a:rPr lang="ar-SA" altLang="en-US" sz="3200" dirty="0">
                <a:cs typeface="2  Nazanin" panose="00000400000000000000" pitchFamily="2" charset="-78"/>
              </a:rPr>
              <a:t>شروع می شود</a:t>
            </a:r>
            <a:endParaRPr lang="en-US" altLang="en-US" sz="3200" dirty="0">
              <a:cs typeface="2  Nazanin" panose="00000400000000000000" pitchFamily="2" charset="-78"/>
            </a:endParaRPr>
          </a:p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en-US" altLang="en-US" sz="3200" dirty="0">
                <a:cs typeface="2  Nazanin" panose="00000400000000000000" pitchFamily="2" charset="-78"/>
              </a:rPr>
              <a:t>2-</a:t>
            </a:r>
            <a:r>
              <a:rPr lang="ar-SA" altLang="en-US" sz="3200" dirty="0">
                <a:cs typeface="2  Nazanin" panose="00000400000000000000" pitchFamily="2" charset="-78"/>
              </a:rPr>
              <a:t>تا درایو</a:t>
            </a:r>
            <a:r>
              <a:rPr lang="en-US" altLang="en-US" sz="3200" dirty="0">
                <a:cs typeface="2  Nazanin" panose="00000400000000000000" pitchFamily="2" charset="-78"/>
              </a:rPr>
              <a:t> z  </a:t>
            </a:r>
            <a:r>
              <a:rPr lang="ar-SA" altLang="en-US" sz="3200" dirty="0">
                <a:cs typeface="2  Nazanin" panose="00000400000000000000" pitchFamily="2" charset="-78"/>
              </a:rPr>
              <a:t>می تواند ادامه پیدا می کند</a:t>
            </a:r>
            <a:r>
              <a:rPr lang="fa-IR" altLang="en-US" sz="3200" dirty="0">
                <a:cs typeface="2  Nazanin" panose="00000400000000000000" pitchFamily="2" charset="-78"/>
              </a:rPr>
              <a:t>(</a:t>
            </a:r>
            <a:r>
              <a:rPr lang="ar-SA" altLang="en-US" sz="3200" dirty="0">
                <a:cs typeface="2  Nazanin" panose="00000400000000000000" pitchFamily="2" charset="-78"/>
              </a:rPr>
              <a:t>بستگی به سلیقه کاربر دارد</a:t>
            </a:r>
            <a:r>
              <a:rPr lang="fa-IR" altLang="en-US" sz="3200" dirty="0">
                <a:cs typeface="2  Nazanin" panose="00000400000000000000" pitchFamily="2" charset="-78"/>
              </a:rPr>
              <a:t>)</a:t>
            </a:r>
            <a:endParaRPr lang="en-US" altLang="en-US" sz="3200" dirty="0"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en-US" altLang="en-US" dirty="0" err="1">
                <a:cs typeface="2  Titr" panose="00000700000000000000" pitchFamily="2" charset="-78"/>
              </a:rPr>
              <a:t>Cd-rom</a:t>
            </a:r>
            <a:r>
              <a:rPr lang="en-US" altLang="en-US" dirty="0">
                <a:cs typeface="2  Titr" panose="00000700000000000000" pitchFamily="2" charset="-78"/>
              </a:rPr>
              <a:t>  </a:t>
            </a:r>
            <a:r>
              <a:rPr lang="en-US" altLang="en-US" dirty="0" err="1">
                <a:cs typeface="2  Titr" panose="00000700000000000000" pitchFamily="2" charset="-78"/>
              </a:rPr>
              <a:t>یا</a:t>
            </a:r>
            <a:r>
              <a:rPr lang="en-US" altLang="en-US" dirty="0">
                <a:cs typeface="2  Titr" panose="00000700000000000000" pitchFamily="2" charset="-78"/>
              </a:rPr>
              <a:t> </a:t>
            </a:r>
            <a:r>
              <a:rPr lang="en-US" altLang="en-US" dirty="0" err="1">
                <a:cs typeface="2  Titr" panose="00000700000000000000" pitchFamily="2" charset="-78"/>
              </a:rPr>
              <a:t>dvd</a:t>
            </a:r>
            <a:r>
              <a:rPr lang="en-US" altLang="en-US" dirty="0">
                <a:cs typeface="2  Titr" panose="00000700000000000000" pitchFamily="2" charset="-78"/>
              </a:rPr>
              <a:t> rom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36700"/>
            <a:ext cx="6121400" cy="459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20713"/>
            <a:ext cx="5064125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0" name="Line 2"/>
          <p:cNvSpPr>
            <a:spLocks noChangeShapeType="1"/>
          </p:cNvSpPr>
          <p:nvPr/>
        </p:nvSpPr>
        <p:spPr bwMode="auto">
          <a:xfrm flipH="1" flipV="1">
            <a:off x="4930775" y="2779713"/>
            <a:ext cx="1371600" cy="1443037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930776" y="4414838"/>
            <a:ext cx="3241476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 smtClean="0">
                <a:cs typeface="2  Nazanin" panose="00000400000000000000" pitchFamily="2" charset="-78"/>
              </a:rPr>
              <a:t>دکمه با</a:t>
            </a:r>
            <a:r>
              <a:rPr lang="fa-IR" altLang="en-US" dirty="0" smtClean="0">
                <a:cs typeface="2  Nazanin" panose="00000400000000000000" pitchFamily="2" charset="-78"/>
              </a:rPr>
              <a:t>ز</a:t>
            </a:r>
            <a:r>
              <a:rPr lang="ar-SA" altLang="en-US" dirty="0" smtClean="0">
                <a:cs typeface="2  Nazanin" panose="00000400000000000000" pitchFamily="2" charset="-78"/>
              </a:rPr>
              <a:t> یا بسته شدن درب</a:t>
            </a:r>
            <a:r>
              <a:rPr lang="en-US" altLang="en-US" dirty="0" smtClean="0">
                <a:cs typeface="2  Nazanin" panose="00000400000000000000" pitchFamily="2" charset="-78"/>
              </a:rPr>
              <a:t>  CD ROM </a:t>
            </a:r>
            <a:endParaRPr lang="en-US" altLang="en-US" dirty="0"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dirty="0">
                <a:cs typeface="2  Titr" panose="00000700000000000000" pitchFamily="2" charset="-78"/>
              </a:rPr>
              <a:t>فلاپی</a:t>
            </a:r>
            <a:r>
              <a:rPr lang="en-US" altLang="en-US" dirty="0">
                <a:cs typeface="2  Titr" panose="00000700000000000000" pitchFamily="2" charset="-78"/>
              </a:rPr>
              <a:t> </a:t>
            </a:r>
            <a:r>
              <a:rPr lang="ar-AE" altLang="en-US" dirty="0">
                <a:cs typeface="2  Titr" panose="00000700000000000000" pitchFamily="2" charset="-78"/>
              </a:rPr>
              <a:t>درایو</a:t>
            </a:r>
            <a:r>
              <a:rPr lang="en-US" altLang="en-US" dirty="0">
                <a:cs typeface="2  Titr" panose="00000700000000000000" pitchFamily="2" charset="-78"/>
              </a:rPr>
              <a:t> 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2349500"/>
            <a:ext cx="5580062" cy="423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296227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dirty="0" smtClean="0">
                <a:ea typeface="2  Davat" panose="00000400000000000000" pitchFamily="2" charset="-78"/>
                <a:cs typeface="2  Titr" panose="00000700000000000000" pitchFamily="2" charset="-78"/>
              </a:rPr>
              <a:t>منبع</a:t>
            </a:r>
            <a:r>
              <a:rPr lang="en-US" altLang="en-US" dirty="0" smtClean="0">
                <a:ea typeface="2  Davat" panose="00000400000000000000" pitchFamily="2" charset="-78"/>
                <a:cs typeface="2  Titr" panose="00000700000000000000" pitchFamily="2" charset="-78"/>
              </a:rPr>
              <a:t> </a:t>
            </a:r>
            <a:r>
              <a:rPr lang="ar-AE" altLang="en-US" dirty="0">
                <a:ea typeface="2  Davat" panose="00000400000000000000" pitchFamily="2" charset="-78"/>
                <a:cs typeface="2  Titr" panose="00000700000000000000" pitchFamily="2" charset="-78"/>
              </a:rPr>
              <a:t>تغذیه</a:t>
            </a:r>
            <a:endParaRPr lang="en-US" altLang="en-US" dirty="0">
              <a:ea typeface="2  Davat" panose="00000400000000000000" pitchFamily="2" charset="-78"/>
              <a:cs typeface="2  Titr" panose="00000700000000000000" pitchFamily="2" charset="-78"/>
            </a:endParaRPr>
          </a:p>
        </p:txBody>
      </p:sp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6"/>
          <a:stretch>
            <a:fillRect/>
          </a:stretch>
        </p:blipFill>
        <p:spPr bwMode="auto">
          <a:xfrm>
            <a:off x="-25400" y="1600200"/>
            <a:ext cx="8940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2159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971550" y="1412875"/>
            <a:ext cx="77771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000"/>
              </a:spcBef>
            </a:pPr>
            <a:r>
              <a:rPr lang="ar-SA" altLang="en-US" sz="2000" dirty="0">
                <a:cs typeface="2  Nazanin" panose="00000400000000000000" pitchFamily="2" charset="-78"/>
              </a:rPr>
              <a:t>کار تقسیم جریان برق</a:t>
            </a:r>
            <a:r>
              <a:rPr lang="en-US" altLang="en-US" sz="2000" dirty="0">
                <a:cs typeface="2  Nazanin" panose="00000400000000000000" pitchFamily="2" charset="-78"/>
              </a:rPr>
              <a:t> 220 </a:t>
            </a:r>
            <a:r>
              <a:rPr lang="ar-SA" altLang="en-US" sz="2000" dirty="0">
                <a:cs typeface="2  Nazanin" panose="00000400000000000000" pitchFamily="2" charset="-78"/>
              </a:rPr>
              <a:t>ولت شهری را به 5 و </a:t>
            </a:r>
            <a:r>
              <a:rPr lang="fa-IR" altLang="en-US" sz="2000" dirty="0">
                <a:cs typeface="2  Nazanin" panose="00000400000000000000" pitchFamily="2" charset="-78"/>
              </a:rPr>
              <a:t>3</a:t>
            </a:r>
            <a:r>
              <a:rPr lang="ar-SA" altLang="en-US" sz="2000" dirty="0">
                <a:cs typeface="2  Nazanin" panose="00000400000000000000" pitchFamily="2" charset="-78"/>
              </a:rPr>
              <a:t>ولت و... د رکامپیوتر را دارد</a:t>
            </a:r>
            <a:endParaRPr lang="en-US" altLang="en-US" sz="2000" dirty="0"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24128" y="2527094"/>
            <a:ext cx="35814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</a:pPr>
            <a:r>
              <a:rPr lang="ar-AE" altLang="en-US" dirty="0">
                <a:cs typeface="2  Titr" panose="00000700000000000000" pitchFamily="2" charset="-78"/>
              </a:rPr>
              <a:t>انواع</a:t>
            </a:r>
            <a:r>
              <a:rPr lang="en-US" altLang="en-US" dirty="0">
                <a:cs typeface="2  Titr" panose="00000700000000000000" pitchFamily="2" charset="-78"/>
              </a:rPr>
              <a:t> </a:t>
            </a:r>
            <a:r>
              <a:rPr lang="ar-AE" altLang="en-US" dirty="0">
                <a:cs typeface="2  Titr" panose="00000700000000000000" pitchFamily="2" charset="-78"/>
              </a:rPr>
              <a:t>دستگاه</a:t>
            </a:r>
            <a:r>
              <a:rPr lang="en-US" altLang="en-US" dirty="0">
                <a:cs typeface="2  Titr" panose="00000700000000000000" pitchFamily="2" charset="-78"/>
              </a:rPr>
              <a:t> </a:t>
            </a:r>
            <a:r>
              <a:rPr lang="ar-AE" altLang="en-US" dirty="0">
                <a:cs typeface="2  Titr" panose="00000700000000000000" pitchFamily="2" charset="-78"/>
              </a:rPr>
              <a:t>ها</a:t>
            </a:r>
            <a:endParaRPr lang="en-US" altLang="en-US" dirty="0">
              <a:cs typeface="2  Titr" panose="00000700000000000000" pitchFamily="2" charset="-78"/>
            </a:endParaRP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 flipH="1" flipV="1">
            <a:off x="4106489" y="1978128"/>
            <a:ext cx="1755775" cy="1146175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 flipH="1">
            <a:off x="4563689" y="3174794"/>
            <a:ext cx="1298575" cy="99060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62000" y="1524000"/>
            <a:ext cx="3352800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200"/>
              </a:spcBef>
            </a:pPr>
            <a:r>
              <a:rPr lang="ar-SA" altLang="en-US" sz="2400" b="1" dirty="0">
                <a:cs typeface="2  Nazanin" panose="00000400000000000000" pitchFamily="2" charset="-78"/>
              </a:rPr>
              <a:t>ورودي</a:t>
            </a:r>
            <a:r>
              <a:rPr lang="en-US" altLang="en-US" sz="2400" dirty="0">
                <a:cs typeface="2  Nazanin" panose="00000400000000000000" pitchFamily="2" charset="-78"/>
              </a:rPr>
              <a:t>  </a:t>
            </a:r>
          </a:p>
          <a:p>
            <a:pPr algn="r" rtl="1">
              <a:lnSpc>
                <a:spcPct val="100000"/>
              </a:lnSpc>
              <a:spcBef>
                <a:spcPts val="1200"/>
              </a:spcBef>
            </a:pPr>
            <a:r>
              <a:rPr lang="en-US" altLang="en-US" sz="2400" dirty="0">
                <a:cs typeface="2  Nazanin" panose="00000400000000000000" pitchFamily="2" charset="-78"/>
              </a:rPr>
              <a:t> </a:t>
            </a:r>
            <a:r>
              <a:rPr lang="ar-SA" altLang="en-US" sz="2400" dirty="0">
                <a:cs typeface="2  Nazanin" panose="00000400000000000000" pitchFamily="2" charset="-78"/>
              </a:rPr>
              <a:t>مانند صفحه كليد و ماوس و اسكنر</a:t>
            </a:r>
            <a:endParaRPr lang="en-US" altLang="en-US" sz="2400" dirty="0">
              <a:cs typeface="2  Nazanin" panose="00000400000000000000" pitchFamily="2" charset="-78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09600" y="3886200"/>
            <a:ext cx="373380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200"/>
              </a:spcBef>
            </a:pPr>
            <a:r>
              <a:rPr lang="ar-SA" altLang="en-US" sz="2400" b="1" dirty="0">
                <a:cs typeface="2  Nazanin" panose="00000400000000000000" pitchFamily="2" charset="-78"/>
              </a:rPr>
              <a:t>خروجي</a:t>
            </a:r>
            <a:r>
              <a:rPr lang="en-US" altLang="en-US" sz="2400" dirty="0">
                <a:cs typeface="2  Nazanin" panose="00000400000000000000" pitchFamily="2" charset="-78"/>
              </a:rPr>
              <a:t> </a:t>
            </a:r>
          </a:p>
          <a:p>
            <a:pPr algn="r" rtl="1">
              <a:lnSpc>
                <a:spcPct val="100000"/>
              </a:lnSpc>
              <a:spcBef>
                <a:spcPts val="1200"/>
              </a:spcBef>
            </a:pPr>
            <a:r>
              <a:rPr lang="ar-SA" altLang="en-US" sz="2400" dirty="0">
                <a:cs typeface="2  Nazanin" panose="00000400000000000000" pitchFamily="2" charset="-78"/>
              </a:rPr>
              <a:t>مانند مانيتور و بلندگو و چاپگر</a:t>
            </a:r>
            <a:endParaRPr lang="en-US" altLang="en-US" sz="2400" dirty="0"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endParaRPr lang="en-US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0"/>
            <a:ext cx="6264275" cy="626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6" name="Line 2"/>
          <p:cNvSpPr>
            <a:spLocks noChangeShapeType="1"/>
          </p:cNvSpPr>
          <p:nvPr/>
        </p:nvSpPr>
        <p:spPr bwMode="auto">
          <a:xfrm flipH="1" flipV="1">
            <a:off x="4354513" y="4506913"/>
            <a:ext cx="1874837" cy="1876425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6011863" y="5661025"/>
            <a:ext cx="2736850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>
                <a:cs typeface="2  Nazanin" panose="00000400000000000000" pitchFamily="2" charset="-78"/>
              </a:rPr>
              <a:t>هنگامی که می خواهیم کامپیوتر را روشن کنیم این دکمه باید بر روی</a:t>
            </a:r>
            <a:r>
              <a:rPr lang="en-US" altLang="en-US" dirty="0">
                <a:cs typeface="2  Nazanin" panose="00000400000000000000" pitchFamily="2" charset="-78"/>
              </a:rPr>
              <a:t> 1 </a:t>
            </a:r>
            <a:r>
              <a:rPr lang="ar-SA" altLang="en-US" dirty="0">
                <a:cs typeface="2  Nazanin" panose="00000400000000000000" pitchFamily="2" charset="-78"/>
              </a:rPr>
              <a:t>باشد</a:t>
            </a:r>
            <a:endParaRPr lang="en-US" altLang="en-US" dirty="0"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588" y="1600200"/>
            <a:ext cx="40608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dirty="0">
                <a:cs typeface="2  Titr" panose="00000700000000000000" pitchFamily="2" charset="-78"/>
              </a:rPr>
              <a:t>چاپگر</a:t>
            </a:r>
            <a:r>
              <a:rPr lang="en-US" altLang="en-US" dirty="0">
                <a:cs typeface="2  Titr" panose="00000700000000000000" pitchFamily="2" charset="-78"/>
              </a:rPr>
              <a:t> printer</a:t>
            </a:r>
          </a:p>
        </p:txBody>
      </p:sp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ar-SA" altLang="en-US" sz="3200" dirty="0">
                <a:cs typeface="2  Nazanin" panose="00000400000000000000" pitchFamily="2" charset="-78"/>
              </a:rPr>
              <a:t>برای چاپ کاغذ از چاپگر استفاده می شود</a:t>
            </a:r>
            <a:endParaRPr lang="en-US" altLang="en-US" sz="3200" dirty="0">
              <a:ea typeface="B Mitra" panose="00000400000000000000" pitchFamily="2" charset="-78"/>
              <a:cs typeface="2  Nazanin" panose="00000400000000000000" pitchFamily="2" charset="-78"/>
            </a:endParaRP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359025"/>
            <a:ext cx="4752975" cy="414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dirty="0">
                <a:cs typeface="2  Titr" panose="00000700000000000000" pitchFamily="2" charset="-78"/>
              </a:rPr>
              <a:t>اسکنر</a:t>
            </a:r>
            <a:endParaRPr lang="en-US" altLang="en-US" dirty="0">
              <a:cs typeface="2  Titr" panose="00000700000000000000" pitchFamily="2" charset="-78"/>
            </a:endParaRPr>
          </a:p>
        </p:txBody>
      </p:sp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ar-SA" altLang="en-US" sz="3200" dirty="0">
                <a:cs typeface="2  Nazanin" panose="00000400000000000000" pitchFamily="2" charset="-78"/>
              </a:rPr>
              <a:t>برای وارد کردن عکس به کامپیوتر از اسکنر استفاده می شود</a:t>
            </a:r>
            <a:endParaRPr lang="en-US" altLang="en-US" sz="3200" dirty="0">
              <a:ea typeface="B Mitra" panose="00000400000000000000" pitchFamily="2" charset="-78"/>
              <a:cs typeface="2  Nazanin" panose="00000400000000000000" pitchFamily="2" charset="-78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492375"/>
            <a:ext cx="3810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dirty="0">
                <a:cs typeface="2  Titr" panose="00000700000000000000" pitchFamily="2" charset="-78"/>
              </a:rPr>
              <a:t>کارت</a:t>
            </a:r>
            <a:r>
              <a:rPr lang="en-US" altLang="en-US" dirty="0">
                <a:cs typeface="2  Titr" panose="00000700000000000000" pitchFamily="2" charset="-78"/>
              </a:rPr>
              <a:t> </a:t>
            </a:r>
            <a:r>
              <a:rPr lang="ar-AE" altLang="en-US" dirty="0">
                <a:cs typeface="2  Titr" panose="00000700000000000000" pitchFamily="2" charset="-78"/>
              </a:rPr>
              <a:t>شبکه</a:t>
            </a:r>
            <a:endParaRPr lang="en-US" altLang="en-US" dirty="0">
              <a:cs typeface="2  Titr" panose="00000700000000000000" pitchFamily="2" charset="-78"/>
            </a:endParaRPr>
          </a:p>
        </p:txBody>
      </p:sp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 hangingPunct="1">
              <a:lnSpc>
                <a:spcPct val="100000"/>
              </a:lnSpc>
              <a:spcBef>
                <a:spcPts val="650"/>
              </a:spcBef>
              <a:buFont typeface="Symbol" panose="05050102010706020507" pitchFamily="18" charset="2"/>
              <a:buChar char=""/>
            </a:pPr>
            <a:r>
              <a:rPr lang="ar-SA" altLang="en-US" sz="3200" dirty="0">
                <a:cs typeface="2  Nazanin" panose="00000400000000000000" pitchFamily="2" charset="-78"/>
              </a:rPr>
              <a:t>برای وصل شدن به شبکه داخلی باید از کارت شبکه استفاده کرد</a:t>
            </a:r>
            <a:endParaRPr lang="en-US" altLang="en-US" sz="3200" dirty="0">
              <a:ea typeface="B Mitra" panose="00000400000000000000" pitchFamily="2" charset="-78"/>
              <a:cs typeface="2  Nazanin" panose="00000400000000000000" pitchFamily="2" charset="-78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924175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42862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</a:pPr>
            <a:r>
              <a:rPr lang="ar-AE" altLang="en-US" dirty="0">
                <a:ea typeface="B Mitra" panose="00000400000000000000" pitchFamily="2" charset="-78"/>
                <a:cs typeface="2  Titr" panose="00000700000000000000" pitchFamily="2" charset="-78"/>
              </a:rPr>
              <a:t>طریقه</a:t>
            </a:r>
            <a:r>
              <a:rPr lang="en-US" altLang="en-US" dirty="0">
                <a:ea typeface="B Mitra" panose="00000400000000000000" pitchFamily="2" charset="-78"/>
                <a:cs typeface="2  Titr" panose="00000700000000000000" pitchFamily="2" charset="-78"/>
              </a:rPr>
              <a:t> </a:t>
            </a:r>
            <a:r>
              <a:rPr lang="ar-AE" altLang="en-US" dirty="0">
                <a:ea typeface="B Mitra" panose="00000400000000000000" pitchFamily="2" charset="-78"/>
                <a:cs typeface="2  Titr" panose="00000700000000000000" pitchFamily="2" charset="-78"/>
              </a:rPr>
              <a:t>وصل</a:t>
            </a:r>
            <a:r>
              <a:rPr lang="en-US" altLang="en-US" dirty="0">
                <a:ea typeface="B Mitra" panose="00000400000000000000" pitchFamily="2" charset="-78"/>
                <a:cs typeface="2  Titr" panose="00000700000000000000" pitchFamily="2" charset="-78"/>
              </a:rPr>
              <a:t> </a:t>
            </a:r>
            <a:r>
              <a:rPr lang="ar-AE" altLang="en-US" dirty="0">
                <a:ea typeface="B Mitra" panose="00000400000000000000" pitchFamily="2" charset="-78"/>
                <a:cs typeface="2  Titr" panose="00000700000000000000" pitchFamily="2" charset="-78"/>
              </a:rPr>
              <a:t>کابل</a:t>
            </a:r>
            <a:r>
              <a:rPr lang="en-US" altLang="en-US" dirty="0">
                <a:ea typeface="B Mitra" panose="00000400000000000000" pitchFamily="2" charset="-78"/>
                <a:cs typeface="2  Titr" panose="00000700000000000000" pitchFamily="2" charset="-78"/>
              </a:rPr>
              <a:t> </a:t>
            </a:r>
            <a:r>
              <a:rPr lang="ar-AE" altLang="en-US" dirty="0">
                <a:ea typeface="B Mitra" panose="00000400000000000000" pitchFamily="2" charset="-78"/>
                <a:cs typeface="2  Titr" panose="00000700000000000000" pitchFamily="2" charset="-78"/>
              </a:rPr>
              <a:t>شبکه</a:t>
            </a:r>
            <a:r>
              <a:rPr lang="en-US" altLang="en-US" dirty="0">
                <a:ea typeface="B Mitra" panose="00000400000000000000" pitchFamily="2" charset="-78"/>
                <a:cs typeface="2  Titr" panose="00000700000000000000" pitchFamily="2" charset="-78"/>
              </a:rPr>
              <a:t> </a:t>
            </a:r>
            <a:r>
              <a:rPr lang="ar-AE" altLang="en-US" dirty="0">
                <a:ea typeface="B Mitra" panose="00000400000000000000" pitchFamily="2" charset="-78"/>
                <a:cs typeface="2  Titr" panose="00000700000000000000" pitchFamily="2" charset="-78"/>
              </a:rPr>
              <a:t>به</a:t>
            </a:r>
            <a:r>
              <a:rPr lang="en-US" altLang="en-US" dirty="0">
                <a:ea typeface="B Mitra" panose="00000400000000000000" pitchFamily="2" charset="-78"/>
                <a:cs typeface="2  Titr" panose="00000700000000000000" pitchFamily="2" charset="-78"/>
              </a:rPr>
              <a:t> </a:t>
            </a:r>
            <a:r>
              <a:rPr lang="ar-AE" altLang="en-US" dirty="0">
                <a:ea typeface="B Mitra" panose="00000400000000000000" pitchFamily="2" charset="-78"/>
                <a:cs typeface="2  Titr" panose="00000700000000000000" pitchFamily="2" charset="-78"/>
              </a:rPr>
              <a:t>کارت</a:t>
            </a:r>
            <a:r>
              <a:rPr lang="en-US" altLang="en-US" dirty="0">
                <a:ea typeface="B Mitra" panose="00000400000000000000" pitchFamily="2" charset="-78"/>
                <a:cs typeface="2  Titr" panose="00000700000000000000" pitchFamily="2" charset="-78"/>
              </a:rPr>
              <a:t> </a:t>
            </a:r>
            <a:r>
              <a:rPr lang="ar-AE" altLang="en-US" dirty="0">
                <a:ea typeface="B Mitra" panose="00000400000000000000" pitchFamily="2" charset="-78"/>
                <a:cs typeface="2  Titr" panose="00000700000000000000" pitchFamily="2" charset="-78"/>
              </a:rPr>
              <a:t>شبکه</a:t>
            </a:r>
            <a:endParaRPr lang="en-US" altLang="en-US" dirty="0">
              <a:ea typeface="B Mitra" panose="00000400000000000000" pitchFamily="2" charset="-78"/>
              <a:cs typeface="2  Titr" panose="00000700000000000000" pitchFamily="2" charset="-78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33488"/>
            <a:ext cx="6897687" cy="517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1484784"/>
            <a:ext cx="7056784" cy="733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dirty="0" smtClean="0">
                <a:solidFill>
                  <a:schemeClr val="accent5"/>
                </a:solidFill>
                <a:cs typeface="2  Titr" panose="00000700000000000000" pitchFamily="2" charset="-78"/>
              </a:rPr>
              <a:t>سخت افزار</a:t>
            </a:r>
            <a:endParaRPr lang="en-US" sz="4400" dirty="0">
              <a:solidFill>
                <a:schemeClr val="accent5"/>
              </a:solidFill>
              <a:cs typeface="2  Titr" panose="000007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24" y="4293096"/>
            <a:ext cx="5572903" cy="94310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3240087" cy="302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7125638" y="2841625"/>
            <a:ext cx="1645300" cy="82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-SA" altLang="en-US" sz="4800" dirty="0">
                <a:cs typeface="2  Titr" panose="00000700000000000000" pitchFamily="2" charset="-78"/>
              </a:rPr>
              <a:t>مانیتور</a:t>
            </a:r>
            <a:endParaRPr lang="en-US" altLang="en-US" sz="4800" dirty="0">
              <a:ea typeface="B Mitra" panose="00000400000000000000" pitchFamily="2" charset="-78"/>
              <a:cs typeface="2  Titr" panose="00000700000000000000" pitchFamily="2" charset="-78"/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 flipH="1" flipV="1">
            <a:off x="5649913" y="2635250"/>
            <a:ext cx="1371600" cy="723900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5794375" y="3357563"/>
            <a:ext cx="1227138" cy="792162"/>
          </a:xfrm>
          <a:prstGeom prst="line">
            <a:avLst/>
          </a:prstGeom>
          <a:noFill/>
          <a:ln w="9360" cap="flat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779838" y="2276475"/>
            <a:ext cx="172878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800"/>
              </a:spcBef>
            </a:pPr>
            <a:r>
              <a:rPr lang="en-US" altLang="en-US" sz="3600"/>
              <a:t>CRT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356100" y="3789363"/>
            <a:ext cx="11525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600"/>
              </a:spcBef>
            </a:pPr>
            <a:r>
              <a:rPr lang="en-US" altLang="en-US" sz="3200"/>
              <a:t>LCD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3311525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013" y="-22225"/>
            <a:ext cx="8424863" cy="688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Line 2"/>
          <p:cNvSpPr>
            <a:spLocks noChangeShapeType="1"/>
          </p:cNvSpPr>
          <p:nvPr/>
        </p:nvSpPr>
        <p:spPr bwMode="auto">
          <a:xfrm flipH="1" flipV="1">
            <a:off x="4786313" y="2635250"/>
            <a:ext cx="1731962" cy="508000"/>
          </a:xfrm>
          <a:prstGeom prst="line">
            <a:avLst/>
          </a:prstGeom>
          <a:noFill/>
          <a:ln w="9360" cap="flat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 flipV="1">
            <a:off x="4641850" y="3140075"/>
            <a:ext cx="1516063" cy="1227138"/>
          </a:xfrm>
          <a:prstGeom prst="line">
            <a:avLst/>
          </a:prstGeom>
          <a:noFill/>
          <a:ln w="9360" cap="flat">
            <a:solidFill>
              <a:srgbClr val="33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292725" y="2997200"/>
            <a:ext cx="2374900" cy="72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>
                <a:cs typeface="2  Nazanin" panose="00000400000000000000" pitchFamily="2" charset="-78"/>
              </a:rPr>
              <a:t>دکمه</a:t>
            </a:r>
            <a:r>
              <a:rPr lang="en-US" altLang="en-US" dirty="0">
                <a:ea typeface="B Mitra" panose="00000400000000000000" pitchFamily="2" charset="-78"/>
                <a:cs typeface="2  Nazanin" panose="00000400000000000000" pitchFamily="2" charset="-78"/>
              </a:rPr>
              <a:t> </a:t>
            </a:r>
            <a:r>
              <a:rPr lang="en-US" altLang="en-US" b="1" dirty="0">
                <a:cs typeface="2  Nazanin" panose="00000400000000000000" pitchFamily="2" charset="-78"/>
              </a:rPr>
              <a:t>power</a:t>
            </a: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>
                <a:cs typeface="2  Nazanin" panose="00000400000000000000" pitchFamily="2" charset="-78"/>
              </a:rPr>
              <a:t>برای روشن شدن کامپیوتر</a:t>
            </a:r>
            <a:endParaRPr lang="en-US" altLang="en-US" dirty="0">
              <a:ea typeface="B Mitra" panose="00000400000000000000" pitchFamily="2" charset="-78"/>
              <a:cs typeface="2  Nazanin" panose="00000400000000000000" pitchFamily="2" charset="-78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795963" y="4149725"/>
            <a:ext cx="15843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dirty="0">
                <a:cs typeface="2  Nazanin" panose="00000400000000000000" pitchFamily="2" charset="-78"/>
              </a:rPr>
              <a:t>دکمه</a:t>
            </a:r>
            <a:r>
              <a:rPr lang="en-US" altLang="en-US" dirty="0">
                <a:ea typeface="B Mitra" panose="00000400000000000000" pitchFamily="2" charset="-78"/>
                <a:cs typeface="2  Nazanin" panose="00000400000000000000" pitchFamily="2" charset="-78"/>
              </a:rPr>
              <a:t> </a:t>
            </a:r>
            <a:r>
              <a:rPr lang="en-US" altLang="en-US" b="1" dirty="0">
                <a:cs typeface="2  Nazanin" panose="00000400000000000000" pitchFamily="2" charset="-78"/>
              </a:rPr>
              <a:t>reset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7092950" y="404813"/>
            <a:ext cx="2051050" cy="92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2700"/>
              </a:spcBef>
            </a:pPr>
            <a:r>
              <a:rPr lang="en-US" altLang="en-US" sz="5400" dirty="0" smtClean="0"/>
              <a:t>Case</a:t>
            </a:r>
            <a:endParaRPr lang="en-US" altLang="en-US" sz="5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70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ctr" rtl="1" hangingPunct="1">
              <a:lnSpc>
                <a:spcPct val="100000"/>
              </a:lnSpc>
            </a:pPr>
            <a:r>
              <a:rPr lang="ar-SA" altLang="en-US" sz="4000" dirty="0">
                <a:cs typeface="2  Titr" panose="00000700000000000000" pitchFamily="2" charset="-78"/>
              </a:rPr>
              <a:t>دکمه</a:t>
            </a:r>
            <a:r>
              <a:rPr lang="en-US" altLang="en-US" sz="4000" dirty="0">
                <a:ea typeface="B Mitra" panose="00000400000000000000" pitchFamily="2" charset="-78"/>
                <a:cs typeface="2  Titr" panose="00000700000000000000" pitchFamily="2" charset="-78"/>
              </a:rPr>
              <a:t> </a:t>
            </a:r>
            <a:r>
              <a:rPr lang="en-US" altLang="en-US" sz="4000" dirty="0" smtClean="0">
                <a:cs typeface="2  Titr" panose="00000700000000000000" pitchFamily="2" charset="-78"/>
              </a:rPr>
              <a:t>reset </a:t>
            </a:r>
            <a:endParaRPr lang="en-US" altLang="en-US" sz="4000" dirty="0">
              <a:cs typeface="2  Titr" panose="00000700000000000000" pitchFamily="2" charset="-78"/>
            </a:endParaRP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marL="342900" indent="-341313" algn="just" rtl="1" hangingPunct="1">
              <a:lnSpc>
                <a:spcPct val="90000"/>
              </a:lnSpc>
              <a:spcBef>
                <a:spcPts val="650"/>
              </a:spcBef>
            </a:pPr>
            <a:r>
              <a:rPr lang="ar-SA" altLang="en-US" sz="3200" dirty="0">
                <a:cs typeface="2  Nazanin" panose="00000400000000000000" pitchFamily="2" charset="-78"/>
              </a:rPr>
              <a:t>این دکمه برق کامپیوتر را برای یک لحظه قطع کرده و </a:t>
            </a:r>
            <a:r>
              <a:rPr lang="ar-SA" altLang="en-US" sz="3200" dirty="0" smtClean="0">
                <a:cs typeface="2  Nazanin" panose="00000400000000000000" pitchFamily="2" charset="-78"/>
              </a:rPr>
              <a:t>سیستم</a:t>
            </a:r>
            <a:endParaRPr lang="en-US" altLang="en-US" sz="3200" dirty="0" smtClean="0">
              <a:cs typeface="2  Nazanin" panose="00000400000000000000" pitchFamily="2" charset="-78"/>
            </a:endParaRPr>
          </a:p>
          <a:p>
            <a:pPr marL="342900" indent="-341313" algn="just" rtl="1" hangingPunct="1">
              <a:lnSpc>
                <a:spcPct val="90000"/>
              </a:lnSpc>
              <a:spcBef>
                <a:spcPts val="650"/>
              </a:spcBef>
            </a:pPr>
            <a:r>
              <a:rPr lang="ar-SA" altLang="en-US" sz="3200" dirty="0" smtClean="0">
                <a:cs typeface="2  Nazanin" panose="00000400000000000000" pitchFamily="2" charset="-78"/>
              </a:rPr>
              <a:t>دوباره</a:t>
            </a:r>
            <a:r>
              <a:rPr lang="en-US" altLang="en-US" sz="3200" dirty="0" smtClean="0">
                <a:ea typeface="B Mitra" panose="00000400000000000000" pitchFamily="2" charset="-78"/>
                <a:cs typeface="2  Nazanin" panose="00000400000000000000" pitchFamily="2" charset="-78"/>
              </a:rPr>
              <a:t> </a:t>
            </a:r>
            <a:r>
              <a:rPr lang="en-US" altLang="en-US" sz="3200" dirty="0">
                <a:cs typeface="2  Nazanin" panose="00000400000000000000" pitchFamily="2" charset="-78"/>
              </a:rPr>
              <a:t>(boot) </a:t>
            </a:r>
            <a:r>
              <a:rPr lang="ar-SA" altLang="en-US" sz="3200" dirty="0">
                <a:cs typeface="2  Nazanin" panose="00000400000000000000" pitchFamily="2" charset="-78"/>
              </a:rPr>
              <a:t>روشن می شود</a:t>
            </a:r>
            <a:endParaRPr lang="en-US" altLang="en-US" sz="3200" dirty="0">
              <a:cs typeface="2  Nazanin" panose="00000400000000000000" pitchFamily="2" charset="-78"/>
            </a:endParaRPr>
          </a:p>
          <a:p>
            <a:pPr marL="342900" indent="-341313" algn="just" rtl="1" hangingPunct="1">
              <a:lnSpc>
                <a:spcPct val="90000"/>
              </a:lnSpc>
              <a:spcBef>
                <a:spcPts val="650"/>
              </a:spcBef>
            </a:pPr>
            <a:endParaRPr lang="en-US" altLang="en-US" sz="3200" dirty="0">
              <a:cs typeface="2  Nazanin" panose="00000400000000000000" pitchFamily="2" charset="-78"/>
            </a:endParaRPr>
          </a:p>
          <a:p>
            <a:pPr marL="342900" indent="-341313" algn="just" rtl="1" hangingPunct="1">
              <a:lnSpc>
                <a:spcPct val="90000"/>
              </a:lnSpc>
              <a:spcBef>
                <a:spcPts val="650"/>
              </a:spcBef>
            </a:pPr>
            <a:r>
              <a:rPr lang="ar-SA" altLang="en-US" sz="3200" dirty="0">
                <a:cs typeface="2  Nazanin" panose="00000400000000000000" pitchFamily="2" charset="-78"/>
              </a:rPr>
              <a:t>معمولا زمانی استفاده می شود که سیستم قفل شود</a:t>
            </a:r>
            <a:endParaRPr lang="en-US" altLang="en-US" sz="3200" dirty="0">
              <a:ea typeface="B Mitra" panose="00000400000000000000" pitchFamily="2" charset="-78"/>
              <a:cs typeface="2  Nazanin" panose="00000400000000000000" pitchFamily="2" charset="-78"/>
            </a:endParaRPr>
          </a:p>
          <a:p>
            <a:pPr marL="342900" indent="-341313" algn="just" rtl="1" hangingPunct="1">
              <a:lnSpc>
                <a:spcPct val="90000"/>
              </a:lnSpc>
              <a:spcBef>
                <a:spcPts val="650"/>
              </a:spcBef>
            </a:pPr>
            <a:endParaRPr lang="en-US" altLang="en-US" sz="3200" dirty="0">
              <a:cs typeface="2  Nazanin" panose="00000400000000000000" pitchFamily="2" charset="-78"/>
            </a:endParaRPr>
          </a:p>
          <a:p>
            <a:pPr marL="342900" indent="-341313" algn="just" rtl="1" hangingPunct="1">
              <a:lnSpc>
                <a:spcPct val="90000"/>
              </a:lnSpc>
              <a:spcBef>
                <a:spcPts val="650"/>
              </a:spcBef>
            </a:pPr>
            <a:r>
              <a:rPr lang="ar-SA" altLang="en-US" sz="3200" b="1" dirty="0">
                <a:cs typeface="2  Nazanin" panose="00000400000000000000" pitchFamily="2" charset="-78"/>
              </a:rPr>
              <a:t>قفل کردن</a:t>
            </a:r>
            <a:r>
              <a:rPr lang="ar-SA" altLang="en-US" sz="3200" dirty="0">
                <a:cs typeface="2  Nazanin" panose="00000400000000000000" pitchFamily="2" charset="-78"/>
              </a:rPr>
              <a:t> یعنی این که صفحه کلید ماوس کار نمی کنند </a:t>
            </a:r>
            <a:r>
              <a:rPr lang="ar-SA" altLang="en-US" sz="3200" dirty="0" smtClean="0">
                <a:cs typeface="2  Nazanin" panose="00000400000000000000" pitchFamily="2" charset="-78"/>
              </a:rPr>
              <a:t>و</a:t>
            </a:r>
            <a:endParaRPr lang="en-US" altLang="en-US" sz="3200" dirty="0" smtClean="0">
              <a:cs typeface="2  Nazanin" panose="00000400000000000000" pitchFamily="2" charset="-78"/>
            </a:endParaRPr>
          </a:p>
          <a:p>
            <a:pPr marL="342900" indent="-341313" algn="just" rtl="1" hangingPunct="1">
              <a:lnSpc>
                <a:spcPct val="90000"/>
              </a:lnSpc>
              <a:spcBef>
                <a:spcPts val="650"/>
              </a:spcBef>
            </a:pPr>
            <a:r>
              <a:rPr lang="ar-SA" altLang="en-US" sz="3200" dirty="0" smtClean="0">
                <a:cs typeface="2  Nazanin" panose="00000400000000000000" pitchFamily="2" charset="-78"/>
              </a:rPr>
              <a:t>کامپیوتر </a:t>
            </a:r>
            <a:r>
              <a:rPr lang="ar-SA" altLang="en-US" sz="3200" dirty="0">
                <a:cs typeface="2  Nazanin" panose="00000400000000000000" pitchFamily="2" charset="-78"/>
              </a:rPr>
              <a:t>هیچ عکس العملی را در مورد کار های ما انجام نمی </a:t>
            </a:r>
            <a:r>
              <a:rPr lang="ar-SA" altLang="en-US" sz="3200" dirty="0" smtClean="0">
                <a:cs typeface="2  Nazanin" panose="00000400000000000000" pitchFamily="2" charset="-78"/>
              </a:rPr>
              <a:t>دهد</a:t>
            </a:r>
            <a:endParaRPr lang="en-US" altLang="en-US" sz="3200" dirty="0" smtClean="0">
              <a:cs typeface="2  Nazanin" panose="00000400000000000000" pitchFamily="2" charset="-78"/>
            </a:endParaRPr>
          </a:p>
          <a:p>
            <a:pPr marL="342900" indent="-341313" algn="just" rtl="1" hangingPunct="1">
              <a:lnSpc>
                <a:spcPct val="90000"/>
              </a:lnSpc>
              <a:spcBef>
                <a:spcPts val="650"/>
              </a:spcBef>
            </a:pPr>
            <a:r>
              <a:rPr lang="ar-SA" altLang="en-US" sz="3200" dirty="0" smtClean="0">
                <a:cs typeface="2  Nazanin" panose="00000400000000000000" pitchFamily="2" charset="-78"/>
              </a:rPr>
              <a:t>در </a:t>
            </a:r>
            <a:r>
              <a:rPr lang="ar-SA" altLang="en-US" sz="3200" dirty="0">
                <a:cs typeface="2  Nazanin" panose="00000400000000000000" pitchFamily="2" charset="-78"/>
              </a:rPr>
              <a:t>این زمان کامپیوتر را</a:t>
            </a:r>
            <a:r>
              <a:rPr lang="en-US" altLang="en-US" sz="3200" dirty="0">
                <a:cs typeface="2  Nazanin" panose="00000400000000000000" pitchFamily="2" charset="-78"/>
              </a:rPr>
              <a:t> reset </a:t>
            </a:r>
            <a:r>
              <a:rPr lang="ar-SA" altLang="en-US" sz="3200" dirty="0">
                <a:cs typeface="2  Nazanin" panose="00000400000000000000" pitchFamily="2" charset="-78"/>
              </a:rPr>
              <a:t>کرده تا به حالت عادی بر گردد</a:t>
            </a:r>
            <a:endParaRPr lang="en-US" altLang="en-US" sz="3200" dirty="0"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ctr" rtl="1" hangingPunct="1">
              <a:lnSpc>
                <a:spcPct val="100000"/>
              </a:lnSpc>
            </a:pPr>
            <a:r>
              <a:rPr lang="ar-SA" altLang="en-US" sz="3200" dirty="0">
                <a:cs typeface="2  Titr" panose="00000700000000000000" pitchFamily="2" charset="-78"/>
              </a:rPr>
              <a:t>صفحه کلید</a:t>
            </a:r>
            <a:r>
              <a:rPr lang="en-US" altLang="en-US" sz="3200" dirty="0">
                <a:cs typeface="2  Titr" panose="00000700000000000000" pitchFamily="2" charset="-78"/>
              </a:rPr>
              <a:t>key board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92375"/>
            <a:ext cx="8135937" cy="322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7885113" y="5445125"/>
            <a:ext cx="431800" cy="792163"/>
          </a:xfrm>
          <a:prstGeom prst="line">
            <a:avLst/>
          </a:prstGeom>
          <a:noFill/>
          <a:ln w="38160" cap="flat">
            <a:solidFill>
              <a:srgbClr val="99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092950" y="6165850"/>
            <a:ext cx="1873250" cy="36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b="1" dirty="0">
                <a:cs typeface="2  Nazanin" panose="00000400000000000000" pitchFamily="2" charset="-78"/>
              </a:rPr>
              <a:t>قسمت ماشین حساب</a:t>
            </a:r>
            <a:endParaRPr lang="en-US" altLang="en-US" b="1" dirty="0">
              <a:ea typeface="B Mitra" panose="00000400000000000000" pitchFamily="2" charset="-78"/>
              <a:cs typeface="2  Nazanin" panose="00000400000000000000" pitchFamily="2" charset="-78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V="1">
            <a:off x="7235825" y="2058988"/>
            <a:ext cx="73025" cy="1227137"/>
          </a:xfrm>
          <a:prstGeom prst="line">
            <a:avLst/>
          </a:prstGeom>
          <a:noFill/>
          <a:ln w="76320" cap="flat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508625" y="1052513"/>
            <a:ext cx="3168650" cy="99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b="1" dirty="0">
                <a:cs typeface="2  Nazanin" panose="00000400000000000000" pitchFamily="2" charset="-78"/>
              </a:rPr>
              <a:t>دکمه</a:t>
            </a:r>
            <a:r>
              <a:rPr lang="en-US" altLang="en-US" b="1" dirty="0">
                <a:cs typeface="2  Nazanin" panose="00000400000000000000" pitchFamily="2" charset="-78"/>
              </a:rPr>
              <a:t> </a:t>
            </a:r>
            <a:r>
              <a:rPr lang="en-US" altLang="en-US" b="1" dirty="0" err="1">
                <a:cs typeface="2  Nazanin" panose="00000400000000000000" pitchFamily="2" charset="-78"/>
              </a:rPr>
              <a:t>Num</a:t>
            </a:r>
            <a:r>
              <a:rPr lang="en-US" altLang="en-US" b="1" dirty="0">
                <a:cs typeface="2  Nazanin" panose="00000400000000000000" pitchFamily="2" charset="-78"/>
              </a:rPr>
              <a:t> lock</a:t>
            </a: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b="1" dirty="0">
                <a:cs typeface="2  Nazanin" panose="00000400000000000000" pitchFamily="2" charset="-78"/>
              </a:rPr>
              <a:t>هنگام استفاده از قسمت ماشین حساب کیبرد باید این دکمه فعال باشد</a:t>
            </a:r>
            <a:endParaRPr lang="en-US" altLang="en-US" b="1" dirty="0">
              <a:cs typeface="2  Nazanin" panose="00000400000000000000" pitchFamily="2" charset="-78"/>
            </a:endParaRPr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>
            <a:off x="7019925" y="3141663"/>
            <a:ext cx="1584325" cy="1587"/>
          </a:xfrm>
          <a:prstGeom prst="line">
            <a:avLst/>
          </a:prstGeom>
          <a:noFill/>
          <a:ln w="38160" cap="flat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7019925" y="3141663"/>
            <a:ext cx="1588" cy="2447925"/>
          </a:xfrm>
          <a:prstGeom prst="line">
            <a:avLst/>
          </a:prstGeom>
          <a:noFill/>
          <a:ln w="38160" cap="flat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7019925" y="5589588"/>
            <a:ext cx="1512888" cy="1587"/>
          </a:xfrm>
          <a:prstGeom prst="line">
            <a:avLst/>
          </a:prstGeom>
          <a:noFill/>
          <a:ln w="38160" cap="flat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8532813" y="3141663"/>
            <a:ext cx="1587" cy="2447925"/>
          </a:xfrm>
          <a:prstGeom prst="line">
            <a:avLst/>
          </a:prstGeom>
          <a:noFill/>
          <a:ln w="38160" cap="flat">
            <a:solidFill>
              <a:srgbClr val="99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5795963" y="4437063"/>
            <a:ext cx="1152525" cy="1587"/>
          </a:xfrm>
          <a:prstGeom prst="line">
            <a:avLst/>
          </a:prstGeom>
          <a:noFill/>
          <a:ln w="9360" cap="flat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6948488" y="4437063"/>
            <a:ext cx="1587" cy="1152525"/>
          </a:xfrm>
          <a:prstGeom prst="line">
            <a:avLst/>
          </a:prstGeom>
          <a:noFill/>
          <a:ln w="9360" cap="flat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5794375" y="5589588"/>
            <a:ext cx="1155700" cy="1587"/>
          </a:xfrm>
          <a:prstGeom prst="line">
            <a:avLst/>
          </a:prstGeom>
          <a:noFill/>
          <a:ln w="9360" cap="flat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5795963" y="4435475"/>
            <a:ext cx="1587" cy="1155700"/>
          </a:xfrm>
          <a:prstGeom prst="line">
            <a:avLst/>
          </a:prstGeom>
          <a:noFill/>
          <a:ln w="9360" cap="flat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6226175" y="5589588"/>
            <a:ext cx="76200" cy="287337"/>
          </a:xfrm>
          <a:prstGeom prst="line">
            <a:avLst/>
          </a:prstGeom>
          <a:noFill/>
          <a:ln w="9360" cap="flat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4284663" y="5803900"/>
            <a:ext cx="2736850" cy="102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1000"/>
              </a:spcBef>
            </a:pPr>
            <a:r>
              <a:rPr lang="ar-SA" altLang="en-US" sz="2000" b="1" dirty="0">
                <a:cs typeface="2  Nazanin" panose="00000400000000000000" pitchFamily="2" charset="-78"/>
              </a:rPr>
              <a:t>کلید های مکان نما</a:t>
            </a:r>
            <a:endParaRPr lang="en-US" altLang="en-US" sz="2000" b="1" dirty="0">
              <a:ea typeface="B Mitra" panose="00000400000000000000" pitchFamily="2" charset="-78"/>
              <a:cs typeface="2  Nazanin" panose="00000400000000000000" pitchFamily="2" charset="-78"/>
            </a:endParaRPr>
          </a:p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b="1" dirty="0">
                <a:cs typeface="2  Nazanin" panose="00000400000000000000" pitchFamily="2" charset="-78"/>
              </a:rPr>
              <a:t>برای حرکت به بالا و پایین و چپ و راست در برنامه ها</a:t>
            </a:r>
            <a:endParaRPr lang="en-US" altLang="en-US" b="1" dirty="0">
              <a:ea typeface="B Mitra" panose="00000400000000000000" pitchFamily="2" charset="-78"/>
              <a:cs typeface="2  Nazanin" panose="00000400000000000000" pitchFamily="2" charset="-78"/>
            </a:endParaRPr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1042988" y="3644900"/>
            <a:ext cx="1587" cy="863600"/>
          </a:xfrm>
          <a:prstGeom prst="line">
            <a:avLst/>
          </a:prstGeom>
          <a:noFill/>
          <a:ln w="57240" cap="flat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825500" y="4508500"/>
            <a:ext cx="219075" cy="1588"/>
          </a:xfrm>
          <a:prstGeom prst="line">
            <a:avLst/>
          </a:prstGeom>
          <a:noFill/>
          <a:ln w="57240" cap="flat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827088" y="4508500"/>
            <a:ext cx="1587" cy="504825"/>
          </a:xfrm>
          <a:prstGeom prst="line">
            <a:avLst/>
          </a:prstGeom>
          <a:noFill/>
          <a:ln w="57240" cap="flat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20"/>
          <p:cNvSpPr>
            <a:spLocks noChangeShapeType="1"/>
          </p:cNvSpPr>
          <p:nvPr/>
        </p:nvSpPr>
        <p:spPr bwMode="auto">
          <a:xfrm>
            <a:off x="827088" y="5013325"/>
            <a:ext cx="3889375" cy="1588"/>
          </a:xfrm>
          <a:prstGeom prst="line">
            <a:avLst/>
          </a:prstGeom>
          <a:noFill/>
          <a:ln w="57240" cap="flat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21"/>
          <p:cNvSpPr>
            <a:spLocks noChangeShapeType="1"/>
          </p:cNvSpPr>
          <p:nvPr/>
        </p:nvSpPr>
        <p:spPr bwMode="auto">
          <a:xfrm flipV="1">
            <a:off x="4716463" y="4506913"/>
            <a:ext cx="1587" cy="508000"/>
          </a:xfrm>
          <a:prstGeom prst="line">
            <a:avLst/>
          </a:prstGeom>
          <a:noFill/>
          <a:ln w="57240" cap="flat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>
            <a:off x="4716463" y="4508500"/>
            <a:ext cx="576262" cy="1588"/>
          </a:xfrm>
          <a:prstGeom prst="line">
            <a:avLst/>
          </a:prstGeom>
          <a:noFill/>
          <a:ln w="57240" cap="flat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23"/>
          <p:cNvSpPr>
            <a:spLocks noChangeShapeType="1"/>
          </p:cNvSpPr>
          <p:nvPr/>
        </p:nvSpPr>
        <p:spPr bwMode="auto">
          <a:xfrm flipV="1">
            <a:off x="5292725" y="3643313"/>
            <a:ext cx="1588" cy="866775"/>
          </a:xfrm>
          <a:prstGeom prst="line">
            <a:avLst/>
          </a:prstGeom>
          <a:noFill/>
          <a:ln w="57240" cap="flat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>
            <a:off x="1042988" y="3644900"/>
            <a:ext cx="4249737" cy="1588"/>
          </a:xfrm>
          <a:prstGeom prst="line">
            <a:avLst/>
          </a:prstGeom>
          <a:noFill/>
          <a:ln w="57240" cap="flat">
            <a:solidFill>
              <a:srgbClr val="66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7" name="Line 25"/>
          <p:cNvSpPr>
            <a:spLocks noChangeShapeType="1"/>
          </p:cNvSpPr>
          <p:nvPr/>
        </p:nvSpPr>
        <p:spPr bwMode="auto">
          <a:xfrm flipH="1">
            <a:off x="1690688" y="5013325"/>
            <a:ext cx="361950" cy="1008063"/>
          </a:xfrm>
          <a:prstGeom prst="line">
            <a:avLst/>
          </a:prstGeom>
          <a:noFill/>
          <a:ln w="57240" cap="flat">
            <a:solidFill>
              <a:srgbClr val="66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8" name="Rectangle 26"/>
          <p:cNvSpPr>
            <a:spLocks noChangeArrowheads="1"/>
          </p:cNvSpPr>
          <p:nvPr/>
        </p:nvSpPr>
        <p:spPr bwMode="auto">
          <a:xfrm>
            <a:off x="827088" y="6021388"/>
            <a:ext cx="2665412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Noto Sans SC Regular" charset="0"/>
                <a:cs typeface="Noto Sans SC Regular" charset="0"/>
              </a:defRPr>
            </a:lvl9pPr>
          </a:lstStyle>
          <a:p>
            <a:pPr algn="r" rtl="1">
              <a:lnSpc>
                <a:spcPct val="100000"/>
              </a:lnSpc>
              <a:spcBef>
                <a:spcPts val="600"/>
              </a:spcBef>
            </a:pPr>
            <a:r>
              <a:rPr lang="ar-SA" altLang="en-US" b="1" dirty="0">
                <a:cs typeface="2  Nazanin" panose="00000400000000000000" pitchFamily="2" charset="-78"/>
              </a:rPr>
              <a:t>این کلید ها برای تایپ حروف می باشد</a:t>
            </a:r>
            <a:endParaRPr lang="en-US" altLang="en-US" b="1" dirty="0">
              <a:ea typeface="B Mitra" panose="00000400000000000000" pitchFamily="2" charset="-78"/>
              <a:cs typeface="2  Nazanin" panose="00000400000000000000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49275"/>
            <a:ext cx="6264275" cy="558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SC Regular"/>
        <a:cs typeface="Noto Sans SC Regular"/>
      </a:majorFont>
      <a:minorFont>
        <a:latin typeface="Arial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SC Regular"/>
        <a:cs typeface="Noto Sans SC Regular"/>
      </a:majorFont>
      <a:minorFont>
        <a:latin typeface="Arial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SC Regular"/>
        <a:cs typeface="Noto Sans SC Regular"/>
      </a:majorFont>
      <a:minorFont>
        <a:latin typeface="Arial"/>
        <a:ea typeface="Noto Sans SC Regular"/>
        <a:cs typeface="Noto Sans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 کاروفناوری</Template>
  <TotalTime>107</TotalTime>
  <Words>655</Words>
  <Application>Microsoft Office PowerPoint</Application>
  <PresentationFormat>On-screen Show (4:3)</PresentationFormat>
  <Paragraphs>146</Paragraphs>
  <Slides>47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64" baseType="lpstr">
      <vt:lpstr>_MRT_Khodkar</vt:lpstr>
      <vt:lpstr>2  Davat</vt:lpstr>
      <vt:lpstr>2  Nazanin</vt:lpstr>
      <vt:lpstr>2  Titr</vt:lpstr>
      <vt:lpstr>Arial</vt:lpstr>
      <vt:lpstr>B Mitra</vt:lpstr>
      <vt:lpstr>Calibri</vt:lpstr>
      <vt:lpstr>DejaVu Sans</vt:lpstr>
      <vt:lpstr>Gill Sans MT</vt:lpstr>
      <vt:lpstr>Impact</vt:lpstr>
      <vt:lpstr>Noto Sans SC Regular</vt:lpstr>
      <vt:lpstr>Symbol</vt:lpstr>
      <vt:lpstr>Times New Roman</vt:lpstr>
      <vt:lpstr>Office Theme</vt:lpstr>
      <vt:lpstr>Office Theme</vt:lpstr>
      <vt:lpstr>Office Theme</vt:lpstr>
      <vt:lpstr>Badge</vt:lpstr>
      <vt:lpstr>PowerPoint Presentation</vt:lpstr>
      <vt:lpstr>PowerPoint Presentation</vt:lpstr>
      <vt:lpstr>PowerPoint Presentation</vt:lpstr>
      <vt:lpstr>انواع دستگاه ها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قصعات داخل كيس</vt:lpstr>
      <vt:lpstr>PowerPoint Presentation</vt:lpstr>
      <vt:lpstr>مادر برد</vt:lpstr>
      <vt:lpstr>کارت صدا</vt:lpstr>
      <vt:lpstr>PowerPoint Presentation</vt:lpstr>
      <vt:lpstr>PowerPoint Presentation</vt:lpstr>
      <vt:lpstr>PowerPoint Presentation</vt:lpstr>
      <vt:lpstr>PowerPoint Presentation</vt:lpstr>
      <vt:lpstr>RAM</vt:lpstr>
      <vt:lpstr>هارد دیسک وظیفه ذخیره اطلاعات را بر عهده دارد</vt:lpstr>
      <vt:lpstr>PowerPoint Presentation</vt:lpstr>
      <vt:lpstr>درایو drive</vt:lpstr>
      <vt:lpstr>Cd-rom  یا dvd rom</vt:lpstr>
      <vt:lpstr>PowerPoint Presentation</vt:lpstr>
      <vt:lpstr>فلاپی درایو </vt:lpstr>
      <vt:lpstr>منبع تغذیه</vt:lpstr>
      <vt:lpstr>PowerPoint Presentation</vt:lpstr>
      <vt:lpstr>PowerPoint Presentation</vt:lpstr>
      <vt:lpstr>PowerPoint Presentation</vt:lpstr>
      <vt:lpstr>چاپگر printer</vt:lpstr>
      <vt:lpstr>اسکنر</vt:lpstr>
      <vt:lpstr>کارت شبکه</vt:lpstr>
      <vt:lpstr>طریقه وصل کابل شبکه به کارت شبکه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Negar Eskandari</cp:lastModifiedBy>
  <cp:revision>10</cp:revision>
  <cp:lastPrinted>1601-01-01T00:00:00Z</cp:lastPrinted>
  <dcterms:created xsi:type="dcterms:W3CDTF">2017-08-17T10:56:50Z</dcterms:created>
  <dcterms:modified xsi:type="dcterms:W3CDTF">2025-02-09T10:21:18Z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46</vt:r8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47</vt:r8>
  </property>
</Properties>
</file>