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49" r:id="rId2"/>
  </p:sldMasterIdLst>
  <p:notesMasterIdLst>
    <p:notesMasterId r:id="rId27"/>
  </p:notesMasterIdLst>
  <p:handoutMasterIdLst>
    <p:handoutMasterId r:id="rId28"/>
  </p:handoutMasterIdLst>
  <p:sldIdLst>
    <p:sldId id="296" r:id="rId3"/>
    <p:sldId id="293" r:id="rId4"/>
    <p:sldId id="292" r:id="rId5"/>
    <p:sldId id="256" r:id="rId6"/>
    <p:sldId id="261" r:id="rId7"/>
    <p:sldId id="262" r:id="rId8"/>
    <p:sldId id="257" r:id="rId9"/>
    <p:sldId id="258" r:id="rId10"/>
    <p:sldId id="266" r:id="rId11"/>
    <p:sldId id="267" r:id="rId12"/>
    <p:sldId id="276" r:id="rId13"/>
    <p:sldId id="277" r:id="rId14"/>
    <p:sldId id="278" r:id="rId15"/>
    <p:sldId id="279" r:id="rId16"/>
    <p:sldId id="284" r:id="rId17"/>
    <p:sldId id="282" r:id="rId18"/>
    <p:sldId id="283" r:id="rId19"/>
    <p:sldId id="286" r:id="rId20"/>
    <p:sldId id="287" r:id="rId21"/>
    <p:sldId id="268" r:id="rId22"/>
    <p:sldId id="269" r:id="rId23"/>
    <p:sldId id="295" r:id="rId24"/>
    <p:sldId id="294" r:id="rId25"/>
    <p:sldId id="297" r:id="rId26"/>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C00FF"/>
    <a:srgbClr val="FFCC99"/>
    <a:srgbClr val="FFFFFF"/>
    <a:srgbClr val="CCFFFF"/>
    <a:srgbClr val="FF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6" autoAdjust="0"/>
    <p:restoredTop sz="88889" autoAdjust="0"/>
  </p:normalViewPr>
  <p:slideViewPr>
    <p:cSldViewPr>
      <p:cViewPr varScale="1">
        <p:scale>
          <a:sx n="98" d="100"/>
          <a:sy n="98" d="100"/>
        </p:scale>
        <p:origin x="196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8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6041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6042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6042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4577797A-617E-4625-A767-2A8D976F82E9}" type="slidenum">
              <a:rPr lang="en-US"/>
              <a:pPr/>
              <a:t>‹#›</a:t>
            </a:fld>
            <a:endParaRPr lang="en-US"/>
          </a:p>
        </p:txBody>
      </p:sp>
    </p:spTree>
    <p:extLst>
      <p:ext uri="{BB962C8B-B14F-4D97-AF65-F5344CB8AC3E}">
        <p14:creationId xmlns:p14="http://schemas.microsoft.com/office/powerpoint/2010/main" val="38926858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583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cs typeface="Arial" pitchFamily="34" charset="0"/>
              </a:defRPr>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83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pitchFamily="34" charset="0"/>
                <a:cs typeface="Arial" pitchFamily="34" charset="0"/>
              </a:defRPr>
            </a:lvl1pPr>
          </a:lstStyle>
          <a:p>
            <a:pPr>
              <a:defRPr/>
            </a:pPr>
            <a:endParaRPr lang="en-US"/>
          </a:p>
        </p:txBody>
      </p:sp>
      <p:sp>
        <p:nvSpPr>
          <p:cNvPr id="583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886A77E1-4249-411F-BF14-436B7CB818D2}" type="slidenum">
              <a:rPr lang="en-US"/>
              <a:pPr/>
              <a:t>‹#›</a:t>
            </a:fld>
            <a:endParaRPr lang="en-US"/>
          </a:p>
        </p:txBody>
      </p:sp>
    </p:spTree>
    <p:extLst>
      <p:ext uri="{BB962C8B-B14F-4D97-AF65-F5344CB8AC3E}">
        <p14:creationId xmlns:p14="http://schemas.microsoft.com/office/powerpoint/2010/main" val="25282216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7F8FD84-E711-4D9E-97CC-5A2D2BD4EBDE}" type="slidenum">
              <a:rPr lang="en-US"/>
              <a:pPr eaLnBrk="1" hangingPunct="1"/>
              <a:t>4</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smtClean="0"/>
          </a:p>
        </p:txBody>
      </p:sp>
    </p:spTree>
    <p:extLst>
      <p:ext uri="{BB962C8B-B14F-4D97-AF65-F5344CB8AC3E}">
        <p14:creationId xmlns:p14="http://schemas.microsoft.com/office/powerpoint/2010/main" val="379543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44E36D9-2D66-4176-A1A3-068CC7C40A74}" type="slidenum">
              <a:rPr lang="en-US"/>
              <a:pPr/>
              <a:t>‹#›</a:t>
            </a:fld>
            <a:endParaRPr lang="en-US"/>
          </a:p>
        </p:txBody>
      </p:sp>
    </p:spTree>
    <p:extLst>
      <p:ext uri="{BB962C8B-B14F-4D97-AF65-F5344CB8AC3E}">
        <p14:creationId xmlns:p14="http://schemas.microsoft.com/office/powerpoint/2010/main" val="2643886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74D8CF3-96CC-4A8A-AE71-94926ADE4699}" type="slidenum">
              <a:rPr lang="en-US"/>
              <a:pPr/>
              <a:t>‹#›</a:t>
            </a:fld>
            <a:endParaRPr lang="en-US"/>
          </a:p>
        </p:txBody>
      </p:sp>
    </p:spTree>
    <p:extLst>
      <p:ext uri="{BB962C8B-B14F-4D97-AF65-F5344CB8AC3E}">
        <p14:creationId xmlns:p14="http://schemas.microsoft.com/office/powerpoint/2010/main" val="546527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4778055-DCAE-479E-A088-000611F5A140}" type="slidenum">
              <a:rPr lang="en-US"/>
              <a:pPr/>
              <a:t>‹#›</a:t>
            </a:fld>
            <a:endParaRPr lang="en-US"/>
          </a:p>
        </p:txBody>
      </p:sp>
    </p:spTree>
    <p:extLst>
      <p:ext uri="{BB962C8B-B14F-4D97-AF65-F5344CB8AC3E}">
        <p14:creationId xmlns:p14="http://schemas.microsoft.com/office/powerpoint/2010/main" val="2983250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934200"/>
            <a:chOff x="0" y="0"/>
            <a:chExt cx="5760" cy="4368"/>
          </a:xfrm>
        </p:grpSpPr>
        <p:sp>
          <p:nvSpPr>
            <p:cNvPr id="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fa-IR"/>
            </a:p>
          </p:txBody>
        </p:sp>
        <p:sp>
          <p:nvSpPr>
            <p:cNvPr id="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fa-IR"/>
            </a:p>
          </p:txBody>
        </p:sp>
        <p:sp>
          <p:nvSpPr>
            <p:cNvPr id="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fa-IR"/>
            </a:p>
          </p:txBody>
        </p:sp>
        <p:sp>
          <p:nvSpPr>
            <p:cNvPr id="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fa-IR"/>
            </a:p>
          </p:txBody>
        </p:sp>
        <p:sp>
          <p:nvSpPr>
            <p:cNvPr id="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fa-IR"/>
            </a:p>
          </p:txBody>
        </p:sp>
        <p:sp>
          <p:nvSpPr>
            <p:cNvPr id="1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fa-IR"/>
            </a:p>
          </p:txBody>
        </p:sp>
        <p:sp>
          <p:nvSpPr>
            <p:cNvPr id="1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fa-IR"/>
            </a:p>
          </p:txBody>
        </p:sp>
        <p:sp>
          <p:nvSpPr>
            <p:cNvPr id="1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fa-IR"/>
            </a:p>
          </p:txBody>
        </p:sp>
        <p:sp>
          <p:nvSpPr>
            <p:cNvPr id="1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fa-IR"/>
            </a:p>
          </p:txBody>
        </p:sp>
        <p:sp>
          <p:nvSpPr>
            <p:cNvPr id="1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fa-IR"/>
            </a:p>
          </p:txBody>
        </p:sp>
        <p:sp>
          <p:nvSpPr>
            <p:cNvPr id="1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fa-IR"/>
            </a:p>
          </p:txBody>
        </p:sp>
        <p:sp>
          <p:nvSpPr>
            <p:cNvPr id="1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fa-IR"/>
            </a:p>
          </p:txBody>
        </p:sp>
        <p:sp>
          <p:nvSpPr>
            <p:cNvPr id="1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fa-IR"/>
            </a:p>
          </p:txBody>
        </p:sp>
        <p:sp>
          <p:nvSpPr>
            <p:cNvPr id="1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fa-IR"/>
            </a:p>
          </p:txBody>
        </p:sp>
        <p:sp>
          <p:nvSpPr>
            <p:cNvPr id="1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fa-IR"/>
            </a:p>
          </p:txBody>
        </p:sp>
        <p:sp>
          <p:nvSpPr>
            <p:cNvPr id="2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fa-IR"/>
            </a:p>
          </p:txBody>
        </p:sp>
        <p:sp>
          <p:nvSpPr>
            <p:cNvPr id="2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fa-IR"/>
            </a:p>
          </p:txBody>
        </p:sp>
        <p:sp>
          <p:nvSpPr>
            <p:cNvPr id="2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fa-IR"/>
            </a:p>
          </p:txBody>
        </p:sp>
      </p:grpSp>
      <p:sp>
        <p:nvSpPr>
          <p:cNvPr id="45077" name="Rectangle 21"/>
          <p:cNvSpPr>
            <a:spLocks noGrp="1" noChangeArrowheads="1"/>
          </p:cNvSpPr>
          <p:nvPr>
            <p:ph type="ctrTitle" sz="quarter"/>
          </p:nvPr>
        </p:nvSpPr>
        <p:spPr>
          <a:xfrm>
            <a:off x="685800" y="1828800"/>
            <a:ext cx="7772400" cy="1736725"/>
          </a:xfrm>
        </p:spPr>
        <p:txBody>
          <a:bodyPr/>
          <a:lstStyle>
            <a:lvl1pPr>
              <a:defRPr sz="5400"/>
            </a:lvl1pPr>
          </a:lstStyle>
          <a:p>
            <a:r>
              <a:rPr lang="en-US"/>
              <a:t>Click to edit Master title style</a:t>
            </a:r>
          </a:p>
        </p:txBody>
      </p:sp>
      <p:sp>
        <p:nvSpPr>
          <p:cNvPr id="45078" name="Rectangle 2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3" name="Rectangle 23"/>
          <p:cNvSpPr>
            <a:spLocks noGrp="1" noChangeArrowheads="1"/>
          </p:cNvSpPr>
          <p:nvPr>
            <p:ph type="dt" sz="quarter" idx="10"/>
          </p:nvPr>
        </p:nvSpPr>
        <p:spPr/>
        <p:txBody>
          <a:bodyPr/>
          <a:lstStyle>
            <a:lvl1pPr>
              <a:defRPr/>
            </a:lvl1pPr>
          </a:lstStyle>
          <a:p>
            <a:pPr>
              <a:defRPr/>
            </a:pPr>
            <a:endParaRPr lang="en-US"/>
          </a:p>
        </p:txBody>
      </p:sp>
      <p:sp>
        <p:nvSpPr>
          <p:cNvPr id="24" name="Rectangle 24"/>
          <p:cNvSpPr>
            <a:spLocks noGrp="1" noChangeArrowheads="1"/>
          </p:cNvSpPr>
          <p:nvPr>
            <p:ph type="ftr" sz="quarter" idx="11"/>
          </p:nvPr>
        </p:nvSpPr>
        <p:spPr/>
        <p:txBody>
          <a:bodyPr/>
          <a:lstStyle>
            <a:lvl1pPr>
              <a:defRPr/>
            </a:lvl1pPr>
          </a:lstStyle>
          <a:p>
            <a:pPr>
              <a:defRPr/>
            </a:pPr>
            <a:endParaRPr lang="en-US"/>
          </a:p>
        </p:txBody>
      </p:sp>
      <p:sp>
        <p:nvSpPr>
          <p:cNvPr id="25" name="Rectangle 25"/>
          <p:cNvSpPr>
            <a:spLocks noGrp="1" noChangeArrowheads="1"/>
          </p:cNvSpPr>
          <p:nvPr>
            <p:ph type="sldNum" sz="quarter" idx="12"/>
          </p:nvPr>
        </p:nvSpPr>
        <p:spPr/>
        <p:txBody>
          <a:bodyPr/>
          <a:lstStyle>
            <a:lvl1pPr>
              <a:defRPr/>
            </a:lvl1pPr>
          </a:lstStyle>
          <a:p>
            <a:fld id="{00F844BA-18EA-4599-A183-C229D4AE74BA}" type="slidenum">
              <a:rPr lang="en-US"/>
              <a:pPr/>
              <a:t>‹#›</a:t>
            </a:fld>
            <a:endParaRPr lang="en-US"/>
          </a:p>
        </p:txBody>
      </p:sp>
    </p:spTree>
    <p:extLst>
      <p:ext uri="{BB962C8B-B14F-4D97-AF65-F5344CB8AC3E}">
        <p14:creationId xmlns:p14="http://schemas.microsoft.com/office/powerpoint/2010/main" val="39991382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fld id="{B5711DDB-83F2-4658-9F74-B6E73B97E891}" type="slidenum">
              <a:rPr lang="en-US"/>
              <a:pPr/>
              <a:t>‹#›</a:t>
            </a:fld>
            <a:endParaRPr lang="en-US"/>
          </a:p>
        </p:txBody>
      </p:sp>
    </p:spTree>
    <p:extLst>
      <p:ext uri="{BB962C8B-B14F-4D97-AF65-F5344CB8AC3E}">
        <p14:creationId xmlns:p14="http://schemas.microsoft.com/office/powerpoint/2010/main" val="3685664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fld id="{8FF753C5-0068-4F53-A384-F868F3C9BABF}" type="slidenum">
              <a:rPr lang="en-US"/>
              <a:pPr/>
              <a:t>‹#›</a:t>
            </a:fld>
            <a:endParaRPr lang="en-US"/>
          </a:p>
        </p:txBody>
      </p:sp>
    </p:spTree>
    <p:extLst>
      <p:ext uri="{BB962C8B-B14F-4D97-AF65-F5344CB8AC3E}">
        <p14:creationId xmlns:p14="http://schemas.microsoft.com/office/powerpoint/2010/main" val="29414732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fld id="{D70EAA54-4B20-4681-BD58-EB056A9E6BDC}" type="slidenum">
              <a:rPr lang="en-US"/>
              <a:pPr/>
              <a:t>‹#›</a:t>
            </a:fld>
            <a:endParaRPr lang="en-US"/>
          </a:p>
        </p:txBody>
      </p:sp>
    </p:spTree>
    <p:extLst>
      <p:ext uri="{BB962C8B-B14F-4D97-AF65-F5344CB8AC3E}">
        <p14:creationId xmlns:p14="http://schemas.microsoft.com/office/powerpoint/2010/main" val="3756963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23"/>
          <p:cNvSpPr>
            <a:spLocks noGrp="1" noChangeArrowheads="1"/>
          </p:cNvSpPr>
          <p:nvPr>
            <p:ph type="dt" sz="half" idx="10"/>
          </p:nvPr>
        </p:nvSpPr>
        <p:spPr>
          <a:ln/>
        </p:spPr>
        <p:txBody>
          <a:bodyPr/>
          <a:lstStyle>
            <a:lvl1pPr>
              <a:defRPr/>
            </a:lvl1pPr>
          </a:lstStyle>
          <a:p>
            <a:pPr>
              <a:defRPr/>
            </a:pPr>
            <a:endParaRPr lang="en-US"/>
          </a:p>
        </p:txBody>
      </p:sp>
      <p:sp>
        <p:nvSpPr>
          <p:cNvPr id="8" name="Rectangle 24"/>
          <p:cNvSpPr>
            <a:spLocks noGrp="1" noChangeArrowheads="1"/>
          </p:cNvSpPr>
          <p:nvPr>
            <p:ph type="ftr" sz="quarter" idx="11"/>
          </p:nvPr>
        </p:nvSpPr>
        <p:spPr>
          <a:ln/>
        </p:spPr>
        <p:txBody>
          <a:bodyPr/>
          <a:lstStyle>
            <a:lvl1pPr>
              <a:defRPr/>
            </a:lvl1pPr>
          </a:lstStyle>
          <a:p>
            <a:pPr>
              <a:defRPr/>
            </a:pPr>
            <a:endParaRPr lang="en-US"/>
          </a:p>
        </p:txBody>
      </p:sp>
      <p:sp>
        <p:nvSpPr>
          <p:cNvPr id="9" name="Rectangle 25"/>
          <p:cNvSpPr>
            <a:spLocks noGrp="1" noChangeArrowheads="1"/>
          </p:cNvSpPr>
          <p:nvPr>
            <p:ph type="sldNum" sz="quarter" idx="12"/>
          </p:nvPr>
        </p:nvSpPr>
        <p:spPr>
          <a:ln/>
        </p:spPr>
        <p:txBody>
          <a:bodyPr/>
          <a:lstStyle>
            <a:lvl1pPr>
              <a:defRPr/>
            </a:lvl1pPr>
          </a:lstStyle>
          <a:p>
            <a:fld id="{3ED5A331-9561-4035-A994-808CFF154405}" type="slidenum">
              <a:rPr lang="en-US"/>
              <a:pPr/>
              <a:t>‹#›</a:t>
            </a:fld>
            <a:endParaRPr lang="en-US"/>
          </a:p>
        </p:txBody>
      </p:sp>
    </p:spTree>
    <p:extLst>
      <p:ext uri="{BB962C8B-B14F-4D97-AF65-F5344CB8AC3E}">
        <p14:creationId xmlns:p14="http://schemas.microsoft.com/office/powerpoint/2010/main" val="37098996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23"/>
          <p:cNvSpPr>
            <a:spLocks noGrp="1" noChangeArrowheads="1"/>
          </p:cNvSpPr>
          <p:nvPr>
            <p:ph type="dt" sz="half" idx="10"/>
          </p:nvPr>
        </p:nvSpPr>
        <p:spPr>
          <a:ln/>
        </p:spPr>
        <p:txBody>
          <a:bodyPr/>
          <a:lstStyle>
            <a:lvl1pPr>
              <a:defRPr/>
            </a:lvl1pPr>
          </a:lstStyle>
          <a:p>
            <a:pPr>
              <a:defRPr/>
            </a:pPr>
            <a:endParaRPr lang="en-US"/>
          </a:p>
        </p:txBody>
      </p:sp>
      <p:sp>
        <p:nvSpPr>
          <p:cNvPr id="4" name="Rectangle 24"/>
          <p:cNvSpPr>
            <a:spLocks noGrp="1" noChangeArrowheads="1"/>
          </p:cNvSpPr>
          <p:nvPr>
            <p:ph type="ftr" sz="quarter" idx="11"/>
          </p:nvPr>
        </p:nvSpPr>
        <p:spPr>
          <a:ln/>
        </p:spPr>
        <p:txBody>
          <a:bodyPr/>
          <a:lstStyle>
            <a:lvl1pPr>
              <a:defRPr/>
            </a:lvl1pPr>
          </a:lstStyle>
          <a:p>
            <a:pPr>
              <a:defRPr/>
            </a:pPr>
            <a:endParaRPr lang="en-US"/>
          </a:p>
        </p:txBody>
      </p:sp>
      <p:sp>
        <p:nvSpPr>
          <p:cNvPr id="5" name="Rectangle 25"/>
          <p:cNvSpPr>
            <a:spLocks noGrp="1" noChangeArrowheads="1"/>
          </p:cNvSpPr>
          <p:nvPr>
            <p:ph type="sldNum" sz="quarter" idx="12"/>
          </p:nvPr>
        </p:nvSpPr>
        <p:spPr>
          <a:ln/>
        </p:spPr>
        <p:txBody>
          <a:bodyPr/>
          <a:lstStyle>
            <a:lvl1pPr>
              <a:defRPr/>
            </a:lvl1pPr>
          </a:lstStyle>
          <a:p>
            <a:fld id="{B5D3DB30-7DE3-46CA-BBBD-816EDEAC74E4}" type="slidenum">
              <a:rPr lang="en-US"/>
              <a:pPr/>
              <a:t>‹#›</a:t>
            </a:fld>
            <a:endParaRPr lang="en-US"/>
          </a:p>
        </p:txBody>
      </p:sp>
    </p:spTree>
    <p:extLst>
      <p:ext uri="{BB962C8B-B14F-4D97-AF65-F5344CB8AC3E}">
        <p14:creationId xmlns:p14="http://schemas.microsoft.com/office/powerpoint/2010/main" val="21703296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3"/>
          <p:cNvSpPr>
            <a:spLocks noGrp="1" noChangeArrowheads="1"/>
          </p:cNvSpPr>
          <p:nvPr>
            <p:ph type="dt" sz="half" idx="10"/>
          </p:nvPr>
        </p:nvSpPr>
        <p:spPr>
          <a:ln/>
        </p:spPr>
        <p:txBody>
          <a:bodyPr/>
          <a:lstStyle>
            <a:lvl1pPr>
              <a:defRPr/>
            </a:lvl1pPr>
          </a:lstStyle>
          <a:p>
            <a:pPr>
              <a:defRPr/>
            </a:pPr>
            <a:endParaRPr lang="en-US"/>
          </a:p>
        </p:txBody>
      </p:sp>
      <p:sp>
        <p:nvSpPr>
          <p:cNvPr id="3" name="Rectangle 24"/>
          <p:cNvSpPr>
            <a:spLocks noGrp="1" noChangeArrowheads="1"/>
          </p:cNvSpPr>
          <p:nvPr>
            <p:ph type="ftr" sz="quarter" idx="11"/>
          </p:nvPr>
        </p:nvSpPr>
        <p:spPr>
          <a:ln/>
        </p:spPr>
        <p:txBody>
          <a:bodyPr/>
          <a:lstStyle>
            <a:lvl1pPr>
              <a:defRPr/>
            </a:lvl1pPr>
          </a:lstStyle>
          <a:p>
            <a:pPr>
              <a:defRPr/>
            </a:pPr>
            <a:endParaRPr lang="en-US"/>
          </a:p>
        </p:txBody>
      </p:sp>
      <p:sp>
        <p:nvSpPr>
          <p:cNvPr id="4" name="Rectangle 25"/>
          <p:cNvSpPr>
            <a:spLocks noGrp="1" noChangeArrowheads="1"/>
          </p:cNvSpPr>
          <p:nvPr>
            <p:ph type="sldNum" sz="quarter" idx="12"/>
          </p:nvPr>
        </p:nvSpPr>
        <p:spPr>
          <a:ln/>
        </p:spPr>
        <p:txBody>
          <a:bodyPr/>
          <a:lstStyle>
            <a:lvl1pPr>
              <a:defRPr/>
            </a:lvl1pPr>
          </a:lstStyle>
          <a:p>
            <a:fld id="{8CF42888-98B0-4D49-9DD2-C5A5C8BAC29D}" type="slidenum">
              <a:rPr lang="en-US"/>
              <a:pPr/>
              <a:t>‹#›</a:t>
            </a:fld>
            <a:endParaRPr lang="en-US"/>
          </a:p>
        </p:txBody>
      </p:sp>
    </p:spTree>
    <p:extLst>
      <p:ext uri="{BB962C8B-B14F-4D97-AF65-F5344CB8AC3E}">
        <p14:creationId xmlns:p14="http://schemas.microsoft.com/office/powerpoint/2010/main" val="42539430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fld id="{D0105B80-1916-445F-A529-289A87D2F775}" type="slidenum">
              <a:rPr lang="en-US"/>
              <a:pPr/>
              <a:t>‹#›</a:t>
            </a:fld>
            <a:endParaRPr lang="en-US"/>
          </a:p>
        </p:txBody>
      </p:sp>
    </p:spTree>
    <p:extLst>
      <p:ext uri="{BB962C8B-B14F-4D97-AF65-F5344CB8AC3E}">
        <p14:creationId xmlns:p14="http://schemas.microsoft.com/office/powerpoint/2010/main" val="310754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A32B9BA-4C26-4C24-A814-68BA8FC45DA9}" type="slidenum">
              <a:rPr lang="en-US"/>
              <a:pPr/>
              <a:t>‹#›</a:t>
            </a:fld>
            <a:endParaRPr lang="en-US"/>
          </a:p>
        </p:txBody>
      </p:sp>
    </p:spTree>
    <p:extLst>
      <p:ext uri="{BB962C8B-B14F-4D97-AF65-F5344CB8AC3E}">
        <p14:creationId xmlns:p14="http://schemas.microsoft.com/office/powerpoint/2010/main" val="4409534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p>
        </p:txBody>
      </p:sp>
      <p:sp>
        <p:nvSpPr>
          <p:cNvPr id="6" name="Rectangle 24"/>
          <p:cNvSpPr>
            <a:spLocks noGrp="1" noChangeArrowheads="1"/>
          </p:cNvSpPr>
          <p:nvPr>
            <p:ph type="ftr" sz="quarter" idx="11"/>
          </p:nvPr>
        </p:nvSpPr>
        <p:spPr>
          <a:ln/>
        </p:spPr>
        <p:txBody>
          <a:bodyPr/>
          <a:lstStyle>
            <a:lvl1pPr>
              <a:defRPr/>
            </a:lvl1pPr>
          </a:lstStyle>
          <a:p>
            <a:pPr>
              <a:defRPr/>
            </a:pPr>
            <a:endParaRPr lang="en-US"/>
          </a:p>
        </p:txBody>
      </p:sp>
      <p:sp>
        <p:nvSpPr>
          <p:cNvPr id="7" name="Rectangle 25"/>
          <p:cNvSpPr>
            <a:spLocks noGrp="1" noChangeArrowheads="1"/>
          </p:cNvSpPr>
          <p:nvPr>
            <p:ph type="sldNum" sz="quarter" idx="12"/>
          </p:nvPr>
        </p:nvSpPr>
        <p:spPr>
          <a:ln/>
        </p:spPr>
        <p:txBody>
          <a:bodyPr/>
          <a:lstStyle>
            <a:lvl1pPr>
              <a:defRPr/>
            </a:lvl1pPr>
          </a:lstStyle>
          <a:p>
            <a:fld id="{15DEC3AA-2BB1-40C1-8732-129991AA540A}" type="slidenum">
              <a:rPr lang="en-US"/>
              <a:pPr/>
              <a:t>‹#›</a:t>
            </a:fld>
            <a:endParaRPr lang="en-US"/>
          </a:p>
        </p:txBody>
      </p:sp>
    </p:spTree>
    <p:extLst>
      <p:ext uri="{BB962C8B-B14F-4D97-AF65-F5344CB8AC3E}">
        <p14:creationId xmlns:p14="http://schemas.microsoft.com/office/powerpoint/2010/main" val="20629548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fld id="{A58F325D-DDBC-4173-8BD4-54ABDFDED6D8}" type="slidenum">
              <a:rPr lang="en-US"/>
              <a:pPr/>
              <a:t>‹#›</a:t>
            </a:fld>
            <a:endParaRPr lang="en-US"/>
          </a:p>
        </p:txBody>
      </p:sp>
    </p:spTree>
    <p:extLst>
      <p:ext uri="{BB962C8B-B14F-4D97-AF65-F5344CB8AC3E}">
        <p14:creationId xmlns:p14="http://schemas.microsoft.com/office/powerpoint/2010/main" val="703455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3"/>
          <p:cNvSpPr>
            <a:spLocks noGrp="1" noChangeArrowheads="1"/>
          </p:cNvSpPr>
          <p:nvPr>
            <p:ph type="dt" sz="half" idx="10"/>
          </p:nvPr>
        </p:nvSpPr>
        <p:spPr>
          <a:ln/>
        </p:spPr>
        <p:txBody>
          <a:bodyPr/>
          <a:lstStyle>
            <a:lvl1pPr>
              <a:defRPr/>
            </a:lvl1pPr>
          </a:lstStyle>
          <a:p>
            <a:pPr>
              <a:defRPr/>
            </a:pPr>
            <a:endParaRPr lang="en-US"/>
          </a:p>
        </p:txBody>
      </p:sp>
      <p:sp>
        <p:nvSpPr>
          <p:cNvPr id="5" name="Rectangle 24"/>
          <p:cNvSpPr>
            <a:spLocks noGrp="1" noChangeArrowheads="1"/>
          </p:cNvSpPr>
          <p:nvPr>
            <p:ph type="ftr" sz="quarter" idx="11"/>
          </p:nvPr>
        </p:nvSpPr>
        <p:spPr>
          <a:ln/>
        </p:spPr>
        <p:txBody>
          <a:bodyPr/>
          <a:lstStyle>
            <a:lvl1pPr>
              <a:defRPr/>
            </a:lvl1pPr>
          </a:lstStyle>
          <a:p>
            <a:pPr>
              <a:defRPr/>
            </a:pPr>
            <a:endParaRPr lang="en-US"/>
          </a:p>
        </p:txBody>
      </p:sp>
      <p:sp>
        <p:nvSpPr>
          <p:cNvPr id="6" name="Rectangle 25"/>
          <p:cNvSpPr>
            <a:spLocks noGrp="1" noChangeArrowheads="1"/>
          </p:cNvSpPr>
          <p:nvPr>
            <p:ph type="sldNum" sz="quarter" idx="12"/>
          </p:nvPr>
        </p:nvSpPr>
        <p:spPr>
          <a:ln/>
        </p:spPr>
        <p:txBody>
          <a:bodyPr/>
          <a:lstStyle>
            <a:lvl1pPr>
              <a:defRPr/>
            </a:lvl1pPr>
          </a:lstStyle>
          <a:p>
            <a:fld id="{FB064302-E2C9-46D3-BAAB-1AAEC81E9A5C}" type="slidenum">
              <a:rPr lang="en-US"/>
              <a:pPr/>
              <a:t>‹#›</a:t>
            </a:fld>
            <a:endParaRPr lang="en-US"/>
          </a:p>
        </p:txBody>
      </p:sp>
    </p:spTree>
    <p:extLst>
      <p:ext uri="{BB962C8B-B14F-4D97-AF65-F5344CB8AC3E}">
        <p14:creationId xmlns:p14="http://schemas.microsoft.com/office/powerpoint/2010/main" val="698710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870ECD8-7590-4D72-8E31-0BF940787D2C}" type="slidenum">
              <a:rPr lang="en-US"/>
              <a:pPr/>
              <a:t>‹#›</a:t>
            </a:fld>
            <a:endParaRPr lang="en-US"/>
          </a:p>
        </p:txBody>
      </p:sp>
    </p:spTree>
    <p:extLst>
      <p:ext uri="{BB962C8B-B14F-4D97-AF65-F5344CB8AC3E}">
        <p14:creationId xmlns:p14="http://schemas.microsoft.com/office/powerpoint/2010/main" val="2840289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B8186C1-D343-44B5-AC30-5125E148FADC}" type="slidenum">
              <a:rPr lang="en-US"/>
              <a:pPr/>
              <a:t>‹#›</a:t>
            </a:fld>
            <a:endParaRPr lang="en-US"/>
          </a:p>
        </p:txBody>
      </p:sp>
    </p:spTree>
    <p:extLst>
      <p:ext uri="{BB962C8B-B14F-4D97-AF65-F5344CB8AC3E}">
        <p14:creationId xmlns:p14="http://schemas.microsoft.com/office/powerpoint/2010/main" val="86575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B0DE7CE3-621A-48FE-A3CB-E74F856FA050}" type="slidenum">
              <a:rPr lang="en-US"/>
              <a:pPr/>
              <a:t>‹#›</a:t>
            </a:fld>
            <a:endParaRPr lang="en-US"/>
          </a:p>
        </p:txBody>
      </p:sp>
    </p:spTree>
    <p:extLst>
      <p:ext uri="{BB962C8B-B14F-4D97-AF65-F5344CB8AC3E}">
        <p14:creationId xmlns:p14="http://schemas.microsoft.com/office/powerpoint/2010/main" val="770592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16E63D3D-B879-464F-800C-8813881489DE}" type="slidenum">
              <a:rPr lang="en-US"/>
              <a:pPr/>
              <a:t>‹#›</a:t>
            </a:fld>
            <a:endParaRPr lang="en-US"/>
          </a:p>
        </p:txBody>
      </p:sp>
    </p:spTree>
    <p:extLst>
      <p:ext uri="{BB962C8B-B14F-4D97-AF65-F5344CB8AC3E}">
        <p14:creationId xmlns:p14="http://schemas.microsoft.com/office/powerpoint/2010/main" val="1017002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3A97D356-DCCF-4830-A293-E912AD2B2795}" type="slidenum">
              <a:rPr lang="en-US"/>
              <a:pPr/>
              <a:t>‹#›</a:t>
            </a:fld>
            <a:endParaRPr lang="en-US"/>
          </a:p>
        </p:txBody>
      </p:sp>
    </p:spTree>
    <p:extLst>
      <p:ext uri="{BB962C8B-B14F-4D97-AF65-F5344CB8AC3E}">
        <p14:creationId xmlns:p14="http://schemas.microsoft.com/office/powerpoint/2010/main" val="3989115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CA4445A-16BB-4427-BD64-014112945A04}" type="slidenum">
              <a:rPr lang="en-US"/>
              <a:pPr/>
              <a:t>‹#›</a:t>
            </a:fld>
            <a:endParaRPr lang="en-US"/>
          </a:p>
        </p:txBody>
      </p:sp>
    </p:spTree>
    <p:extLst>
      <p:ext uri="{BB962C8B-B14F-4D97-AF65-F5344CB8AC3E}">
        <p14:creationId xmlns:p14="http://schemas.microsoft.com/office/powerpoint/2010/main" val="906024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DB1428E-2BA0-44D0-BF22-34392C4C3F0B}" type="slidenum">
              <a:rPr lang="en-US"/>
              <a:pPr/>
              <a:t>‹#›</a:t>
            </a:fld>
            <a:endParaRPr lang="en-US"/>
          </a:p>
        </p:txBody>
      </p:sp>
    </p:spTree>
    <p:extLst>
      <p:ext uri="{BB962C8B-B14F-4D97-AF65-F5344CB8AC3E}">
        <p14:creationId xmlns:p14="http://schemas.microsoft.com/office/powerpoint/2010/main" val="596180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2000"/>
            <a:lum/>
          </a:blip>
          <a:srcRect/>
          <a:stretch>
            <a:fillRect l="-16000" r="-16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2379CAF5-C766-457D-8123-022B5FBE57D4}"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92000"/>
            <a:lum/>
          </a:blip>
          <a:srcRect/>
          <a:stretch>
            <a:fillRect l="-16000" r="-16000"/>
          </a:stretch>
        </a:blip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9144000" cy="6934200"/>
            <a:chOff x="0" y="0"/>
            <a:chExt cx="5760" cy="4368"/>
          </a:xfrm>
        </p:grpSpPr>
        <p:sp>
          <p:nvSpPr>
            <p:cNvPr id="44035" name="Freeform 3"/>
            <p:cNvSpPr>
              <a:spLocks/>
            </p:cNvSpPr>
            <p:nvPr/>
          </p:nvSpPr>
          <p:spPr bwMode="hidden">
            <a:xfrm>
              <a:off x="0" y="2208"/>
              <a:ext cx="2515" cy="1970"/>
            </a:xfrm>
            <a:custGeom>
              <a:avLst/>
              <a:gdLst/>
              <a:ahLst/>
              <a:cxnLst>
                <a:cxn ang="0">
                  <a:pos x="744" y="1669"/>
                </a:cxn>
                <a:cxn ang="0">
                  <a:pos x="852" y="1400"/>
                </a:cxn>
                <a:cxn ang="0">
                  <a:pos x="876" y="1171"/>
                </a:cxn>
                <a:cxn ang="0">
                  <a:pos x="979" y="1370"/>
                </a:cxn>
                <a:cxn ang="0">
                  <a:pos x="1231" y="1621"/>
                </a:cxn>
                <a:cxn ang="0">
                  <a:pos x="1471" y="1693"/>
                </a:cxn>
                <a:cxn ang="0">
                  <a:pos x="1819" y="1678"/>
                </a:cxn>
                <a:cxn ang="0">
                  <a:pos x="1893" y="1513"/>
                </a:cxn>
                <a:cxn ang="0">
                  <a:pos x="1874" y="1285"/>
                </a:cxn>
                <a:cxn ang="0">
                  <a:pos x="1783" y="967"/>
                </a:cxn>
                <a:cxn ang="0">
                  <a:pos x="1289" y="873"/>
                </a:cxn>
                <a:cxn ang="0">
                  <a:pos x="1549" y="745"/>
                </a:cxn>
                <a:cxn ang="0">
                  <a:pos x="1753" y="732"/>
                </a:cxn>
                <a:cxn ang="0">
                  <a:pos x="2107" y="618"/>
                </a:cxn>
                <a:cxn ang="0">
                  <a:pos x="2377" y="438"/>
                </a:cxn>
                <a:cxn ang="0">
                  <a:pos x="2420" y="343"/>
                </a:cxn>
                <a:cxn ang="0">
                  <a:pos x="2077" y="331"/>
                </a:cxn>
                <a:cxn ang="0">
                  <a:pos x="1951" y="301"/>
                </a:cxn>
                <a:cxn ang="0">
                  <a:pos x="1645" y="289"/>
                </a:cxn>
                <a:cxn ang="0">
                  <a:pos x="1297" y="408"/>
                </a:cxn>
                <a:cxn ang="0">
                  <a:pos x="1308" y="337"/>
                </a:cxn>
                <a:cxn ang="0">
                  <a:pos x="1453" y="168"/>
                </a:cxn>
                <a:cxn ang="0">
                  <a:pos x="1477" y="36"/>
                </a:cxn>
                <a:cxn ang="0">
                  <a:pos x="1417" y="24"/>
                </a:cxn>
                <a:cxn ang="0">
                  <a:pos x="1189" y="102"/>
                </a:cxn>
                <a:cxn ang="0">
                  <a:pos x="1026" y="144"/>
                </a:cxn>
                <a:cxn ang="0">
                  <a:pos x="889" y="331"/>
                </a:cxn>
                <a:cxn ang="0">
                  <a:pos x="726" y="480"/>
                </a:cxn>
                <a:cxn ang="0">
                  <a:pos x="643" y="540"/>
                </a:cxn>
                <a:cxn ang="0">
                  <a:pos x="600" y="516"/>
                </a:cxn>
                <a:cxn ang="0">
                  <a:pos x="552" y="486"/>
                </a:cxn>
                <a:cxn ang="0">
                  <a:pos x="528" y="462"/>
                </a:cxn>
                <a:cxn ang="0">
                  <a:pos x="474" y="426"/>
                </a:cxn>
                <a:cxn ang="0">
                  <a:pos x="415" y="390"/>
                </a:cxn>
                <a:cxn ang="0">
                  <a:pos x="366" y="366"/>
                </a:cxn>
                <a:cxn ang="0">
                  <a:pos x="192" y="234"/>
                </a:cxn>
                <a:cxn ang="0">
                  <a:pos x="570" y="564"/>
                </a:cxn>
                <a:cxn ang="0">
                  <a:pos x="444" y="732"/>
                </a:cxn>
                <a:cxn ang="0">
                  <a:pos x="318" y="787"/>
                </a:cxn>
                <a:cxn ang="0">
                  <a:pos x="127" y="853"/>
                </a:cxn>
                <a:cxn ang="0">
                  <a:pos x="0" y="1165"/>
                </a:cxn>
                <a:cxn ang="0">
                  <a:pos x="372" y="1015"/>
                </a:cxn>
                <a:cxn ang="0">
                  <a:pos x="222" y="1262"/>
                </a:cxn>
                <a:cxn ang="0">
                  <a:pos x="139" y="1459"/>
                </a:cxn>
                <a:cxn ang="0">
                  <a:pos x="102" y="1495"/>
                </a:cxn>
                <a:cxn ang="0">
                  <a:pos x="84" y="1519"/>
                </a:cxn>
                <a:cxn ang="0">
                  <a:pos x="96" y="1537"/>
                </a:cxn>
                <a:cxn ang="0">
                  <a:pos x="127" y="1567"/>
                </a:cxn>
                <a:cxn ang="0">
                  <a:pos x="145" y="1633"/>
                </a:cxn>
                <a:cxn ang="0">
                  <a:pos x="156" y="1693"/>
                </a:cxn>
                <a:cxn ang="0">
                  <a:pos x="162" y="1723"/>
                </a:cxn>
                <a:cxn ang="0">
                  <a:pos x="216" y="1802"/>
                </a:cxn>
                <a:cxn ang="0">
                  <a:pos x="228" y="1850"/>
                </a:cxn>
                <a:cxn ang="0">
                  <a:pos x="240" y="1904"/>
                </a:cxn>
                <a:cxn ang="0">
                  <a:pos x="246" y="1922"/>
                </a:cxn>
                <a:cxn ang="0">
                  <a:pos x="258" y="1970"/>
                </a:cxn>
                <a:cxn ang="0">
                  <a:pos x="462" y="1922"/>
                </a:cxn>
                <a:cxn ang="0">
                  <a:pos x="624" y="1778"/>
                </a:cxn>
              </a:cxnLst>
              <a:rect l="0" t="0" r="r" b="b"/>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fa-IR"/>
            </a:p>
          </p:txBody>
        </p:sp>
        <p:sp>
          <p:nvSpPr>
            <p:cNvPr id="44036" name="Freeform 4"/>
            <p:cNvSpPr>
              <a:spLocks/>
            </p:cNvSpPr>
            <p:nvPr/>
          </p:nvSpPr>
          <p:spPr bwMode="hidden">
            <a:xfrm>
              <a:off x="0" y="2496"/>
              <a:ext cx="2112" cy="1604"/>
            </a:xfrm>
            <a:custGeom>
              <a:avLst/>
              <a:gdLst/>
              <a:ahLst/>
              <a:cxnLst>
                <a:cxn ang="0">
                  <a:pos x="580" y="1043"/>
                </a:cxn>
                <a:cxn ang="0">
                  <a:pos x="544" y="683"/>
                </a:cxn>
                <a:cxn ang="0">
                  <a:pos x="670" y="395"/>
                </a:cxn>
                <a:cxn ang="0">
                  <a:pos x="927" y="587"/>
                </a:cxn>
                <a:cxn ang="0">
                  <a:pos x="1214" y="869"/>
                </a:cxn>
                <a:cxn ang="0">
                  <a:pos x="1483" y="1109"/>
                </a:cxn>
                <a:cxn ang="0">
                  <a:pos x="1800" y="1360"/>
                </a:cxn>
                <a:cxn ang="0">
                  <a:pos x="1883" y="1414"/>
                </a:cxn>
                <a:cxn ang="0">
                  <a:pos x="1836" y="1354"/>
                </a:cxn>
                <a:cxn ang="0">
                  <a:pos x="1411" y="1001"/>
                </a:cxn>
                <a:cxn ang="0">
                  <a:pos x="1088" y="683"/>
                </a:cxn>
                <a:cxn ang="0">
                  <a:pos x="723" y="329"/>
                </a:cxn>
                <a:cxn ang="0">
                  <a:pos x="999" y="311"/>
                </a:cxn>
                <a:cxn ang="0">
                  <a:pos x="1286" y="317"/>
                </a:cxn>
                <a:cxn ang="0">
                  <a:pos x="1614" y="269"/>
                </a:cxn>
                <a:cxn ang="0">
                  <a:pos x="2123" y="197"/>
                </a:cxn>
                <a:cxn ang="0">
                  <a:pos x="2075" y="173"/>
                </a:cxn>
                <a:cxn ang="0">
                  <a:pos x="1543" y="257"/>
                </a:cxn>
                <a:cxn ang="0">
                  <a:pos x="1208" y="275"/>
                </a:cxn>
                <a:cxn ang="0">
                  <a:pos x="759" y="257"/>
                </a:cxn>
                <a:cxn ang="0">
                  <a:pos x="819" y="227"/>
                </a:cxn>
                <a:cxn ang="0">
                  <a:pos x="1142" y="0"/>
                </a:cxn>
                <a:cxn ang="0">
                  <a:pos x="1088" y="30"/>
                </a:cxn>
                <a:cxn ang="0">
                  <a:pos x="1010" y="84"/>
                </a:cxn>
                <a:cxn ang="0">
                  <a:pos x="855" y="191"/>
                </a:cxn>
                <a:cxn ang="0">
                  <a:pos x="670" y="281"/>
                </a:cxn>
                <a:cxn ang="0">
                  <a:pos x="634" y="359"/>
                </a:cxn>
                <a:cxn ang="0">
                  <a:pos x="305" y="587"/>
                </a:cxn>
                <a:cxn ang="0">
                  <a:pos x="0" y="725"/>
                </a:cxn>
                <a:cxn ang="0">
                  <a:pos x="0" y="731"/>
                </a:cxn>
                <a:cxn ang="0">
                  <a:pos x="0" y="767"/>
                </a:cxn>
                <a:cxn ang="0">
                  <a:pos x="299" y="635"/>
                </a:cxn>
                <a:cxn ang="0">
                  <a:pos x="592" y="431"/>
                </a:cxn>
                <a:cxn ang="0">
                  <a:pos x="508" y="671"/>
                </a:cxn>
                <a:cxn ang="0">
                  <a:pos x="526" y="995"/>
                </a:cxn>
                <a:cxn ang="0">
                  <a:pos x="460" y="1168"/>
                </a:cxn>
                <a:cxn ang="0">
                  <a:pos x="329" y="1480"/>
                </a:cxn>
                <a:cxn ang="0">
                  <a:pos x="323" y="1696"/>
                </a:cxn>
                <a:cxn ang="0">
                  <a:pos x="329" y="1696"/>
                </a:cxn>
                <a:cxn ang="0">
                  <a:pos x="347" y="1552"/>
                </a:cxn>
                <a:cxn ang="0">
                  <a:pos x="580" y="1043"/>
                </a:cxn>
                <a:cxn ang="0">
                  <a:pos x="580" y="1043"/>
                </a:cxn>
              </a:cxnLst>
              <a:rect l="0" t="0" r="r" b="b"/>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fa-IR"/>
            </a:p>
          </p:txBody>
        </p:sp>
        <p:sp>
          <p:nvSpPr>
            <p:cNvPr id="44037" name="Freeform 5"/>
            <p:cNvSpPr>
              <a:spLocks/>
            </p:cNvSpPr>
            <p:nvPr/>
          </p:nvSpPr>
          <p:spPr bwMode="hidden">
            <a:xfrm>
              <a:off x="2092" y="3233"/>
              <a:ext cx="3668" cy="943"/>
            </a:xfrm>
            <a:custGeom>
              <a:avLst/>
              <a:gdLst/>
              <a:ahLst/>
              <a:cxnLst>
                <a:cxn ang="0">
                  <a:pos x="3338" y="288"/>
                </a:cxn>
                <a:cxn ang="0">
                  <a:pos x="3194" y="258"/>
                </a:cxn>
                <a:cxn ang="0">
                  <a:pos x="2816" y="234"/>
                </a:cxn>
                <a:cxn ang="0">
                  <a:pos x="2330" y="306"/>
                </a:cxn>
                <a:cxn ang="0">
                  <a:pos x="2372" y="258"/>
                </a:cxn>
                <a:cxn ang="0">
                  <a:pos x="2624" y="132"/>
                </a:cxn>
                <a:cxn ang="0">
                  <a:pos x="2707" y="24"/>
                </a:cxn>
                <a:cxn ang="0">
                  <a:pos x="2642" y="12"/>
                </a:cxn>
                <a:cxn ang="0">
                  <a:pos x="2515" y="54"/>
                </a:cxn>
                <a:cxn ang="0">
                  <a:pos x="2324" y="66"/>
                </a:cxn>
                <a:cxn ang="0">
                  <a:pos x="2101" y="90"/>
                </a:cxn>
                <a:cxn ang="0">
                  <a:pos x="1855" y="228"/>
                </a:cxn>
                <a:cxn ang="0">
                  <a:pos x="1591" y="337"/>
                </a:cxn>
                <a:cxn ang="0">
                  <a:pos x="1459" y="379"/>
                </a:cxn>
                <a:cxn ang="0">
                  <a:pos x="1417" y="361"/>
                </a:cxn>
                <a:cxn ang="0">
                  <a:pos x="1363" y="331"/>
                </a:cxn>
                <a:cxn ang="0">
                  <a:pos x="1344" y="312"/>
                </a:cxn>
                <a:cxn ang="0">
                  <a:pos x="1290" y="288"/>
                </a:cxn>
                <a:cxn ang="0">
                  <a:pos x="1230" y="252"/>
                </a:cxn>
                <a:cxn ang="0">
                  <a:pos x="1119" y="227"/>
                </a:cxn>
                <a:cxn ang="0">
                  <a:pos x="1320" y="438"/>
                </a:cxn>
                <a:cxn ang="0">
                  <a:pos x="960" y="558"/>
                </a:cxn>
                <a:cxn ang="0">
                  <a:pos x="474" y="630"/>
                </a:cxn>
                <a:cxn ang="0">
                  <a:pos x="132" y="781"/>
                </a:cxn>
                <a:cxn ang="0">
                  <a:pos x="234" y="847"/>
                </a:cxn>
                <a:cxn ang="0">
                  <a:pos x="925" y="739"/>
                </a:cxn>
                <a:cxn ang="0">
                  <a:pos x="637" y="925"/>
                </a:cxn>
                <a:cxn ang="0">
                  <a:pos x="1405" y="943"/>
                </a:cxn>
                <a:cxn ang="0">
                  <a:pos x="1447" y="943"/>
                </a:cxn>
                <a:cxn ang="0">
                  <a:pos x="2888" y="859"/>
                </a:cxn>
                <a:cxn ang="0">
                  <a:pos x="2582" y="708"/>
                </a:cxn>
                <a:cxn ang="0">
                  <a:pos x="2299" y="606"/>
                </a:cxn>
                <a:cxn ang="0">
                  <a:pos x="2606" y="588"/>
                </a:cxn>
                <a:cxn ang="0">
                  <a:pos x="3001" y="582"/>
                </a:cxn>
                <a:cxn ang="0">
                  <a:pos x="3452" y="438"/>
                </a:cxn>
                <a:cxn ang="0">
                  <a:pos x="3668" y="312"/>
                </a:cxn>
                <a:cxn ang="0">
                  <a:pos x="3482" y="300"/>
                </a:cxn>
              </a:cxnLst>
              <a:rect l="0" t="0" r="r" b="b"/>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fa-IR"/>
            </a:p>
          </p:txBody>
        </p:sp>
        <p:sp>
          <p:nvSpPr>
            <p:cNvPr id="44038" name="Freeform 6"/>
            <p:cNvSpPr>
              <a:spLocks/>
            </p:cNvSpPr>
            <p:nvPr/>
          </p:nvSpPr>
          <p:spPr bwMode="hidden">
            <a:xfrm>
              <a:off x="0" y="524"/>
              <a:ext cx="973" cy="1195"/>
            </a:xfrm>
            <a:custGeom>
              <a:avLst/>
              <a:gdLst/>
              <a:ahLst/>
              <a:cxnLst>
                <a:cxn ang="0">
                  <a:pos x="323" y="1186"/>
                </a:cxn>
                <a:cxn ang="0">
                  <a:pos x="490" y="1192"/>
                </a:cxn>
                <a:cxn ang="0">
                  <a:pos x="580" y="1150"/>
                </a:cxn>
                <a:cxn ang="0">
                  <a:pos x="813" y="1085"/>
                </a:cxn>
                <a:cxn ang="0">
                  <a:pos x="933" y="1055"/>
                </a:cxn>
                <a:cxn ang="0">
                  <a:pos x="759" y="989"/>
                </a:cxn>
                <a:cxn ang="0">
                  <a:pos x="556" y="953"/>
                </a:cxn>
                <a:cxn ang="0">
                  <a:pos x="197" y="971"/>
                </a:cxn>
                <a:cxn ang="0">
                  <a:pos x="299" y="893"/>
                </a:cxn>
                <a:cxn ang="0">
                  <a:pos x="496" y="803"/>
                </a:cxn>
                <a:cxn ang="0">
                  <a:pos x="694" y="671"/>
                </a:cxn>
                <a:cxn ang="0">
                  <a:pos x="700" y="671"/>
                </a:cxn>
                <a:cxn ang="0">
                  <a:pos x="712" y="665"/>
                </a:cxn>
                <a:cxn ang="0">
                  <a:pos x="753" y="647"/>
                </a:cxn>
                <a:cxn ang="0">
                  <a:pos x="777" y="641"/>
                </a:cxn>
                <a:cxn ang="0">
                  <a:pos x="789" y="629"/>
                </a:cxn>
                <a:cxn ang="0">
                  <a:pos x="795" y="617"/>
                </a:cxn>
                <a:cxn ang="0">
                  <a:pos x="789" y="611"/>
                </a:cxn>
                <a:cxn ang="0">
                  <a:pos x="783" y="599"/>
                </a:cxn>
                <a:cxn ang="0">
                  <a:pos x="783" y="575"/>
                </a:cxn>
                <a:cxn ang="0">
                  <a:pos x="795" y="545"/>
                </a:cxn>
                <a:cxn ang="0">
                  <a:pos x="807" y="515"/>
                </a:cxn>
                <a:cxn ang="0">
                  <a:pos x="825" y="485"/>
                </a:cxn>
                <a:cxn ang="0">
                  <a:pos x="837" y="455"/>
                </a:cxn>
                <a:cxn ang="0">
                  <a:pos x="843" y="437"/>
                </a:cxn>
                <a:cxn ang="0">
                  <a:pos x="849" y="431"/>
                </a:cxn>
                <a:cxn ang="0">
                  <a:pos x="849" y="347"/>
                </a:cxn>
                <a:cxn ang="0">
                  <a:pos x="849" y="341"/>
                </a:cxn>
                <a:cxn ang="0">
                  <a:pos x="855" y="335"/>
                </a:cxn>
                <a:cxn ang="0">
                  <a:pos x="873" y="305"/>
                </a:cxn>
                <a:cxn ang="0">
                  <a:pos x="885" y="269"/>
                </a:cxn>
                <a:cxn ang="0">
                  <a:pos x="897" y="239"/>
                </a:cxn>
                <a:cxn ang="0">
                  <a:pos x="903" y="227"/>
                </a:cxn>
                <a:cxn ang="0">
                  <a:pos x="909" y="215"/>
                </a:cxn>
                <a:cxn ang="0">
                  <a:pos x="927" y="173"/>
                </a:cxn>
                <a:cxn ang="0">
                  <a:pos x="945" y="137"/>
                </a:cxn>
                <a:cxn ang="0">
                  <a:pos x="951" y="125"/>
                </a:cxn>
                <a:cxn ang="0">
                  <a:pos x="951" y="119"/>
                </a:cxn>
                <a:cxn ang="0">
                  <a:pos x="969" y="0"/>
                </a:cxn>
                <a:cxn ang="0">
                  <a:pos x="945" y="47"/>
                </a:cxn>
                <a:cxn ang="0">
                  <a:pos x="783" y="113"/>
                </a:cxn>
                <a:cxn ang="0">
                  <a:pos x="706" y="161"/>
                </a:cxn>
                <a:cxn ang="0">
                  <a:pos x="460" y="233"/>
                </a:cxn>
                <a:cxn ang="0">
                  <a:pos x="281" y="287"/>
                </a:cxn>
                <a:cxn ang="0">
                  <a:pos x="173" y="293"/>
                </a:cxn>
                <a:cxn ang="0">
                  <a:pos x="12" y="485"/>
                </a:cxn>
                <a:cxn ang="0">
                  <a:pos x="0" y="509"/>
                </a:cxn>
                <a:cxn ang="0">
                  <a:pos x="0" y="1186"/>
                </a:cxn>
                <a:cxn ang="0">
                  <a:pos x="96" y="1180"/>
                </a:cxn>
                <a:cxn ang="0">
                  <a:pos x="323" y="1186"/>
                </a:cxn>
                <a:cxn ang="0">
                  <a:pos x="323" y="1186"/>
                </a:cxn>
              </a:cxnLst>
              <a:rect l="0" t="0" r="r" b="b"/>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fa-IR"/>
            </a:p>
          </p:txBody>
        </p:sp>
        <p:sp>
          <p:nvSpPr>
            <p:cNvPr id="44039" name="Freeform 7"/>
            <p:cNvSpPr>
              <a:spLocks/>
            </p:cNvSpPr>
            <p:nvPr/>
          </p:nvSpPr>
          <p:spPr bwMode="hidden">
            <a:xfrm>
              <a:off x="3188" y="1"/>
              <a:ext cx="2570" cy="2266"/>
            </a:xfrm>
            <a:custGeom>
              <a:avLst/>
              <a:gdLst/>
              <a:ahLst/>
              <a:cxnLst>
                <a:cxn ang="0">
                  <a:pos x="859" y="612"/>
                </a:cxn>
                <a:cxn ang="0">
                  <a:pos x="1087" y="853"/>
                </a:cxn>
                <a:cxn ang="0">
                  <a:pos x="961" y="913"/>
                </a:cxn>
                <a:cxn ang="0">
                  <a:pos x="786" y="883"/>
                </a:cxn>
                <a:cxn ang="0">
                  <a:pos x="450" y="931"/>
                </a:cxn>
                <a:cxn ang="0">
                  <a:pos x="150" y="1075"/>
                </a:cxn>
                <a:cxn ang="0">
                  <a:pos x="78" y="1165"/>
                </a:cxn>
                <a:cxn ang="0">
                  <a:pos x="361" y="1256"/>
                </a:cxn>
                <a:cxn ang="0">
                  <a:pos x="444" y="1316"/>
                </a:cxn>
                <a:cxn ang="0">
                  <a:pos x="697" y="1400"/>
                </a:cxn>
                <a:cxn ang="0">
                  <a:pos x="1026" y="1346"/>
                </a:cxn>
                <a:cxn ang="0">
                  <a:pos x="991" y="1412"/>
                </a:cxn>
                <a:cxn ang="0">
                  <a:pos x="804" y="1574"/>
                </a:cxn>
                <a:cxn ang="0">
                  <a:pos x="726" y="1718"/>
                </a:cxn>
                <a:cxn ang="0">
                  <a:pos x="768" y="1742"/>
                </a:cxn>
                <a:cxn ang="0">
                  <a:pos x="865" y="1693"/>
                </a:cxn>
                <a:cxn ang="0">
                  <a:pos x="991" y="1699"/>
                </a:cxn>
                <a:cxn ang="0">
                  <a:pos x="1135" y="1627"/>
                </a:cxn>
                <a:cxn ang="0">
                  <a:pos x="1183" y="1669"/>
                </a:cxn>
                <a:cxn ang="0">
                  <a:pos x="1399" y="1436"/>
                </a:cxn>
                <a:cxn ang="0">
                  <a:pos x="1615" y="1334"/>
                </a:cxn>
                <a:cxn ang="0">
                  <a:pos x="1645" y="1370"/>
                </a:cxn>
                <a:cxn ang="0">
                  <a:pos x="1681" y="1430"/>
                </a:cxn>
                <a:cxn ang="0">
                  <a:pos x="1699" y="1466"/>
                </a:cxn>
                <a:cxn ang="0">
                  <a:pos x="1747" y="1550"/>
                </a:cxn>
                <a:cxn ang="0">
                  <a:pos x="1772" y="1586"/>
                </a:cxn>
                <a:cxn ang="0">
                  <a:pos x="2124" y="2248"/>
                </a:cxn>
                <a:cxn ang="0">
                  <a:pos x="1693" y="1322"/>
                </a:cxn>
                <a:cxn ang="0">
                  <a:pos x="1861" y="1165"/>
                </a:cxn>
                <a:cxn ang="0">
                  <a:pos x="2173" y="1099"/>
                </a:cxn>
                <a:cxn ang="0">
                  <a:pos x="2390" y="1009"/>
                </a:cxn>
                <a:cxn ang="0">
                  <a:pos x="2570" y="805"/>
                </a:cxn>
                <a:cxn ang="0">
                  <a:pos x="2342" y="781"/>
                </a:cxn>
                <a:cxn ang="0">
                  <a:pos x="2114" y="763"/>
                </a:cxn>
                <a:cxn ang="0">
                  <a:pos x="2408" y="433"/>
                </a:cxn>
                <a:cxn ang="0">
                  <a:pos x="2426" y="421"/>
                </a:cxn>
                <a:cxn ang="0">
                  <a:pos x="2474" y="379"/>
                </a:cxn>
                <a:cxn ang="0">
                  <a:pos x="2492" y="355"/>
                </a:cxn>
                <a:cxn ang="0">
                  <a:pos x="2474" y="337"/>
                </a:cxn>
                <a:cxn ang="0">
                  <a:pos x="2474" y="271"/>
                </a:cxn>
                <a:cxn ang="0">
                  <a:pos x="2492" y="192"/>
                </a:cxn>
                <a:cxn ang="0">
                  <a:pos x="2504" y="132"/>
                </a:cxn>
                <a:cxn ang="0">
                  <a:pos x="2492" y="36"/>
                </a:cxn>
                <a:cxn ang="0">
                  <a:pos x="2492" y="24"/>
                </a:cxn>
                <a:cxn ang="0">
                  <a:pos x="2102" y="0"/>
                </a:cxn>
                <a:cxn ang="0">
                  <a:pos x="1909" y="90"/>
                </a:cxn>
                <a:cxn ang="0">
                  <a:pos x="1747" y="535"/>
                </a:cxn>
                <a:cxn ang="0">
                  <a:pos x="1711" y="469"/>
                </a:cxn>
                <a:cxn ang="0">
                  <a:pos x="1633" y="144"/>
                </a:cxn>
                <a:cxn ang="0">
                  <a:pos x="1579" y="0"/>
                </a:cxn>
                <a:cxn ang="0">
                  <a:pos x="738" y="186"/>
                </a:cxn>
                <a:cxn ang="0">
                  <a:pos x="756" y="463"/>
                </a:cxn>
              </a:cxnLst>
              <a:rect l="0" t="0" r="r" b="b"/>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fa-IR"/>
            </a:p>
          </p:txBody>
        </p:sp>
        <p:sp>
          <p:nvSpPr>
            <p:cNvPr id="44040" name="Freeform 8"/>
            <p:cNvSpPr>
              <a:spLocks/>
            </p:cNvSpPr>
            <p:nvPr/>
          </p:nvSpPr>
          <p:spPr bwMode="hidden">
            <a:xfrm>
              <a:off x="3525" y="1"/>
              <a:ext cx="2185" cy="1508"/>
            </a:xfrm>
            <a:custGeom>
              <a:avLst/>
              <a:gdLst/>
              <a:ahLst/>
              <a:cxnLst>
                <a:cxn ang="0">
                  <a:pos x="1034" y="767"/>
                </a:cxn>
                <a:cxn ang="0">
                  <a:pos x="1190" y="1235"/>
                </a:cxn>
                <a:cxn ang="0">
                  <a:pos x="956" y="1193"/>
                </a:cxn>
                <a:cxn ang="0">
                  <a:pos x="723" y="1127"/>
                </a:cxn>
                <a:cxn ang="0">
                  <a:pos x="442" y="1109"/>
                </a:cxn>
                <a:cxn ang="0">
                  <a:pos x="0" y="1079"/>
                </a:cxn>
                <a:cxn ang="0">
                  <a:pos x="30" y="1115"/>
                </a:cxn>
                <a:cxn ang="0">
                  <a:pos x="496" y="1133"/>
                </a:cxn>
                <a:cxn ang="0">
                  <a:pos x="777" y="1187"/>
                </a:cxn>
                <a:cxn ang="0">
                  <a:pos x="1130" y="1301"/>
                </a:cxn>
                <a:cxn ang="0">
                  <a:pos x="1070" y="1319"/>
                </a:cxn>
                <a:cxn ang="0">
                  <a:pos x="711" y="1505"/>
                </a:cxn>
                <a:cxn ang="0">
                  <a:pos x="765" y="1481"/>
                </a:cxn>
                <a:cxn ang="0">
                  <a:pos x="861" y="1439"/>
                </a:cxn>
                <a:cxn ang="0">
                  <a:pos x="1022" y="1355"/>
                </a:cxn>
                <a:cxn ang="0">
                  <a:pos x="1214" y="1295"/>
                </a:cxn>
                <a:cxn ang="0">
                  <a:pos x="1267" y="1223"/>
                </a:cxn>
                <a:cxn ang="0">
                  <a:pos x="1632" y="1043"/>
                </a:cxn>
                <a:cxn ang="0">
                  <a:pos x="1931" y="953"/>
                </a:cxn>
                <a:cxn ang="0">
                  <a:pos x="2176" y="821"/>
                </a:cxn>
                <a:cxn ang="0">
                  <a:pos x="1961" y="911"/>
                </a:cxn>
                <a:cxn ang="0">
                  <a:pos x="1656" y="989"/>
                </a:cxn>
                <a:cxn ang="0">
                  <a:pos x="1339" y="1151"/>
                </a:cxn>
                <a:cxn ang="0">
                  <a:pos x="1501" y="905"/>
                </a:cxn>
                <a:cxn ang="0">
                  <a:pos x="1620" y="545"/>
                </a:cxn>
                <a:cxn ang="0">
                  <a:pos x="1740" y="372"/>
                </a:cxn>
                <a:cxn ang="0">
                  <a:pos x="1979" y="60"/>
                </a:cxn>
                <a:cxn ang="0">
                  <a:pos x="2003" y="0"/>
                </a:cxn>
                <a:cxn ang="0">
                  <a:pos x="1973" y="0"/>
                </a:cxn>
                <a:cxn ang="0">
                  <a:pos x="1596" y="480"/>
                </a:cxn>
                <a:cxn ang="0">
                  <a:pos x="1477" y="887"/>
                </a:cxn>
                <a:cxn ang="0">
                  <a:pos x="1255" y="1175"/>
                </a:cxn>
                <a:cxn ang="0">
                  <a:pos x="1130" y="905"/>
                </a:cxn>
                <a:cxn ang="0">
                  <a:pos x="1010" y="540"/>
                </a:cxn>
                <a:cxn ang="0">
                  <a:pos x="885" y="222"/>
                </a:cxn>
                <a:cxn ang="0">
                  <a:pos x="789" y="0"/>
                </a:cxn>
                <a:cxn ang="0">
                  <a:pos x="753" y="0"/>
                </a:cxn>
                <a:cxn ang="0">
                  <a:pos x="903" y="354"/>
                </a:cxn>
                <a:cxn ang="0">
                  <a:pos x="1034" y="767"/>
                </a:cxn>
                <a:cxn ang="0">
                  <a:pos x="1034" y="767"/>
                </a:cxn>
              </a:cxnLst>
              <a:rect l="0" t="0" r="r" b="b"/>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fa-IR"/>
            </a:p>
          </p:txBody>
        </p:sp>
        <p:sp>
          <p:nvSpPr>
            <p:cNvPr id="44041" name="Freeform 9"/>
            <p:cNvSpPr>
              <a:spLocks/>
            </p:cNvSpPr>
            <p:nvPr/>
          </p:nvSpPr>
          <p:spPr bwMode="hidden">
            <a:xfrm>
              <a:off x="0" y="649"/>
              <a:ext cx="816" cy="806"/>
            </a:xfrm>
            <a:custGeom>
              <a:avLst/>
              <a:gdLst/>
              <a:ahLst/>
              <a:cxnLst>
                <a:cxn ang="0">
                  <a:pos x="161" y="564"/>
                </a:cxn>
                <a:cxn ang="0">
                  <a:pos x="329" y="438"/>
                </a:cxn>
                <a:cxn ang="0">
                  <a:pos x="646" y="216"/>
                </a:cxn>
                <a:cxn ang="0">
                  <a:pos x="813" y="0"/>
                </a:cxn>
                <a:cxn ang="0">
                  <a:pos x="676" y="150"/>
                </a:cxn>
                <a:cxn ang="0">
                  <a:pos x="144" y="504"/>
                </a:cxn>
                <a:cxn ang="0">
                  <a:pos x="0" y="732"/>
                </a:cxn>
                <a:cxn ang="0">
                  <a:pos x="0" y="804"/>
                </a:cxn>
                <a:cxn ang="0">
                  <a:pos x="161" y="564"/>
                </a:cxn>
                <a:cxn ang="0">
                  <a:pos x="161" y="564"/>
                </a:cxn>
              </a:cxnLst>
              <a:rect l="0" t="0" r="r" b="b"/>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fa-IR"/>
            </a:p>
          </p:txBody>
        </p:sp>
        <p:sp>
          <p:nvSpPr>
            <p:cNvPr id="44042" name="Freeform 10"/>
            <p:cNvSpPr>
              <a:spLocks/>
            </p:cNvSpPr>
            <p:nvPr/>
          </p:nvSpPr>
          <p:spPr bwMode="hidden">
            <a:xfrm>
              <a:off x="0" y="1545"/>
              <a:ext cx="762" cy="107"/>
            </a:xfrm>
            <a:custGeom>
              <a:avLst/>
              <a:gdLst/>
              <a:ahLst/>
              <a:cxnLst>
                <a:cxn ang="0">
                  <a:pos x="460" y="66"/>
                </a:cxn>
                <a:cxn ang="0">
                  <a:pos x="759" y="0"/>
                </a:cxn>
                <a:cxn ang="0">
                  <a:pos x="496" y="36"/>
                </a:cxn>
                <a:cxn ang="0">
                  <a:pos x="138" y="48"/>
                </a:cxn>
                <a:cxn ang="0">
                  <a:pos x="0" y="78"/>
                </a:cxn>
                <a:cxn ang="0">
                  <a:pos x="0" y="107"/>
                </a:cxn>
                <a:cxn ang="0">
                  <a:pos x="96" y="89"/>
                </a:cxn>
                <a:cxn ang="0">
                  <a:pos x="460" y="66"/>
                </a:cxn>
                <a:cxn ang="0">
                  <a:pos x="460" y="66"/>
                </a:cxn>
              </a:cxnLst>
              <a:rect l="0" t="0" r="r" b="b"/>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fa-IR"/>
            </a:p>
          </p:txBody>
        </p:sp>
        <p:sp>
          <p:nvSpPr>
            <p:cNvPr id="44043" name="Freeform 11"/>
            <p:cNvSpPr>
              <a:spLocks/>
            </p:cNvSpPr>
            <p:nvPr/>
          </p:nvSpPr>
          <p:spPr bwMode="hidden">
            <a:xfrm>
              <a:off x="2314" y="3431"/>
              <a:ext cx="3182" cy="745"/>
            </a:xfrm>
            <a:custGeom>
              <a:avLst/>
              <a:gdLst/>
              <a:ahLst/>
              <a:cxnLst>
                <a:cxn ang="0">
                  <a:pos x="1387" y="239"/>
                </a:cxn>
                <a:cxn ang="0">
                  <a:pos x="1734" y="233"/>
                </a:cxn>
                <a:cxn ang="0">
                  <a:pos x="2087" y="251"/>
                </a:cxn>
                <a:cxn ang="0">
                  <a:pos x="2505" y="233"/>
                </a:cxn>
                <a:cxn ang="0">
                  <a:pos x="3169" y="204"/>
                </a:cxn>
                <a:cxn ang="0">
                  <a:pos x="3115" y="186"/>
                </a:cxn>
                <a:cxn ang="0">
                  <a:pos x="2422" y="221"/>
                </a:cxn>
                <a:cxn ang="0">
                  <a:pos x="2003" y="221"/>
                </a:cxn>
                <a:cxn ang="0">
                  <a:pos x="1459" y="186"/>
                </a:cxn>
                <a:cxn ang="0">
                  <a:pos x="1543" y="168"/>
                </a:cxn>
                <a:cxn ang="0">
                  <a:pos x="2039" y="0"/>
                </a:cxn>
                <a:cxn ang="0">
                  <a:pos x="1961" y="24"/>
                </a:cxn>
                <a:cxn ang="0">
                  <a:pos x="1836" y="66"/>
                </a:cxn>
                <a:cxn ang="0">
                  <a:pos x="1602" y="138"/>
                </a:cxn>
                <a:cxn ang="0">
                  <a:pos x="1339" y="198"/>
                </a:cxn>
                <a:cxn ang="0">
                  <a:pos x="1268" y="251"/>
                </a:cxn>
                <a:cxn ang="0">
                  <a:pos x="765" y="413"/>
                </a:cxn>
                <a:cxn ang="0">
                  <a:pos x="335" y="503"/>
                </a:cxn>
                <a:cxn ang="0">
                  <a:pos x="0" y="617"/>
                </a:cxn>
                <a:cxn ang="0">
                  <a:pos x="299" y="539"/>
                </a:cxn>
                <a:cxn ang="0">
                  <a:pos x="735" y="449"/>
                </a:cxn>
                <a:cxn ang="0">
                  <a:pos x="1178" y="311"/>
                </a:cxn>
                <a:cxn ang="0">
                  <a:pos x="981" y="491"/>
                </a:cxn>
                <a:cxn ang="0">
                  <a:pos x="867" y="743"/>
                </a:cxn>
                <a:cxn ang="0">
                  <a:pos x="861" y="743"/>
                </a:cxn>
                <a:cxn ang="0">
                  <a:pos x="933" y="743"/>
                </a:cxn>
                <a:cxn ang="0">
                  <a:pos x="1022" y="497"/>
                </a:cxn>
                <a:cxn ang="0">
                  <a:pos x="1297" y="281"/>
                </a:cxn>
                <a:cxn ang="0">
                  <a:pos x="1531" y="449"/>
                </a:cxn>
                <a:cxn ang="0">
                  <a:pos x="1770" y="677"/>
                </a:cxn>
                <a:cxn ang="0">
                  <a:pos x="1854" y="743"/>
                </a:cxn>
                <a:cxn ang="0">
                  <a:pos x="1919" y="743"/>
                </a:cxn>
                <a:cxn ang="0">
                  <a:pos x="1692" y="527"/>
                </a:cxn>
                <a:cxn ang="0">
                  <a:pos x="1387" y="239"/>
                </a:cxn>
                <a:cxn ang="0">
                  <a:pos x="1387" y="239"/>
                </a:cxn>
              </a:cxnLst>
              <a:rect l="0" t="0" r="r" b="b"/>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gradFill>
            <a:ln w="9525">
              <a:noFill/>
              <a:round/>
              <a:headEnd/>
              <a:tailEnd/>
            </a:ln>
          </p:spPr>
          <p:txBody>
            <a:bodyPr/>
            <a:lstStyle/>
            <a:p>
              <a:pPr>
                <a:defRPr/>
              </a:pPr>
              <a:endParaRPr lang="fa-IR"/>
            </a:p>
          </p:txBody>
        </p:sp>
        <p:sp>
          <p:nvSpPr>
            <p:cNvPr id="44044" name="Rectangle 12"/>
            <p:cNvSpPr>
              <a:spLocks noChangeArrowheads="1"/>
            </p:cNvSpPr>
            <p:nvPr/>
          </p:nvSpPr>
          <p:spPr bwMode="hidden">
            <a:xfrm>
              <a:off x="192" y="127"/>
              <a:ext cx="1" cy="1"/>
            </a:xfrm>
            <a:prstGeom prst="rect">
              <a:avLst/>
            </a:prstGeom>
            <a:solidFill>
              <a:srgbClr val="9A1E8D"/>
            </a:solidFill>
            <a:ln w="9525">
              <a:noFill/>
              <a:miter lim="800000"/>
              <a:headEnd/>
              <a:tailEnd/>
            </a:ln>
          </p:spPr>
          <p:txBody>
            <a:bodyPr/>
            <a:lstStyle/>
            <a:p>
              <a:pPr>
                <a:defRPr/>
              </a:pPr>
              <a:endParaRPr lang="fa-IR"/>
            </a:p>
          </p:txBody>
        </p:sp>
        <p:sp>
          <p:nvSpPr>
            <p:cNvPr id="44045" name="Rectangle 13"/>
            <p:cNvSpPr>
              <a:spLocks noChangeArrowheads="1"/>
            </p:cNvSpPr>
            <p:nvPr/>
          </p:nvSpPr>
          <p:spPr bwMode="hidden">
            <a:xfrm>
              <a:off x="204" y="131"/>
              <a:ext cx="1" cy="1"/>
            </a:xfrm>
            <a:prstGeom prst="rect">
              <a:avLst/>
            </a:prstGeom>
            <a:solidFill>
              <a:srgbClr val="9A1E8D"/>
            </a:solidFill>
            <a:ln w="9525">
              <a:noFill/>
              <a:miter lim="800000"/>
              <a:headEnd/>
              <a:tailEnd/>
            </a:ln>
          </p:spPr>
          <p:txBody>
            <a:bodyPr/>
            <a:lstStyle/>
            <a:p>
              <a:pPr>
                <a:defRPr/>
              </a:pPr>
              <a:endParaRPr lang="fa-IR"/>
            </a:p>
          </p:txBody>
        </p:sp>
        <p:sp>
          <p:nvSpPr>
            <p:cNvPr id="44046" name="Freeform 14"/>
            <p:cNvSpPr>
              <a:spLocks/>
            </p:cNvSpPr>
            <p:nvPr/>
          </p:nvSpPr>
          <p:spPr bwMode="hidden">
            <a:xfrm>
              <a:off x="0" y="4032"/>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fa-IR"/>
            </a:p>
          </p:txBody>
        </p:sp>
        <p:sp>
          <p:nvSpPr>
            <p:cNvPr id="44047" name="Freeform 15"/>
            <p:cNvSpPr>
              <a:spLocks/>
            </p:cNvSpPr>
            <p:nvPr/>
          </p:nvSpPr>
          <p:spPr bwMode="hidden">
            <a:xfrm>
              <a:off x="0" y="4032"/>
              <a:ext cx="5760" cy="336"/>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gradFill>
            <a:ln w="9525">
              <a:noFill/>
              <a:round/>
              <a:headEnd/>
              <a:tailEnd/>
            </a:ln>
          </p:spPr>
          <p:txBody>
            <a:bodyPr/>
            <a:lstStyle/>
            <a:p>
              <a:pPr>
                <a:defRPr/>
              </a:pPr>
              <a:endParaRPr lang="fa-IR"/>
            </a:p>
          </p:txBody>
        </p:sp>
        <p:sp>
          <p:nvSpPr>
            <p:cNvPr id="44048" name="Freeform 16"/>
            <p:cNvSpPr>
              <a:spLocks/>
            </p:cNvSpPr>
            <p:nvPr/>
          </p:nvSpPr>
          <p:spPr bwMode="hidden">
            <a:xfrm>
              <a:off x="0" y="0"/>
              <a:ext cx="5760" cy="288"/>
            </a:xfrm>
            <a:custGeom>
              <a:avLst/>
              <a:gdLst/>
              <a:ahLst/>
              <a:cxnLst>
                <a:cxn ang="0">
                  <a:pos x="5740" y="288"/>
                </a:cxn>
                <a:cxn ang="0">
                  <a:pos x="0" y="288"/>
                </a:cxn>
                <a:cxn ang="0">
                  <a:pos x="0" y="0"/>
                </a:cxn>
                <a:cxn ang="0">
                  <a:pos x="5740" y="0"/>
                </a:cxn>
                <a:cxn ang="0">
                  <a:pos x="5740" y="288"/>
                </a:cxn>
                <a:cxn ang="0">
                  <a:pos x="5740" y="288"/>
                </a:cxn>
              </a:cxnLst>
              <a:rect l="0" t="0" r="r" b="b"/>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gradFill>
            <a:ln w="9525">
              <a:noFill/>
              <a:round/>
              <a:headEnd/>
              <a:tailEnd/>
            </a:ln>
          </p:spPr>
          <p:txBody>
            <a:bodyPr/>
            <a:lstStyle/>
            <a:p>
              <a:pPr>
                <a:defRPr/>
              </a:pPr>
              <a:endParaRPr lang="fa-IR"/>
            </a:p>
          </p:txBody>
        </p:sp>
        <p:sp>
          <p:nvSpPr>
            <p:cNvPr id="44049" name="Freeform 17"/>
            <p:cNvSpPr>
              <a:spLocks/>
            </p:cNvSpPr>
            <p:nvPr/>
          </p:nvSpPr>
          <p:spPr bwMode="hidden">
            <a:xfrm>
              <a:off x="509" y="229"/>
              <a:ext cx="3188" cy="2024"/>
            </a:xfrm>
            <a:custGeom>
              <a:avLst/>
              <a:gdLst/>
              <a:ahLst/>
              <a:cxnLst>
                <a:cxn ang="0">
                  <a:pos x="871" y="1423"/>
                </a:cxn>
                <a:cxn ang="0">
                  <a:pos x="907" y="1393"/>
                </a:cxn>
                <a:cxn ang="0">
                  <a:pos x="991" y="1320"/>
                </a:cxn>
                <a:cxn ang="0">
                  <a:pos x="1033" y="1297"/>
                </a:cxn>
                <a:cxn ang="0">
                  <a:pos x="1086" y="1249"/>
                </a:cxn>
                <a:cxn ang="0">
                  <a:pos x="1123" y="1219"/>
                </a:cxn>
                <a:cxn ang="0">
                  <a:pos x="1057" y="1153"/>
                </a:cxn>
                <a:cxn ang="0">
                  <a:pos x="877" y="1021"/>
                </a:cxn>
                <a:cxn ang="0">
                  <a:pos x="655" y="907"/>
                </a:cxn>
                <a:cxn ang="0">
                  <a:pos x="655" y="846"/>
                </a:cxn>
                <a:cxn ang="0">
                  <a:pos x="643" y="708"/>
                </a:cxn>
                <a:cxn ang="0">
                  <a:pos x="552" y="642"/>
                </a:cxn>
                <a:cxn ang="0">
                  <a:pos x="510" y="570"/>
                </a:cxn>
                <a:cxn ang="0">
                  <a:pos x="637" y="564"/>
                </a:cxn>
                <a:cxn ang="0">
                  <a:pos x="763" y="570"/>
                </a:cxn>
                <a:cxn ang="0">
                  <a:pos x="1091" y="850"/>
                </a:cxn>
                <a:cxn ang="0">
                  <a:pos x="1009" y="566"/>
                </a:cxn>
                <a:cxn ang="0">
                  <a:pos x="1054" y="265"/>
                </a:cxn>
                <a:cxn ang="0">
                  <a:pos x="1249" y="0"/>
                </a:cxn>
                <a:cxn ang="0">
                  <a:pos x="1466" y="292"/>
                </a:cxn>
                <a:cxn ang="0">
                  <a:pos x="1475" y="548"/>
                </a:cxn>
                <a:cxn ang="0">
                  <a:pos x="1567" y="630"/>
                </a:cxn>
                <a:cxn ang="0">
                  <a:pos x="1795" y="365"/>
                </a:cxn>
                <a:cxn ang="0">
                  <a:pos x="2245" y="150"/>
                </a:cxn>
                <a:cxn ang="0">
                  <a:pos x="2618" y="180"/>
                </a:cxn>
                <a:cxn ang="0">
                  <a:pos x="3050" y="150"/>
                </a:cxn>
                <a:cxn ang="0">
                  <a:pos x="3140" y="210"/>
                </a:cxn>
                <a:cxn ang="0">
                  <a:pos x="2990" y="210"/>
                </a:cxn>
                <a:cxn ang="0">
                  <a:pos x="2834" y="377"/>
                </a:cxn>
                <a:cxn ang="0">
                  <a:pos x="2702" y="648"/>
                </a:cxn>
                <a:cxn ang="0">
                  <a:pos x="2582" y="828"/>
                </a:cxn>
                <a:cxn ang="0">
                  <a:pos x="2234" y="1009"/>
                </a:cxn>
                <a:cxn ang="0">
                  <a:pos x="1963" y="1075"/>
                </a:cxn>
                <a:cxn ang="0">
                  <a:pos x="2257" y="1111"/>
                </a:cxn>
                <a:cxn ang="0">
                  <a:pos x="2600" y="1207"/>
                </a:cxn>
                <a:cxn ang="0">
                  <a:pos x="2894" y="1441"/>
                </a:cxn>
                <a:cxn ang="0">
                  <a:pos x="3122" y="1555"/>
                </a:cxn>
                <a:cxn ang="0">
                  <a:pos x="3032" y="1585"/>
                </a:cxn>
                <a:cxn ang="0">
                  <a:pos x="3008" y="1591"/>
                </a:cxn>
                <a:cxn ang="0">
                  <a:pos x="2960" y="1597"/>
                </a:cxn>
                <a:cxn ang="0">
                  <a:pos x="2882" y="1609"/>
                </a:cxn>
                <a:cxn ang="0">
                  <a:pos x="2846" y="1609"/>
                </a:cxn>
                <a:cxn ang="0">
                  <a:pos x="2774" y="1615"/>
                </a:cxn>
                <a:cxn ang="0">
                  <a:pos x="2726" y="1621"/>
                </a:cxn>
                <a:cxn ang="0">
                  <a:pos x="2708" y="1621"/>
                </a:cxn>
                <a:cxn ang="0">
                  <a:pos x="2594" y="1657"/>
                </a:cxn>
                <a:cxn ang="0">
                  <a:pos x="2533" y="1663"/>
                </a:cxn>
                <a:cxn ang="0">
                  <a:pos x="2444" y="1675"/>
                </a:cxn>
                <a:cxn ang="0">
                  <a:pos x="2378" y="1687"/>
                </a:cxn>
                <a:cxn ang="0">
                  <a:pos x="2360" y="1705"/>
                </a:cxn>
                <a:cxn ang="0">
                  <a:pos x="2305" y="1687"/>
                </a:cxn>
                <a:cxn ang="0">
                  <a:pos x="2263" y="1663"/>
                </a:cxn>
                <a:cxn ang="0">
                  <a:pos x="2017" y="1585"/>
                </a:cxn>
                <a:cxn ang="0">
                  <a:pos x="1711" y="1453"/>
                </a:cxn>
                <a:cxn ang="0">
                  <a:pos x="1880" y="1844"/>
                </a:cxn>
                <a:cxn ang="0">
                  <a:pos x="1771" y="1922"/>
                </a:cxn>
                <a:cxn ang="0">
                  <a:pos x="1531" y="1753"/>
                </a:cxn>
                <a:cxn ang="0">
                  <a:pos x="1411" y="1477"/>
                </a:cxn>
                <a:cxn ang="0">
                  <a:pos x="1219" y="1291"/>
                </a:cxn>
                <a:cxn ang="0">
                  <a:pos x="127" y="2006"/>
                </a:cxn>
                <a:cxn ang="0">
                  <a:pos x="865" y="1429"/>
                </a:cxn>
              </a:cxnLst>
              <a:rect l="0" t="0" r="r" b="b"/>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gradFill>
            <a:ln w="9525">
              <a:noFill/>
              <a:round/>
              <a:headEnd/>
              <a:tailEnd/>
            </a:ln>
          </p:spPr>
          <p:txBody>
            <a:bodyPr/>
            <a:lstStyle/>
            <a:p>
              <a:pPr>
                <a:defRPr/>
              </a:pPr>
              <a:endParaRPr lang="fa-IR"/>
            </a:p>
          </p:txBody>
        </p:sp>
        <p:sp>
          <p:nvSpPr>
            <p:cNvPr id="44050" name="Freeform 18"/>
            <p:cNvSpPr>
              <a:spLocks/>
            </p:cNvSpPr>
            <p:nvPr/>
          </p:nvSpPr>
          <p:spPr bwMode="hidden">
            <a:xfrm>
              <a:off x="1344" y="293"/>
              <a:ext cx="2144" cy="1787"/>
            </a:xfrm>
            <a:custGeom>
              <a:avLst/>
              <a:gdLst/>
              <a:ahLst/>
              <a:cxnLst>
                <a:cxn ang="0">
                  <a:pos x="318" y="1078"/>
                </a:cxn>
                <a:cxn ang="0">
                  <a:pos x="217" y="928"/>
                </a:cxn>
                <a:cxn ang="0">
                  <a:pos x="102" y="808"/>
                </a:cxn>
                <a:cxn ang="0">
                  <a:pos x="36" y="742"/>
                </a:cxn>
                <a:cxn ang="0">
                  <a:pos x="0" y="700"/>
                </a:cxn>
                <a:cxn ang="0">
                  <a:pos x="270" y="958"/>
                </a:cxn>
                <a:cxn ang="0">
                  <a:pos x="294" y="1006"/>
                </a:cxn>
                <a:cxn ang="0">
                  <a:pos x="367" y="670"/>
                </a:cxn>
                <a:cxn ang="0">
                  <a:pos x="379" y="411"/>
                </a:cxn>
                <a:cxn ang="0">
                  <a:pos x="347" y="118"/>
                </a:cxn>
                <a:cxn ang="0">
                  <a:pos x="393" y="0"/>
                </a:cxn>
                <a:cxn ang="0">
                  <a:pos x="397" y="357"/>
                </a:cxn>
                <a:cxn ang="0">
                  <a:pos x="421" y="609"/>
                </a:cxn>
                <a:cxn ang="0">
                  <a:pos x="385" y="826"/>
                </a:cxn>
                <a:cxn ang="0">
                  <a:pos x="385" y="1036"/>
                </a:cxn>
                <a:cxn ang="0">
                  <a:pos x="877" y="784"/>
                </a:cxn>
                <a:cxn ang="0">
                  <a:pos x="1309" y="555"/>
                </a:cxn>
                <a:cxn ang="0">
                  <a:pos x="1802" y="249"/>
                </a:cxn>
                <a:cxn ang="0">
                  <a:pos x="2096" y="69"/>
                </a:cxn>
                <a:cxn ang="0">
                  <a:pos x="1814" y="279"/>
                </a:cxn>
                <a:cxn ang="0">
                  <a:pos x="1453" y="501"/>
                </a:cxn>
                <a:cxn ang="0">
                  <a:pos x="1123" y="700"/>
                </a:cxn>
                <a:cxn ang="0">
                  <a:pos x="739" y="898"/>
                </a:cxn>
                <a:cxn ang="0">
                  <a:pos x="463" y="1084"/>
                </a:cxn>
                <a:cxn ang="0">
                  <a:pos x="817" y="1193"/>
                </a:cxn>
                <a:cxn ang="0">
                  <a:pos x="1285" y="1187"/>
                </a:cxn>
                <a:cxn ang="0">
                  <a:pos x="1916" y="1396"/>
                </a:cxn>
                <a:cxn ang="0">
                  <a:pos x="2144" y="1420"/>
                </a:cxn>
                <a:cxn ang="0">
                  <a:pos x="1814" y="1408"/>
                </a:cxn>
                <a:cxn ang="0">
                  <a:pos x="1435" y="1288"/>
                </a:cxn>
                <a:cxn ang="0">
                  <a:pos x="1219" y="1229"/>
                </a:cxn>
                <a:cxn ang="0">
                  <a:pos x="799" y="1223"/>
                </a:cxn>
                <a:cxn ang="0">
                  <a:pos x="505" y="1145"/>
                </a:cxn>
                <a:cxn ang="0">
                  <a:pos x="733" y="1378"/>
                </a:cxn>
                <a:cxn ang="0">
                  <a:pos x="877" y="1619"/>
                </a:cxn>
                <a:cxn ang="0">
                  <a:pos x="1009" y="1787"/>
                </a:cxn>
                <a:cxn ang="0">
                  <a:pos x="817" y="1607"/>
                </a:cxn>
                <a:cxn ang="0">
                  <a:pos x="673" y="1372"/>
                </a:cxn>
                <a:cxn ang="0">
                  <a:pos x="415" y="1109"/>
                </a:cxn>
                <a:cxn ang="0">
                  <a:pos x="318" y="1078"/>
                </a:cxn>
                <a:cxn ang="0">
                  <a:pos x="318" y="1078"/>
                </a:cxn>
              </a:cxnLst>
              <a:rect l="0" t="0" r="r" b="b"/>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fa-IR"/>
            </a:p>
          </p:txBody>
        </p:sp>
        <p:sp>
          <p:nvSpPr>
            <p:cNvPr id="44051" name="Freeform 19"/>
            <p:cNvSpPr>
              <a:spLocks/>
            </p:cNvSpPr>
            <p:nvPr/>
          </p:nvSpPr>
          <p:spPr bwMode="hidden">
            <a:xfrm>
              <a:off x="2932" y="1728"/>
              <a:ext cx="2828" cy="2366"/>
            </a:xfrm>
            <a:custGeom>
              <a:avLst/>
              <a:gdLst/>
              <a:ahLst/>
              <a:cxnLst>
                <a:cxn ang="0">
                  <a:pos x="1814" y="606"/>
                </a:cxn>
                <a:cxn ang="0">
                  <a:pos x="1615" y="252"/>
                </a:cxn>
                <a:cxn ang="0">
                  <a:pos x="1345" y="132"/>
                </a:cxn>
                <a:cxn ang="0">
                  <a:pos x="1381" y="492"/>
                </a:cxn>
                <a:cxn ang="0">
                  <a:pos x="955" y="221"/>
                </a:cxn>
                <a:cxn ang="0">
                  <a:pos x="877" y="161"/>
                </a:cxn>
                <a:cxn ang="0">
                  <a:pos x="841" y="167"/>
                </a:cxn>
                <a:cxn ang="0">
                  <a:pos x="720" y="161"/>
                </a:cxn>
                <a:cxn ang="0">
                  <a:pos x="613" y="144"/>
                </a:cxn>
                <a:cxn ang="0">
                  <a:pos x="492" y="161"/>
                </a:cxn>
                <a:cxn ang="0">
                  <a:pos x="432" y="150"/>
                </a:cxn>
                <a:cxn ang="0">
                  <a:pos x="342" y="138"/>
                </a:cxn>
                <a:cxn ang="0">
                  <a:pos x="246" y="126"/>
                </a:cxn>
                <a:cxn ang="0">
                  <a:pos x="174" y="114"/>
                </a:cxn>
                <a:cxn ang="0">
                  <a:pos x="216" y="240"/>
                </a:cxn>
                <a:cxn ang="0">
                  <a:pos x="607" y="588"/>
                </a:cxn>
                <a:cxn ang="0">
                  <a:pos x="1177" y="817"/>
                </a:cxn>
                <a:cxn ang="0">
                  <a:pos x="972" y="871"/>
                </a:cxn>
                <a:cxn ang="0">
                  <a:pos x="492" y="1111"/>
                </a:cxn>
                <a:cxn ang="0">
                  <a:pos x="276" y="1441"/>
                </a:cxn>
                <a:cxn ang="0">
                  <a:pos x="42" y="1441"/>
                </a:cxn>
                <a:cxn ang="0">
                  <a:pos x="367" y="1585"/>
                </a:cxn>
                <a:cxn ang="0">
                  <a:pos x="949" y="1712"/>
                </a:cxn>
                <a:cxn ang="0">
                  <a:pos x="1519" y="1537"/>
                </a:cxn>
                <a:cxn ang="0">
                  <a:pos x="1735" y="1513"/>
                </a:cxn>
                <a:cxn ang="0">
                  <a:pos x="1723" y="1802"/>
                </a:cxn>
                <a:cxn ang="0">
                  <a:pos x="2042" y="2229"/>
                </a:cxn>
                <a:cxn ang="0">
                  <a:pos x="2191" y="2133"/>
                </a:cxn>
                <a:cxn ang="0">
                  <a:pos x="2270" y="1970"/>
                </a:cxn>
                <a:cxn ang="0">
                  <a:pos x="2233" y="1573"/>
                </a:cxn>
                <a:cxn ang="0">
                  <a:pos x="2294" y="1483"/>
                </a:cxn>
                <a:cxn ang="0">
                  <a:pos x="2588" y="1688"/>
                </a:cxn>
                <a:cxn ang="0">
                  <a:pos x="2695" y="1682"/>
                </a:cxn>
                <a:cxn ang="0">
                  <a:pos x="2588" y="1543"/>
                </a:cxn>
                <a:cxn ang="0">
                  <a:pos x="2510" y="1357"/>
                </a:cxn>
                <a:cxn ang="0">
                  <a:pos x="2354" y="1184"/>
                </a:cxn>
                <a:cxn ang="0">
                  <a:pos x="2102" y="931"/>
                </a:cxn>
                <a:cxn ang="0">
                  <a:pos x="2137" y="907"/>
                </a:cxn>
                <a:cxn ang="0">
                  <a:pos x="2215" y="871"/>
                </a:cxn>
                <a:cxn ang="0">
                  <a:pos x="2324" y="817"/>
                </a:cxn>
                <a:cxn ang="0">
                  <a:pos x="2372" y="787"/>
                </a:cxn>
                <a:cxn ang="0">
                  <a:pos x="2078" y="865"/>
                </a:cxn>
              </a:cxnLst>
              <a:rect l="0" t="0" r="r" b="b"/>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gradFill>
            <a:ln w="9525">
              <a:noFill/>
              <a:round/>
              <a:headEnd/>
              <a:tailEnd/>
            </a:ln>
          </p:spPr>
          <p:txBody>
            <a:bodyPr/>
            <a:lstStyle/>
            <a:p>
              <a:pPr>
                <a:defRPr/>
              </a:pPr>
              <a:endParaRPr lang="fa-IR"/>
            </a:p>
          </p:txBody>
        </p:sp>
        <p:sp>
          <p:nvSpPr>
            <p:cNvPr id="44052" name="Freeform 20"/>
            <p:cNvSpPr>
              <a:spLocks/>
            </p:cNvSpPr>
            <p:nvPr/>
          </p:nvSpPr>
          <p:spPr bwMode="hidden">
            <a:xfrm>
              <a:off x="3160" y="1860"/>
              <a:ext cx="2162" cy="1934"/>
            </a:xfrm>
            <a:custGeom>
              <a:avLst/>
              <a:gdLst/>
              <a:ahLst/>
              <a:cxnLst>
                <a:cxn ang="0">
                  <a:pos x="1842" y="851"/>
                </a:cxn>
                <a:cxn ang="0">
                  <a:pos x="1937" y="1019"/>
                </a:cxn>
                <a:cxn ang="0">
                  <a:pos x="2051" y="1168"/>
                </a:cxn>
                <a:cxn ang="0">
                  <a:pos x="2117" y="1246"/>
                </a:cxn>
                <a:cxn ang="0">
                  <a:pos x="2153" y="1294"/>
                </a:cxn>
                <a:cxn ang="0">
                  <a:pos x="1889" y="977"/>
                </a:cxn>
                <a:cxn ang="0">
                  <a:pos x="1860" y="929"/>
                </a:cxn>
                <a:cxn ang="0">
                  <a:pos x="1782" y="1240"/>
                </a:cxn>
                <a:cxn ang="0">
                  <a:pos x="1770" y="1486"/>
                </a:cxn>
                <a:cxn ang="0">
                  <a:pos x="1818" y="1906"/>
                </a:cxn>
                <a:cxn ang="0">
                  <a:pos x="1788" y="1930"/>
                </a:cxn>
                <a:cxn ang="0">
                  <a:pos x="1746" y="1534"/>
                </a:cxn>
                <a:cxn ang="0">
                  <a:pos x="1728" y="1288"/>
                </a:cxn>
                <a:cxn ang="0">
                  <a:pos x="1764" y="1085"/>
                </a:cxn>
                <a:cxn ang="0">
                  <a:pos x="1770" y="875"/>
                </a:cxn>
                <a:cxn ang="0">
                  <a:pos x="1268" y="1007"/>
                </a:cxn>
                <a:cxn ang="0">
                  <a:pos x="825" y="1132"/>
                </a:cxn>
                <a:cxn ang="0">
                  <a:pos x="323" y="1312"/>
                </a:cxn>
                <a:cxn ang="0">
                  <a:pos x="18" y="1420"/>
                </a:cxn>
                <a:cxn ang="0">
                  <a:pos x="311" y="1282"/>
                </a:cxn>
                <a:cxn ang="0">
                  <a:pos x="682" y="1144"/>
                </a:cxn>
                <a:cxn ang="0">
                  <a:pos x="1022" y="1037"/>
                </a:cxn>
                <a:cxn ang="0">
                  <a:pos x="1411" y="929"/>
                </a:cxn>
                <a:cxn ang="0">
                  <a:pos x="1692" y="815"/>
                </a:cxn>
                <a:cxn ang="0">
                  <a:pos x="1333" y="623"/>
                </a:cxn>
                <a:cxn ang="0">
                  <a:pos x="861" y="515"/>
                </a:cxn>
                <a:cxn ang="0">
                  <a:pos x="227" y="161"/>
                </a:cxn>
                <a:cxn ang="0">
                  <a:pos x="0" y="83"/>
                </a:cxn>
                <a:cxn ang="0">
                  <a:pos x="329" y="179"/>
                </a:cxn>
                <a:cxn ang="0">
                  <a:pos x="712" y="383"/>
                </a:cxn>
                <a:cxn ang="0">
                  <a:pos x="933" y="491"/>
                </a:cxn>
                <a:cxn ang="0">
                  <a:pos x="1351" y="593"/>
                </a:cxn>
                <a:cxn ang="0">
                  <a:pos x="1650" y="743"/>
                </a:cxn>
                <a:cxn ang="0">
                  <a:pos x="1423" y="461"/>
                </a:cxn>
                <a:cxn ang="0">
                  <a:pos x="1286" y="191"/>
                </a:cxn>
                <a:cxn ang="0">
                  <a:pos x="1154" y="0"/>
                </a:cxn>
                <a:cxn ang="0">
                  <a:pos x="1339" y="215"/>
                </a:cxn>
                <a:cxn ang="0">
                  <a:pos x="1489" y="485"/>
                </a:cxn>
                <a:cxn ang="0">
                  <a:pos x="1746" y="803"/>
                </a:cxn>
                <a:cxn ang="0">
                  <a:pos x="1842" y="851"/>
                </a:cxn>
                <a:cxn ang="0">
                  <a:pos x="1842" y="851"/>
                </a:cxn>
              </a:cxnLst>
              <a:rect l="0" t="0" r="r" b="b"/>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fa-IR"/>
            </a:p>
          </p:txBody>
        </p:sp>
      </p:grpSp>
      <p:sp>
        <p:nvSpPr>
          <p:cNvPr id="44053" name="Rectangle 21"/>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4054" name="Rectangle 22"/>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055" name="Rectangle 23"/>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effectLst>
                  <a:outerShdw blurRad="38100" dist="38100" dir="2700000" algn="tl">
                    <a:srgbClr val="000000"/>
                  </a:outerShdw>
                </a:effectLst>
                <a:latin typeface="+mn-lt"/>
                <a:cs typeface="Arial" pitchFamily="34" charset="0"/>
              </a:defRPr>
            </a:lvl1pPr>
          </a:lstStyle>
          <a:p>
            <a:pPr>
              <a:defRPr/>
            </a:pPr>
            <a:endParaRPr lang="en-US"/>
          </a:p>
        </p:txBody>
      </p:sp>
      <p:sp>
        <p:nvSpPr>
          <p:cNvPr id="44056" name="Rectangle 24"/>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ffectLst>
                  <a:outerShdw blurRad="38100" dist="38100" dir="2700000" algn="tl">
                    <a:srgbClr val="000000"/>
                  </a:outerShdw>
                </a:effectLst>
                <a:latin typeface="+mn-lt"/>
                <a:cs typeface="Arial" pitchFamily="34" charset="0"/>
              </a:defRPr>
            </a:lvl1pPr>
          </a:lstStyle>
          <a:p>
            <a:pPr>
              <a:defRPr/>
            </a:pPr>
            <a:endParaRPr lang="en-US"/>
          </a:p>
        </p:txBody>
      </p:sp>
      <p:sp>
        <p:nvSpPr>
          <p:cNvPr id="44057" name="Rectangle 25"/>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outerShdw blurRad="38100" dist="38100" dir="2700000" algn="tl">
                    <a:srgbClr val="000000"/>
                  </a:outerShdw>
                </a:effectLst>
                <a:latin typeface="Times New Roman" panose="02020603050405020304" pitchFamily="18" charset="0"/>
              </a:defRPr>
            </a:lvl1pPr>
          </a:lstStyle>
          <a:p>
            <a:fld id="{F0129DCB-0705-472B-A8DA-F1AF037672B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717"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pitchFamily="34"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pitchFamily="34"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pitchFamily="34"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pitchFamily="34"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Times New Roman" pitchFamily="18" charset="0"/>
          <a:cs typeface="Arial" pitchFamily="34"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panose="05000000000000000000"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47849" y="0"/>
            <a:ext cx="4848301" cy="6858000"/>
          </a:xfrm>
          <a:prstGeom prst="rect">
            <a:avLst/>
          </a:prstGeom>
        </p:spPr>
      </p:pic>
    </p:spTree>
    <p:extLst>
      <p:ext uri="{BB962C8B-B14F-4D97-AF65-F5344CB8AC3E}">
        <p14:creationId xmlns:p14="http://schemas.microsoft.com/office/powerpoint/2010/main" val="2834650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3395726" y="500063"/>
            <a:ext cx="52132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eaLnBrk="1" hangingPunct="1">
              <a:defRPr sz="3600" b="1">
                <a:solidFill>
                  <a:srgbClr val="FF6600"/>
                </a:solidFill>
                <a:cs typeface="EntezareZohoor 3 **"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fa-IR" dirty="0"/>
              <a:t>آنتن های هوشمند از گذشته های دور </a:t>
            </a:r>
            <a:r>
              <a:rPr lang="el-GR" dirty="0"/>
              <a:t>Δ</a:t>
            </a:r>
            <a:r>
              <a:rPr lang="fa-IR" dirty="0"/>
              <a:t> </a:t>
            </a:r>
            <a:endParaRPr lang="en-US" dirty="0"/>
          </a:p>
        </p:txBody>
      </p:sp>
      <p:sp>
        <p:nvSpPr>
          <p:cNvPr id="13317" name="Text Box 5"/>
          <p:cNvSpPr txBox="1">
            <a:spLocks noChangeArrowheads="1"/>
          </p:cNvSpPr>
          <p:nvPr/>
        </p:nvSpPr>
        <p:spPr bwMode="auto">
          <a:xfrm>
            <a:off x="904875" y="1149350"/>
            <a:ext cx="7724775" cy="3831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fa-IR" dirty="0"/>
              <a:t>به طور معمول  کلمه آنتن به یک وسیله مکانیکی</a:t>
            </a:r>
          </a:p>
          <a:p>
            <a:r>
              <a:rPr lang="fa-IR" dirty="0"/>
              <a:t> ابلاغ می شود  که امواج الکترومغناطیسی را </a:t>
            </a:r>
          </a:p>
          <a:p>
            <a:r>
              <a:rPr lang="fa-IR" dirty="0"/>
              <a:t>به جریان الکتریکی و بلعکس تبدیل می کند و </a:t>
            </a:r>
          </a:p>
          <a:p>
            <a:r>
              <a:rPr lang="fa-IR" dirty="0"/>
              <a:t>ما آنرا بیشتر به عنوان یک تشعشع کننده می شناسیم </a:t>
            </a:r>
          </a:p>
          <a:p>
            <a:r>
              <a:rPr lang="ar-SA" dirty="0"/>
              <a:t>اما در مبحث آنتن‌های هوشمند، كلمة آنتن مفهوم جامع‌تری دارد و شامل یك فرستنده و گیرندة كامل است</a:t>
            </a:r>
            <a:r>
              <a:rPr lang="fa-IR" dirty="0"/>
              <a:t>. </a:t>
            </a:r>
            <a:r>
              <a:rPr lang="ar-SA" dirty="0"/>
              <a:t>تئوری آنتن‌های هوشمند یا تطبیقی، موضوع جدیدی</a:t>
            </a:r>
            <a:endParaRPr lang="fa-IR" dirty="0"/>
          </a:p>
          <a:p>
            <a:r>
              <a:rPr lang="ar-SA" dirty="0"/>
              <a:t>نیست و از این آنتن‌ها سال‌ها در جنگ‌های الكترونیك استفاده می‌شده</a:t>
            </a:r>
            <a:endParaRPr lang="en-US" dirty="0"/>
          </a:p>
          <a:p>
            <a:r>
              <a:rPr lang="ar-SA" dirty="0"/>
              <a:t> </a:t>
            </a:r>
            <a:r>
              <a:rPr lang="fa-IR" dirty="0"/>
              <a:t>  </a:t>
            </a:r>
            <a:r>
              <a:rPr lang="ar-SA" dirty="0"/>
              <a:t>است؛ اولین استفادة عملی از آن به جنگ جهانی دوم (</a:t>
            </a:r>
            <a:r>
              <a:rPr lang="fa-IR" dirty="0"/>
              <a:t>۱۹۴۰</a:t>
            </a:r>
            <a:r>
              <a:rPr lang="ar-SA" dirty="0"/>
              <a:t>) بر می‌گردد</a:t>
            </a:r>
            <a:r>
              <a:rPr lang="fa-IR" dirty="0"/>
              <a:t>.</a:t>
            </a:r>
          </a:p>
        </p:txBody>
      </p:sp>
      <p:pic>
        <p:nvPicPr>
          <p:cNvPr id="13320" name="Picture 8" descr="55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075" y="860425"/>
            <a:ext cx="3009900" cy="245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1" name="Line 9"/>
          <p:cNvSpPr>
            <a:spLocks noChangeShapeType="1"/>
          </p:cNvSpPr>
          <p:nvPr/>
        </p:nvSpPr>
        <p:spPr bwMode="auto">
          <a:xfrm>
            <a:off x="8786813" y="-2143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13322" name="Line 10"/>
          <p:cNvSpPr>
            <a:spLocks noChangeShapeType="1"/>
          </p:cNvSpPr>
          <p:nvPr/>
        </p:nvSpPr>
        <p:spPr bwMode="auto">
          <a:xfrm flipH="1" flipV="1">
            <a:off x="0" y="628650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afterEffect">
                                  <p:stCondLst>
                                    <p:cond delay="0"/>
                                  </p:stCondLst>
                                  <p:iterate type="wd">
                                    <p:tmPct val="22000"/>
                                  </p:iterate>
                                  <p:childTnLst>
                                    <p:set>
                                      <p:cBhvr>
                                        <p:cTn id="6" dur="1" fill="hold">
                                          <p:stCondLst>
                                            <p:cond delay="0"/>
                                          </p:stCondLst>
                                        </p:cTn>
                                        <p:tgtEl>
                                          <p:spTgt spid="13316"/>
                                        </p:tgtEl>
                                        <p:attrNameLst>
                                          <p:attrName>style.visibility</p:attrName>
                                        </p:attrNameLst>
                                      </p:cBhvr>
                                      <p:to>
                                        <p:strVal val="visible"/>
                                      </p:to>
                                    </p:set>
                                    <p:animEffect transition="in" filter="fade">
                                      <p:cBhvr>
                                        <p:cTn id="7" dur="800" decel="100000"/>
                                        <p:tgtEl>
                                          <p:spTgt spid="13316"/>
                                        </p:tgtEl>
                                      </p:cBhvr>
                                    </p:animEffect>
                                    <p:anim calcmode="lin" valueType="num">
                                      <p:cBhvr>
                                        <p:cTn id="8" dur="800" decel="100000" fill="hold"/>
                                        <p:tgtEl>
                                          <p:spTgt spid="13316"/>
                                        </p:tgtEl>
                                        <p:attrNameLst>
                                          <p:attrName>style.rotation</p:attrName>
                                        </p:attrNameLst>
                                      </p:cBhvr>
                                      <p:tavLst>
                                        <p:tav tm="0">
                                          <p:val>
                                            <p:fltVal val="-90"/>
                                          </p:val>
                                        </p:tav>
                                        <p:tav tm="100000">
                                          <p:val>
                                            <p:fltVal val="0"/>
                                          </p:val>
                                        </p:tav>
                                      </p:tavLst>
                                    </p:anim>
                                    <p:anim calcmode="lin" valueType="num">
                                      <p:cBhvr>
                                        <p:cTn id="9" dur="800" decel="100000" fill="hold"/>
                                        <p:tgtEl>
                                          <p:spTgt spid="13316"/>
                                        </p:tgtEl>
                                        <p:attrNameLst>
                                          <p:attrName>ppt_x</p:attrName>
                                        </p:attrNameLst>
                                      </p:cBhvr>
                                      <p:tavLst>
                                        <p:tav tm="0">
                                          <p:val>
                                            <p:strVal val="#ppt_x+0.4"/>
                                          </p:val>
                                        </p:tav>
                                        <p:tav tm="100000">
                                          <p:val>
                                            <p:strVal val="#ppt_x-0.05"/>
                                          </p:val>
                                        </p:tav>
                                      </p:tavLst>
                                    </p:anim>
                                    <p:anim calcmode="lin" valueType="num">
                                      <p:cBhvr>
                                        <p:cTn id="10" dur="800" decel="100000" fill="hold"/>
                                        <p:tgtEl>
                                          <p:spTgt spid="1331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331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331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2540"/>
                            </p:stCondLst>
                            <p:childTnLst>
                              <p:par>
                                <p:cTn id="14" presetID="35" presetClass="entr" presetSubtype="0" fill="hold" nodeType="afterEffect">
                                  <p:stCondLst>
                                    <p:cond delay="0"/>
                                  </p:stCondLst>
                                  <p:childTnLst>
                                    <p:set>
                                      <p:cBhvr>
                                        <p:cTn id="15" dur="1" fill="hold">
                                          <p:stCondLst>
                                            <p:cond delay="0"/>
                                          </p:stCondLst>
                                        </p:cTn>
                                        <p:tgtEl>
                                          <p:spTgt spid="13320"/>
                                        </p:tgtEl>
                                        <p:attrNameLst>
                                          <p:attrName>style.visibility</p:attrName>
                                        </p:attrNameLst>
                                      </p:cBhvr>
                                      <p:to>
                                        <p:strVal val="visible"/>
                                      </p:to>
                                    </p:set>
                                    <p:animEffect transition="in" filter="fade">
                                      <p:cBhvr>
                                        <p:cTn id="16" dur="2000"/>
                                        <p:tgtEl>
                                          <p:spTgt spid="13320"/>
                                        </p:tgtEl>
                                      </p:cBhvr>
                                    </p:animEffect>
                                    <p:anim calcmode="lin" valueType="num">
                                      <p:cBhvr>
                                        <p:cTn id="17" dur="2000" fill="hold"/>
                                        <p:tgtEl>
                                          <p:spTgt spid="13320"/>
                                        </p:tgtEl>
                                        <p:attrNameLst>
                                          <p:attrName>style.rotation</p:attrName>
                                        </p:attrNameLst>
                                      </p:cBhvr>
                                      <p:tavLst>
                                        <p:tav tm="0">
                                          <p:val>
                                            <p:fltVal val="720"/>
                                          </p:val>
                                        </p:tav>
                                        <p:tav tm="100000">
                                          <p:val>
                                            <p:fltVal val="0"/>
                                          </p:val>
                                        </p:tav>
                                      </p:tavLst>
                                    </p:anim>
                                    <p:anim calcmode="lin" valueType="num">
                                      <p:cBhvr>
                                        <p:cTn id="18" dur="2000" fill="hold"/>
                                        <p:tgtEl>
                                          <p:spTgt spid="13320"/>
                                        </p:tgtEl>
                                        <p:attrNameLst>
                                          <p:attrName>ppt_h</p:attrName>
                                        </p:attrNameLst>
                                      </p:cBhvr>
                                      <p:tavLst>
                                        <p:tav tm="0">
                                          <p:val>
                                            <p:fltVal val="0"/>
                                          </p:val>
                                        </p:tav>
                                        <p:tav tm="100000">
                                          <p:val>
                                            <p:strVal val="#ppt_h"/>
                                          </p:val>
                                        </p:tav>
                                      </p:tavLst>
                                    </p:anim>
                                    <p:anim calcmode="lin" valueType="num">
                                      <p:cBhvr>
                                        <p:cTn id="19" dur="2000" fill="hold"/>
                                        <p:tgtEl>
                                          <p:spTgt spid="13320"/>
                                        </p:tgtEl>
                                        <p:attrNameLst>
                                          <p:attrName>ppt_w</p:attrName>
                                        </p:attrNameLst>
                                      </p:cBhvr>
                                      <p:tavLst>
                                        <p:tav tm="0">
                                          <p:val>
                                            <p:fltVal val="0"/>
                                          </p:val>
                                        </p:tav>
                                        <p:tav tm="100000">
                                          <p:val>
                                            <p:strVal val="#ppt_w"/>
                                          </p:val>
                                        </p:tav>
                                      </p:tavLst>
                                    </p:anim>
                                  </p:childTnLst>
                                </p:cTn>
                              </p:par>
                            </p:childTnLst>
                          </p:cTn>
                        </p:par>
                        <p:par>
                          <p:cTn id="20" fill="hold" nodeType="afterGroup">
                            <p:stCondLst>
                              <p:cond delay="4540"/>
                            </p:stCondLst>
                            <p:childTnLst>
                              <p:par>
                                <p:cTn id="21" presetID="52" presetClass="entr" presetSubtype="0" fill="hold" grpId="0" nodeType="afterEffect">
                                  <p:stCondLst>
                                    <p:cond delay="0"/>
                                  </p:stCondLst>
                                  <p:childTnLst>
                                    <p:set>
                                      <p:cBhvr>
                                        <p:cTn id="22" dur="1" fill="hold">
                                          <p:stCondLst>
                                            <p:cond delay="0"/>
                                          </p:stCondLst>
                                        </p:cTn>
                                        <p:tgtEl>
                                          <p:spTgt spid="13317"/>
                                        </p:tgtEl>
                                        <p:attrNameLst>
                                          <p:attrName>style.visibility</p:attrName>
                                        </p:attrNameLst>
                                      </p:cBhvr>
                                      <p:to>
                                        <p:strVal val="visible"/>
                                      </p:to>
                                    </p:set>
                                    <p:animScale>
                                      <p:cBhvr>
                                        <p:cTn id="23" dur="1000" decel="50000" fill="hold">
                                          <p:stCondLst>
                                            <p:cond delay="0"/>
                                          </p:stCondLst>
                                        </p:cTn>
                                        <p:tgtEl>
                                          <p:spTgt spid="1331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4" dur="1000" decel="50000" fill="hold">
                                          <p:stCondLst>
                                            <p:cond delay="0"/>
                                          </p:stCondLst>
                                        </p:cTn>
                                        <p:tgtEl>
                                          <p:spTgt spid="13317"/>
                                        </p:tgtEl>
                                        <p:attrNameLst>
                                          <p:attrName>ppt_x</p:attrName>
                                          <p:attrName>ppt_y</p:attrName>
                                        </p:attrNameLst>
                                      </p:cBhvr>
                                    </p:animMotion>
                                    <p:animEffect transition="in" filter="fade">
                                      <p:cBhvr>
                                        <p:cTn id="25" dur="1000"/>
                                        <p:tgtEl>
                                          <p:spTgt spid="133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P spid="13317"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2" name="Text Box 4"/>
          <p:cNvSpPr txBox="1">
            <a:spLocks noChangeArrowheads="1"/>
          </p:cNvSpPr>
          <p:nvPr/>
        </p:nvSpPr>
        <p:spPr bwMode="auto">
          <a:xfrm>
            <a:off x="3311623" y="228600"/>
            <a:ext cx="488146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eaLnBrk="1" hangingPunct="1">
              <a:defRPr sz="3600" b="1">
                <a:solidFill>
                  <a:srgbClr val="FF6600"/>
                </a:solidFill>
                <a:cs typeface="EntezareZohoor 3 **"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ar-SA" dirty="0"/>
              <a:t>لزوم استفاده از آنتن‌های هوشمند </a:t>
            </a:r>
            <a:r>
              <a:rPr lang="el-GR" dirty="0"/>
              <a:t>Δ</a:t>
            </a:r>
            <a:endParaRPr lang="en-US" dirty="0"/>
          </a:p>
        </p:txBody>
      </p:sp>
      <p:sp>
        <p:nvSpPr>
          <p:cNvPr id="22533" name="Text Box 5"/>
          <p:cNvSpPr txBox="1">
            <a:spLocks noChangeArrowheads="1"/>
          </p:cNvSpPr>
          <p:nvPr/>
        </p:nvSpPr>
        <p:spPr bwMode="auto">
          <a:xfrm>
            <a:off x="684213" y="725488"/>
            <a:ext cx="8208962"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fa-IR" dirty="0"/>
              <a:t>       </a:t>
            </a:r>
            <a:r>
              <a:rPr lang="ar-SA" dirty="0"/>
              <a:t>از آنجاییکه برای طراحی شبكه‌های امروزی، تمام تلاش‌ها روی بهینه‌سازی </a:t>
            </a:r>
            <a:r>
              <a:rPr lang="fa-IR" dirty="0"/>
              <a:t>             </a:t>
            </a:r>
            <a:r>
              <a:rPr lang="ar-SA" dirty="0"/>
              <a:t>روش‌های مدولاسیون، كدینگ و استانداردها متمركز بوده‌است، به تكنولوژی‌های </a:t>
            </a:r>
            <a:r>
              <a:rPr lang="fa-IR" dirty="0"/>
              <a:t>       </a:t>
            </a:r>
            <a:r>
              <a:rPr lang="ar-SA" dirty="0"/>
              <a:t>مرتبط با آنتن توجه كمتری شده‌است؛ در حالیکه برای رفع نیاز‌های شبكه‌های </a:t>
            </a:r>
            <a:r>
              <a:rPr lang="fa-IR" dirty="0"/>
              <a:t>            </a:t>
            </a:r>
            <a:r>
              <a:rPr lang="ar-SA" dirty="0"/>
              <a:t>سلولی آینده باید آنها را تا حد ممكن هوشمند طراحی كرد. در همین راستا، عمدة </a:t>
            </a:r>
            <a:r>
              <a:rPr lang="fa-IR" dirty="0"/>
              <a:t>         </a:t>
            </a:r>
            <a:r>
              <a:rPr lang="ar-SA" dirty="0"/>
              <a:t>توجهات روی فیلتر كردن فضا متمركز شده است. فیلتر كردن در حوزة فضا، بین </a:t>
            </a:r>
            <a:r>
              <a:rPr lang="fa-IR" dirty="0"/>
              <a:t>         </a:t>
            </a:r>
            <a:r>
              <a:rPr lang="ar-SA" dirty="0"/>
              <a:t>كاربرهایی كه از یك كانال رادیویی مشترك استفاده می‌كنند، تمایز ایجاد می‌کند و در نتیجه می‌توان از فضا به عنوان یك روش دستیابی</a:t>
            </a:r>
            <a:r>
              <a:rPr lang="en-US" dirty="0"/>
              <a:t> (access) </a:t>
            </a:r>
            <a:r>
              <a:rPr lang="fa-IR" dirty="0"/>
              <a:t>      </a:t>
            </a:r>
            <a:r>
              <a:rPr lang="ar-SA" dirty="0"/>
              <a:t>در تركیب با </a:t>
            </a:r>
            <a:r>
              <a:rPr lang="fa-IR" dirty="0"/>
              <a:t> </a:t>
            </a:r>
            <a:r>
              <a:rPr lang="ar-SA" dirty="0"/>
              <a:t>روش‌های دستیابی كنونی نظیر</a:t>
            </a:r>
            <a:r>
              <a:rPr lang="en-US" dirty="0"/>
              <a:t> FDMA، TDMA </a:t>
            </a:r>
            <a:r>
              <a:rPr lang="ar-SA" dirty="0"/>
              <a:t>و</a:t>
            </a:r>
            <a:r>
              <a:rPr lang="en-US" dirty="0"/>
              <a:t> CDMA </a:t>
            </a:r>
            <a:r>
              <a:rPr lang="fa-IR" dirty="0"/>
              <a:t>     </a:t>
            </a:r>
            <a:r>
              <a:rPr lang="ar-SA" dirty="0"/>
              <a:t>استفاده كرد. ذكر </a:t>
            </a:r>
            <a:r>
              <a:rPr lang="fa-IR" dirty="0"/>
              <a:t>        </a:t>
            </a:r>
            <a:r>
              <a:rPr lang="ar-SA" dirty="0"/>
              <a:t>این نكته لازم است كه در اینجا منظور از كانال، فركانس كاریر، شیار زمانی و كد </a:t>
            </a:r>
            <a:r>
              <a:rPr lang="fa-IR" dirty="0"/>
              <a:t>        </a:t>
            </a:r>
            <a:r>
              <a:rPr lang="ar-SA" dirty="0"/>
              <a:t>است.</a:t>
            </a:r>
            <a:r>
              <a:rPr lang="fa-IR" dirty="0"/>
              <a:t> </a:t>
            </a:r>
            <a:r>
              <a:rPr lang="ar-SA" dirty="0"/>
              <a:t>در واقع آنتن هوشمند می‌تواند كاربرهایی را كه فركانس، شیار زمانی و كد</a:t>
            </a:r>
            <a:r>
              <a:rPr lang="fa-IR" dirty="0"/>
              <a:t>           </a:t>
            </a:r>
            <a:endParaRPr lang="en-US" dirty="0"/>
          </a:p>
        </p:txBody>
      </p:sp>
      <p:sp>
        <p:nvSpPr>
          <p:cNvPr id="22534" name="Line 6"/>
          <p:cNvSpPr>
            <a:spLocks noChangeShapeType="1"/>
          </p:cNvSpPr>
          <p:nvPr/>
        </p:nvSpPr>
        <p:spPr bwMode="auto">
          <a:xfrm>
            <a:off x="87487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22535" name="Line 7"/>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22532"/>
                                        </p:tgtEl>
                                        <p:attrNameLst>
                                          <p:attrName>style.visibility</p:attrName>
                                        </p:attrNameLst>
                                      </p:cBhvr>
                                      <p:to>
                                        <p:strVal val="visible"/>
                                      </p:to>
                                    </p:set>
                                    <p:anim calcmode="lin" valueType="num">
                                      <p:cBhvr>
                                        <p:cTn id="7" dur="1000" fill="hold"/>
                                        <p:tgtEl>
                                          <p:spTgt spid="22532"/>
                                        </p:tgtEl>
                                        <p:attrNameLst>
                                          <p:attrName>ppt_w</p:attrName>
                                        </p:attrNameLst>
                                      </p:cBhvr>
                                      <p:tavLst>
                                        <p:tav tm="0">
                                          <p:val>
                                            <p:fltVal val="0"/>
                                          </p:val>
                                        </p:tav>
                                        <p:tav tm="100000">
                                          <p:val>
                                            <p:strVal val="#ppt_w"/>
                                          </p:val>
                                        </p:tav>
                                      </p:tavLst>
                                    </p:anim>
                                    <p:anim calcmode="lin" valueType="num">
                                      <p:cBhvr>
                                        <p:cTn id="8" dur="1000" fill="hold"/>
                                        <p:tgtEl>
                                          <p:spTgt spid="22532"/>
                                        </p:tgtEl>
                                        <p:attrNameLst>
                                          <p:attrName>ppt_h</p:attrName>
                                        </p:attrNameLst>
                                      </p:cBhvr>
                                      <p:tavLst>
                                        <p:tav tm="0">
                                          <p:val>
                                            <p:fltVal val="0"/>
                                          </p:val>
                                        </p:tav>
                                        <p:tav tm="100000">
                                          <p:val>
                                            <p:strVal val="#ppt_h"/>
                                          </p:val>
                                        </p:tav>
                                      </p:tavLst>
                                    </p:anim>
                                    <p:anim calcmode="lin" valueType="num">
                                      <p:cBhvr>
                                        <p:cTn id="9" dur="1000" fill="hold"/>
                                        <p:tgtEl>
                                          <p:spTgt spid="22532"/>
                                        </p:tgtEl>
                                        <p:attrNameLst>
                                          <p:attrName>style.rotation</p:attrName>
                                        </p:attrNameLst>
                                      </p:cBhvr>
                                      <p:tavLst>
                                        <p:tav tm="0">
                                          <p:val>
                                            <p:fltVal val="90"/>
                                          </p:val>
                                        </p:tav>
                                        <p:tav tm="100000">
                                          <p:val>
                                            <p:fltVal val="0"/>
                                          </p:val>
                                        </p:tav>
                                      </p:tavLst>
                                    </p:anim>
                                    <p:animEffect transition="in" filter="fade">
                                      <p:cBhvr>
                                        <p:cTn id="10" dur="1000"/>
                                        <p:tgtEl>
                                          <p:spTgt spid="22532"/>
                                        </p:tgtEl>
                                      </p:cBhvr>
                                    </p:animEffect>
                                  </p:childTnLst>
                                </p:cTn>
                              </p:par>
                            </p:childTnLst>
                          </p:cTn>
                        </p:par>
                        <p:par>
                          <p:cTn id="11" fill="hold" nodeType="afterGroup">
                            <p:stCondLst>
                              <p:cond delay="2350"/>
                            </p:stCondLst>
                            <p:childTnLst>
                              <p:par>
                                <p:cTn id="12" presetID="37" presetClass="entr" presetSubtype="0" fill="hold" grpId="0" nodeType="afterEffect">
                                  <p:stCondLst>
                                    <p:cond delay="0"/>
                                  </p:stCondLst>
                                  <p:childTnLst>
                                    <p:set>
                                      <p:cBhvr>
                                        <p:cTn id="13" dur="1" fill="hold">
                                          <p:stCondLst>
                                            <p:cond delay="0"/>
                                          </p:stCondLst>
                                        </p:cTn>
                                        <p:tgtEl>
                                          <p:spTgt spid="22533"/>
                                        </p:tgtEl>
                                        <p:attrNameLst>
                                          <p:attrName>style.visibility</p:attrName>
                                        </p:attrNameLst>
                                      </p:cBhvr>
                                      <p:to>
                                        <p:strVal val="visible"/>
                                      </p:to>
                                    </p:set>
                                    <p:animEffect transition="in" filter="fade">
                                      <p:cBhvr>
                                        <p:cTn id="14" dur="1000"/>
                                        <p:tgtEl>
                                          <p:spTgt spid="22533"/>
                                        </p:tgtEl>
                                      </p:cBhvr>
                                    </p:animEffect>
                                    <p:anim calcmode="lin" valueType="num">
                                      <p:cBhvr>
                                        <p:cTn id="15" dur="1000" fill="hold"/>
                                        <p:tgtEl>
                                          <p:spTgt spid="22533"/>
                                        </p:tgtEl>
                                        <p:attrNameLst>
                                          <p:attrName>ppt_x</p:attrName>
                                        </p:attrNameLst>
                                      </p:cBhvr>
                                      <p:tavLst>
                                        <p:tav tm="0">
                                          <p:val>
                                            <p:strVal val="#ppt_x"/>
                                          </p:val>
                                        </p:tav>
                                        <p:tav tm="100000">
                                          <p:val>
                                            <p:strVal val="#ppt_x"/>
                                          </p:val>
                                        </p:tav>
                                      </p:tavLst>
                                    </p:anim>
                                    <p:anim calcmode="lin" valueType="num">
                                      <p:cBhvr>
                                        <p:cTn id="16" dur="900" decel="100000" fill="hold"/>
                                        <p:tgtEl>
                                          <p:spTgt spid="22533"/>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2253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p:bldP spid="22533"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6" name="Text Box 4"/>
          <p:cNvSpPr txBox="1">
            <a:spLocks noChangeArrowheads="1"/>
          </p:cNvSpPr>
          <p:nvPr/>
        </p:nvSpPr>
        <p:spPr bwMode="auto">
          <a:xfrm>
            <a:off x="395288" y="476250"/>
            <a:ext cx="8135937"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fa-IR" dirty="0"/>
              <a:t> </a:t>
            </a:r>
            <a:r>
              <a:rPr lang="ar-SA" dirty="0"/>
              <a:t>آنها یكی است، از هم تشخیص دهد. آغاز تحقیقات گسترده برای استفادة تجاری از آنتن‌های هوشمند، به سال </a:t>
            </a:r>
            <a:r>
              <a:rPr lang="fa-IR" dirty="0"/>
              <a:t>۱۹۹۴</a:t>
            </a:r>
            <a:r>
              <a:rPr lang="ar-SA" dirty="0"/>
              <a:t> بر می‌گردد. این مساله ممكن است این سوال را مطرح سازد كه چرا با این همه تأخیر به فكر استفاده از آنتن‌های هوشمند افتاده‌ایم و نه مثلاً بیست سال پیش؟ در پاسخ به این پرسش باید به دو نکته توجه کرد</a:t>
            </a:r>
            <a:r>
              <a:rPr lang="fa-IR" dirty="0"/>
              <a:t>:</a:t>
            </a:r>
          </a:p>
          <a:p>
            <a:r>
              <a:rPr lang="fa-IR" dirty="0"/>
              <a:t>1. </a:t>
            </a:r>
            <a:r>
              <a:rPr lang="ar-SA" dirty="0"/>
              <a:t>در حال حاضر نیاز شدیدی به افزایش ظرفیت در شبكه‌های مخابراتی وجود دارد؛ درحالیكه در گذشته چنین نبوده است</a:t>
            </a:r>
            <a:r>
              <a:rPr lang="fa-IR" dirty="0"/>
              <a:t>.</a:t>
            </a:r>
          </a:p>
          <a:p>
            <a:r>
              <a:rPr lang="fa-IR" dirty="0"/>
              <a:t>۲-</a:t>
            </a:r>
            <a:r>
              <a:rPr lang="ar-SA" dirty="0"/>
              <a:t> امروزه پردازنده‌هایی با سرعت‌های فوق‌العاده بالا و قیمت مناسب ارائه شده‌است؛ در حالیكه در گذشته از این امكان برخوردار نبودیم</a:t>
            </a:r>
            <a:r>
              <a:rPr lang="fa-IR" dirty="0"/>
              <a:t> .</a:t>
            </a:r>
            <a:endParaRPr lang="en-US" dirty="0"/>
          </a:p>
        </p:txBody>
      </p:sp>
      <p:sp>
        <p:nvSpPr>
          <p:cNvPr id="23557" name="Line 5"/>
          <p:cNvSpPr>
            <a:spLocks noChangeShapeType="1"/>
          </p:cNvSpPr>
          <p:nvPr/>
        </p:nvSpPr>
        <p:spPr bwMode="auto">
          <a:xfrm>
            <a:off x="87487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23558" name="Line 6"/>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p:cover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accel="50000" decel="50000" fill="hold" grpId="0" nodeType="withEffect">
                                  <p:stCondLst>
                                    <p:cond delay="0"/>
                                  </p:stCondLst>
                                  <p:childTnLst>
                                    <p:animMotion origin="layout" path="M 0 0  C 0.069 0  0.125 0.07467  0.125 0.16667  C 0.125 0.25867  0.069 0.33333  0 0.33333  C -0.069 0.33333  -0.125 0.25867  -0.125 0.16667  C -0.125 0.07467  -0.069 0  0 0  Z" pathEditMode="relative" ptsTypes="">
                                      <p:cBhvr>
                                        <p:cTn id="6" dur="2000" fill="hold"/>
                                        <p:tgtEl>
                                          <p:spTgt spid="2355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80" name="Text Box 4"/>
          <p:cNvSpPr txBox="1">
            <a:spLocks noChangeArrowheads="1"/>
          </p:cNvSpPr>
          <p:nvPr/>
        </p:nvSpPr>
        <p:spPr bwMode="auto">
          <a:xfrm>
            <a:off x="4815447" y="300038"/>
            <a:ext cx="352051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eaLnBrk="1" hangingPunct="1">
              <a:defRPr sz="3600" b="1">
                <a:solidFill>
                  <a:srgbClr val="FF6600"/>
                </a:solidFill>
                <a:cs typeface="EntezareZohoor 3 **"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ar-SA" dirty="0"/>
              <a:t>طبقه‌بندی آنتن هوشمند</a:t>
            </a:r>
            <a:endParaRPr lang="en-US" dirty="0"/>
          </a:p>
        </p:txBody>
      </p:sp>
      <p:sp>
        <p:nvSpPr>
          <p:cNvPr id="24581" name="Text Box 5"/>
          <p:cNvSpPr txBox="1">
            <a:spLocks noChangeArrowheads="1"/>
          </p:cNvSpPr>
          <p:nvPr/>
        </p:nvSpPr>
        <p:spPr bwMode="auto">
          <a:xfrm>
            <a:off x="611188" y="1255713"/>
            <a:ext cx="7920037"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ar-SA" dirty="0"/>
              <a:t>بسته به اینكه آنتن‌های هوشمند بیم خود را چگونه تولید می‌كنند، می‌توان آنها را به سه دسته تقسیم كرد. این تقسیم‌بندی در واقع یك سطح هوشمندی به این آنتن‌ها تخصیص می‌دهد</a:t>
            </a:r>
            <a:r>
              <a:rPr lang="fa-IR" dirty="0"/>
              <a:t>:</a:t>
            </a:r>
          </a:p>
          <a:p>
            <a:r>
              <a:rPr lang="fa-IR" dirty="0"/>
              <a:t>)</a:t>
            </a:r>
            <a:r>
              <a:rPr lang="en-US" dirty="0"/>
              <a:t>switching beam or switching lobe smart antenna )SBA </a:t>
            </a:r>
            <a:r>
              <a:rPr lang="fa-IR" dirty="0"/>
              <a:t>1 )</a:t>
            </a:r>
          </a:p>
          <a:p>
            <a:r>
              <a:rPr lang="ar-SA" dirty="0"/>
              <a:t>در این روش، آنتن هوشمند تعداد محدودی بیم در اختیار دارد و بسته به موقعیت مشترك، بیمی را انتخاب می‌كند كه بیشترین مقدار نسبت سیگنال به نویز           را داشته باشد. بدین‌ترتیب، توان سیگنال دریافتی افزایش می‌یابد</a:t>
            </a:r>
            <a:r>
              <a:rPr lang="fa-IR" dirty="0"/>
              <a:t>. </a:t>
            </a:r>
            <a:r>
              <a:rPr lang="ar-SA" dirty="0"/>
              <a:t>این آنتن به سادگی قابل پیاده‌سازی بوده و هم‌اكنون تلاش‌های زیادی جهت استفاده از آن در نسل دوم و سوم شبكه‌های مخابراتی در حال انجام است</a:t>
            </a:r>
            <a:r>
              <a:rPr lang="en-US" dirty="0"/>
              <a:t>.</a:t>
            </a:r>
          </a:p>
        </p:txBody>
      </p:sp>
      <p:sp>
        <p:nvSpPr>
          <p:cNvPr id="16388" name="Text Box 6"/>
          <p:cNvSpPr txBox="1">
            <a:spLocks noChangeArrowheads="1"/>
          </p:cNvSpPr>
          <p:nvPr/>
        </p:nvSpPr>
        <p:spPr bwMode="auto">
          <a:xfrm>
            <a:off x="1116013" y="3895725"/>
            <a:ext cx="8905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a:solidFill>
                  <a:srgbClr val="CC00FF"/>
                </a:solidFill>
              </a:rPr>
              <a:t>(SNR)</a:t>
            </a:r>
          </a:p>
        </p:txBody>
      </p:sp>
      <p:sp>
        <p:nvSpPr>
          <p:cNvPr id="24583" name="Line 7"/>
          <p:cNvSpPr>
            <a:spLocks noChangeShapeType="1"/>
          </p:cNvSpPr>
          <p:nvPr/>
        </p:nvSpPr>
        <p:spPr bwMode="auto">
          <a:xfrm>
            <a:off x="87487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24584" name="Line 8"/>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8" presetClass="entr" presetSubtype="0" accel="100000" fill="hold" grpId="0" nodeType="withEffect">
                                  <p:stCondLst>
                                    <p:cond delay="0"/>
                                  </p:stCondLst>
                                  <p:childTnLst>
                                    <p:set>
                                      <p:cBhvr>
                                        <p:cTn id="6" dur="1" fill="hold">
                                          <p:stCondLst>
                                            <p:cond delay="0"/>
                                          </p:stCondLst>
                                        </p:cTn>
                                        <p:tgtEl>
                                          <p:spTgt spid="24580"/>
                                        </p:tgtEl>
                                        <p:attrNameLst>
                                          <p:attrName>style.visibility</p:attrName>
                                        </p:attrNameLst>
                                      </p:cBhvr>
                                      <p:to>
                                        <p:strVal val="visible"/>
                                      </p:to>
                                    </p:set>
                                    <p:anim calcmode="lin" valueType="num">
                                      <p:cBhvr>
                                        <p:cTn id="7" dur="500" fill="hold"/>
                                        <p:tgtEl>
                                          <p:spTgt spid="24580"/>
                                        </p:tgtEl>
                                        <p:attrNameLst>
                                          <p:attrName>ppt_w</p:attrName>
                                        </p:attrNameLst>
                                      </p:cBhvr>
                                      <p:tavLst>
                                        <p:tav tm="0">
                                          <p:val>
                                            <p:strVal val="#ppt_w*2.5"/>
                                          </p:val>
                                        </p:tav>
                                        <p:tav tm="100000">
                                          <p:val>
                                            <p:strVal val="#ppt_w"/>
                                          </p:val>
                                        </p:tav>
                                      </p:tavLst>
                                    </p:anim>
                                    <p:anim calcmode="lin" valueType="num">
                                      <p:cBhvr>
                                        <p:cTn id="8" dur="500" fill="hold"/>
                                        <p:tgtEl>
                                          <p:spTgt spid="24580"/>
                                        </p:tgtEl>
                                        <p:attrNameLst>
                                          <p:attrName>ppt_h</p:attrName>
                                        </p:attrNameLst>
                                      </p:cBhvr>
                                      <p:tavLst>
                                        <p:tav tm="0">
                                          <p:val>
                                            <p:strVal val="#ppt_h*0.01"/>
                                          </p:val>
                                        </p:tav>
                                        <p:tav tm="100000">
                                          <p:val>
                                            <p:strVal val="#ppt_h"/>
                                          </p:val>
                                        </p:tav>
                                      </p:tavLst>
                                    </p:anim>
                                    <p:anim calcmode="lin" valueType="num">
                                      <p:cBhvr>
                                        <p:cTn id="9" dur="500" fill="hold"/>
                                        <p:tgtEl>
                                          <p:spTgt spid="24580"/>
                                        </p:tgtEl>
                                        <p:attrNameLst>
                                          <p:attrName>ppt_x</p:attrName>
                                        </p:attrNameLst>
                                      </p:cBhvr>
                                      <p:tavLst>
                                        <p:tav tm="0">
                                          <p:val>
                                            <p:strVal val="#ppt_x"/>
                                          </p:val>
                                        </p:tav>
                                        <p:tav tm="100000">
                                          <p:val>
                                            <p:strVal val="#ppt_x"/>
                                          </p:val>
                                        </p:tav>
                                      </p:tavLst>
                                    </p:anim>
                                    <p:anim calcmode="lin" valueType="num">
                                      <p:cBhvr>
                                        <p:cTn id="10" dur="500" fill="hold"/>
                                        <p:tgtEl>
                                          <p:spTgt spid="24580"/>
                                        </p:tgtEl>
                                        <p:attrNameLst>
                                          <p:attrName>ppt_y</p:attrName>
                                        </p:attrNameLst>
                                      </p:cBhvr>
                                      <p:tavLst>
                                        <p:tav tm="0">
                                          <p:val>
                                            <p:strVal val="#ppt_h+1"/>
                                          </p:val>
                                        </p:tav>
                                        <p:tav tm="100000">
                                          <p:val>
                                            <p:strVal val="#ppt_y"/>
                                          </p:val>
                                        </p:tav>
                                      </p:tavLst>
                                    </p:anim>
                                    <p:animEffect transition="in" filter="fade">
                                      <p:cBhvr>
                                        <p:cTn id="11" dur="500"/>
                                        <p:tgtEl>
                                          <p:spTgt spid="24580"/>
                                        </p:tgtEl>
                                      </p:cBhvr>
                                    </p:animEffect>
                                  </p:childTnLst>
                                </p:cTn>
                              </p:par>
                              <p:par>
                                <p:cTn id="12" presetID="58" presetClass="entr" presetSubtype="0" accel="100000" fill="hold" grpId="0" nodeType="withEffect">
                                  <p:stCondLst>
                                    <p:cond delay="0"/>
                                  </p:stCondLst>
                                  <p:childTnLst>
                                    <p:set>
                                      <p:cBhvr>
                                        <p:cTn id="13" dur="1" fill="hold">
                                          <p:stCondLst>
                                            <p:cond delay="0"/>
                                          </p:stCondLst>
                                        </p:cTn>
                                        <p:tgtEl>
                                          <p:spTgt spid="24581"/>
                                        </p:tgtEl>
                                        <p:attrNameLst>
                                          <p:attrName>style.visibility</p:attrName>
                                        </p:attrNameLst>
                                      </p:cBhvr>
                                      <p:to>
                                        <p:strVal val="visible"/>
                                      </p:to>
                                    </p:set>
                                    <p:anim calcmode="lin" valueType="num">
                                      <p:cBhvr>
                                        <p:cTn id="14" dur="500" fill="hold"/>
                                        <p:tgtEl>
                                          <p:spTgt spid="24581"/>
                                        </p:tgtEl>
                                        <p:attrNameLst>
                                          <p:attrName>ppt_w</p:attrName>
                                        </p:attrNameLst>
                                      </p:cBhvr>
                                      <p:tavLst>
                                        <p:tav tm="0">
                                          <p:val>
                                            <p:strVal val="#ppt_w*2.5"/>
                                          </p:val>
                                        </p:tav>
                                        <p:tav tm="100000">
                                          <p:val>
                                            <p:strVal val="#ppt_w"/>
                                          </p:val>
                                        </p:tav>
                                      </p:tavLst>
                                    </p:anim>
                                    <p:anim calcmode="lin" valueType="num">
                                      <p:cBhvr>
                                        <p:cTn id="15" dur="500" fill="hold"/>
                                        <p:tgtEl>
                                          <p:spTgt spid="24581"/>
                                        </p:tgtEl>
                                        <p:attrNameLst>
                                          <p:attrName>ppt_h</p:attrName>
                                        </p:attrNameLst>
                                      </p:cBhvr>
                                      <p:tavLst>
                                        <p:tav tm="0">
                                          <p:val>
                                            <p:strVal val="#ppt_h*0.01"/>
                                          </p:val>
                                        </p:tav>
                                        <p:tav tm="100000">
                                          <p:val>
                                            <p:strVal val="#ppt_h"/>
                                          </p:val>
                                        </p:tav>
                                      </p:tavLst>
                                    </p:anim>
                                    <p:anim calcmode="lin" valueType="num">
                                      <p:cBhvr>
                                        <p:cTn id="16" dur="500" fill="hold"/>
                                        <p:tgtEl>
                                          <p:spTgt spid="24581"/>
                                        </p:tgtEl>
                                        <p:attrNameLst>
                                          <p:attrName>ppt_x</p:attrName>
                                        </p:attrNameLst>
                                      </p:cBhvr>
                                      <p:tavLst>
                                        <p:tav tm="0">
                                          <p:val>
                                            <p:strVal val="#ppt_x"/>
                                          </p:val>
                                        </p:tav>
                                        <p:tav tm="100000">
                                          <p:val>
                                            <p:strVal val="#ppt_x"/>
                                          </p:val>
                                        </p:tav>
                                      </p:tavLst>
                                    </p:anim>
                                    <p:anim calcmode="lin" valueType="num">
                                      <p:cBhvr>
                                        <p:cTn id="17" dur="500" fill="hold"/>
                                        <p:tgtEl>
                                          <p:spTgt spid="24581"/>
                                        </p:tgtEl>
                                        <p:attrNameLst>
                                          <p:attrName>ppt_y</p:attrName>
                                        </p:attrNameLst>
                                      </p:cBhvr>
                                      <p:tavLst>
                                        <p:tav tm="0">
                                          <p:val>
                                            <p:strVal val="#ppt_h+1"/>
                                          </p:val>
                                        </p:tav>
                                        <p:tav tm="100000">
                                          <p:val>
                                            <p:strVal val="#ppt_y"/>
                                          </p:val>
                                        </p:tav>
                                      </p:tavLst>
                                    </p:anim>
                                    <p:animEffect transition="in" filter="fade">
                                      <p:cBhvr>
                                        <p:cTn id="18" dur="500"/>
                                        <p:tgtEl>
                                          <p:spTgt spid="245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p:bldP spid="24581"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163513" y="1470025"/>
            <a:ext cx="8656637"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fa-IR" dirty="0"/>
              <a:t>2 )</a:t>
            </a:r>
            <a:r>
              <a:rPr lang="en-US" dirty="0"/>
              <a:t>tracking beam or dynamically phased array smart antenna </a:t>
            </a:r>
            <a:r>
              <a:rPr lang="fa-IR" dirty="0"/>
              <a:t> </a:t>
            </a:r>
            <a:r>
              <a:rPr lang="en-US" dirty="0"/>
              <a:t>TBA)</a:t>
            </a:r>
            <a:r>
              <a:rPr lang="fa-IR" dirty="0"/>
              <a:t>)</a:t>
            </a:r>
          </a:p>
          <a:p>
            <a:endParaRPr lang="fa-IR" dirty="0"/>
          </a:p>
          <a:p>
            <a:r>
              <a:rPr lang="fa-IR" dirty="0"/>
              <a:t> </a:t>
            </a:r>
            <a:r>
              <a:rPr lang="ar-SA" dirty="0"/>
              <a:t>در این روش که به نوعی تعمیم روش قبلی است، با در نظر گرفتن جهت سیگنال دریافتی از مشترك           </a:t>
            </a:r>
            <a:r>
              <a:rPr lang="fa-IR" dirty="0"/>
              <a:t>می</a:t>
            </a:r>
            <a:r>
              <a:rPr lang="ar-SA" dirty="0"/>
              <a:t> توان مشترك را در محدودة سلول توسط یك بیم ردیابی كرد. این روش باعث بهبود توان سیگنال دریافتی می‌شود. در یك آنتن آرایه‌فازی، در تغذیة هر آرایه از یك شیفت‌دهندة فاز استفاده می‌شود؛ در نتیجه بین هر دو آرایه یك اختلاف فاز به وجود می‌آید كه میزان چرخش بیم آنتن را تعیین می‌كند. با در نظر گرفتن اختلاف فاز بین دو سیگنال دریافتی از دو آرایة مجاور، می‌توان جهت مشترك را تخمین زد.</a:t>
            </a:r>
            <a:endParaRPr lang="fa-IR" dirty="0"/>
          </a:p>
        </p:txBody>
      </p:sp>
      <p:sp>
        <p:nvSpPr>
          <p:cNvPr id="17411" name="Text Box 5"/>
          <p:cNvSpPr txBox="1">
            <a:spLocks noChangeArrowheads="1"/>
          </p:cNvSpPr>
          <p:nvPr/>
        </p:nvSpPr>
        <p:spPr bwMode="auto">
          <a:xfrm>
            <a:off x="7215188" y="3571875"/>
            <a:ext cx="9032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a:t>(DOA)</a:t>
            </a:r>
          </a:p>
        </p:txBody>
      </p:sp>
      <p:sp>
        <p:nvSpPr>
          <p:cNvPr id="25607" name="Line 7"/>
          <p:cNvSpPr>
            <a:spLocks noChangeShapeType="1"/>
          </p:cNvSpPr>
          <p:nvPr/>
        </p:nvSpPr>
        <p:spPr bwMode="auto">
          <a:xfrm>
            <a:off x="89646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25608" name="Line 8"/>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p:push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179388" y="1828800"/>
            <a:ext cx="8532812" cy="1985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en-US" sz="2000" b="1" dirty="0">
                <a:cs typeface="EntezareZohoor B4" panose="00000700000000000000" pitchFamily="2" charset="-78"/>
              </a:rPr>
              <a:t>optimum combining or adaptive array smart antenna</a:t>
            </a:r>
            <a:r>
              <a:rPr lang="fa-IR" sz="2000" b="1" dirty="0">
                <a:cs typeface="EntezareZohoor B4" panose="00000700000000000000" pitchFamily="2" charset="-78"/>
              </a:rPr>
              <a:t>3 ) </a:t>
            </a:r>
          </a:p>
          <a:p>
            <a:pPr>
              <a:lnSpc>
                <a:spcPct val="150000"/>
              </a:lnSpc>
            </a:pPr>
            <a:r>
              <a:rPr lang="ar-SA" sz="2000" b="1" dirty="0">
                <a:cs typeface="EntezareZohoor B4" panose="00000700000000000000" pitchFamily="2" charset="-78"/>
              </a:rPr>
              <a:t>در این روش از همان الگوریتم    </a:t>
            </a:r>
            <a:r>
              <a:rPr lang="fa-IR" sz="2000" b="1" dirty="0">
                <a:cs typeface="EntezareZohoor B4" panose="00000700000000000000" pitchFamily="2" charset="-78"/>
              </a:rPr>
              <a:t> </a:t>
            </a:r>
            <a:r>
              <a:rPr lang="ar-SA" sz="2000" b="1" dirty="0">
                <a:cs typeface="EntezareZohoor B4" panose="00000700000000000000" pitchFamily="2" charset="-78"/>
              </a:rPr>
              <a:t>  برای دریافت سیگنال‌های تداخلی استفاده می‌شود. اما در گیرنده با ضرب كردن این سیگنال‌ها در توابع وزن مناسب، می‌توان بیم آنتن را طوری جهت داد كه حداكثر سیگنال دریافت شود. در واقع در این روش، نسبت سیگنال به مجموع تداخل و نویز           </a:t>
            </a:r>
            <a:r>
              <a:rPr lang="fa-IR" sz="2000" b="1" dirty="0">
                <a:cs typeface="EntezareZohoor B4" panose="00000700000000000000" pitchFamily="2" charset="-78"/>
              </a:rPr>
              <a:t>   </a:t>
            </a:r>
            <a:r>
              <a:rPr lang="ar-SA" sz="2000" b="1" dirty="0">
                <a:cs typeface="EntezareZohoor B4" panose="00000700000000000000" pitchFamily="2" charset="-78"/>
              </a:rPr>
              <a:t>  بهینه می‌شود. </a:t>
            </a:r>
            <a:endParaRPr lang="fa-IR" sz="2000" b="1" dirty="0">
              <a:cs typeface="EntezareZohoor B4" panose="00000700000000000000" pitchFamily="2" charset="-78"/>
            </a:endParaRPr>
          </a:p>
        </p:txBody>
      </p:sp>
      <p:sp>
        <p:nvSpPr>
          <p:cNvPr id="18435" name="Text Box 5"/>
          <p:cNvSpPr txBox="1">
            <a:spLocks noChangeArrowheads="1"/>
          </p:cNvSpPr>
          <p:nvPr/>
        </p:nvSpPr>
        <p:spPr bwMode="auto">
          <a:xfrm>
            <a:off x="5219700" y="2492375"/>
            <a:ext cx="6238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1600"/>
              <a:t>DOA</a:t>
            </a:r>
          </a:p>
        </p:txBody>
      </p:sp>
      <p:sp>
        <p:nvSpPr>
          <p:cNvPr id="18436" name="Text Box 6"/>
          <p:cNvSpPr txBox="1">
            <a:spLocks noChangeArrowheads="1"/>
          </p:cNvSpPr>
          <p:nvPr/>
        </p:nvSpPr>
        <p:spPr bwMode="auto">
          <a:xfrm>
            <a:off x="6516688" y="4005263"/>
            <a:ext cx="9604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a:solidFill>
                  <a:srgbClr val="CC00FF"/>
                </a:solidFill>
              </a:rPr>
              <a:t>(SINR)</a:t>
            </a:r>
          </a:p>
        </p:txBody>
      </p:sp>
      <p:sp>
        <p:nvSpPr>
          <p:cNvPr id="30727" name="Line 7"/>
          <p:cNvSpPr>
            <a:spLocks noChangeShapeType="1"/>
          </p:cNvSpPr>
          <p:nvPr/>
        </p:nvSpPr>
        <p:spPr bwMode="auto">
          <a:xfrm>
            <a:off x="8893175"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30728" name="Line 8"/>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p:blinds/>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ext Box 4"/>
          <p:cNvSpPr txBox="1">
            <a:spLocks noChangeArrowheads="1"/>
          </p:cNvSpPr>
          <p:nvPr/>
        </p:nvSpPr>
        <p:spPr bwMode="auto">
          <a:xfrm>
            <a:off x="3576007" y="228600"/>
            <a:ext cx="495680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eaLnBrk="1" hangingPunct="1">
              <a:defRPr sz="3600" b="1">
                <a:solidFill>
                  <a:srgbClr val="FF6600"/>
                </a:solidFill>
                <a:cs typeface="EntezareZohoor 3 **"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ar-SA" dirty="0"/>
              <a:t>فواید استفاده از آنتن‌های هوشمند </a:t>
            </a:r>
            <a:r>
              <a:rPr lang="el-GR" dirty="0"/>
              <a:t>Δ</a:t>
            </a:r>
            <a:r>
              <a:rPr lang="ar-SA" dirty="0"/>
              <a:t> </a:t>
            </a:r>
            <a:endParaRPr lang="en-US" dirty="0"/>
          </a:p>
        </p:txBody>
      </p:sp>
      <p:sp>
        <p:nvSpPr>
          <p:cNvPr id="19459" name="Text Box 5"/>
          <p:cNvSpPr txBox="1">
            <a:spLocks noChangeArrowheads="1"/>
          </p:cNvSpPr>
          <p:nvPr/>
        </p:nvSpPr>
        <p:spPr bwMode="auto">
          <a:xfrm>
            <a:off x="611188" y="1111250"/>
            <a:ext cx="7921625"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ar-SA" dirty="0"/>
              <a:t>افزایش ظرفیت:</a:t>
            </a:r>
            <a:endParaRPr lang="fa-IR" dirty="0"/>
          </a:p>
          <a:p>
            <a:r>
              <a:rPr lang="ar-SA" dirty="0"/>
              <a:t> در نواحی پرجمعیت، تداخل عامل مهم محدودكنندة ظرفیت است. آنتن‌های هوشمند به طور همزمان با افزایش سطح سیگنال مفید دریافتی و كاهش اثر تداخل،        را افزایش می‌دهند.درسیستم‌های         </a:t>
            </a:r>
            <a:r>
              <a:rPr lang="fa-IR" dirty="0"/>
              <a:t>  </a:t>
            </a:r>
            <a:r>
              <a:rPr lang="ar-SA" dirty="0"/>
              <a:t> ، تداخل عامل مهمی در محدودكردن ظرفیت محسوب می‌شود. علت این امر، عدم دقت در تعامد كدها است. بدین‌ترتیب پیش‌بینی می‌شود كه بهبود ظرفیت در سیستم         ‌ </a:t>
            </a:r>
            <a:r>
              <a:rPr lang="fa-IR" dirty="0"/>
              <a:t>  </a:t>
            </a:r>
            <a:r>
              <a:rPr lang="ar-SA" dirty="0"/>
              <a:t>خیلی بیشتر از سایر روش‌های دستیابی باشد. نتایج تجربی برای سیستم       </a:t>
            </a:r>
            <a:r>
              <a:rPr lang="fa-IR" dirty="0"/>
              <a:t>   </a:t>
            </a:r>
            <a:r>
              <a:rPr lang="ar-SA" dirty="0"/>
              <a:t> افزایش ظرفیتی از مرتبة </a:t>
            </a:r>
            <a:r>
              <a:rPr lang="fa-IR" dirty="0"/>
              <a:t>۵</a:t>
            </a:r>
            <a:r>
              <a:rPr lang="ar-SA" dirty="0"/>
              <a:t> و برای سیستم</a:t>
            </a:r>
            <a:r>
              <a:rPr lang="fa-IR" dirty="0"/>
              <a:t>        </a:t>
            </a:r>
            <a:r>
              <a:rPr lang="ar-SA" dirty="0"/>
              <a:t>            افزایش ظرفیتی از مرتبة </a:t>
            </a:r>
            <a:r>
              <a:rPr lang="fa-IR" dirty="0"/>
              <a:t>۳</a:t>
            </a:r>
            <a:r>
              <a:rPr lang="ar-SA" dirty="0"/>
              <a:t> را نشان می‌دهند. </a:t>
            </a:r>
            <a:endParaRPr lang="en-US" dirty="0"/>
          </a:p>
        </p:txBody>
      </p:sp>
      <p:sp>
        <p:nvSpPr>
          <p:cNvPr id="19460" name="Text Box 6"/>
          <p:cNvSpPr txBox="1">
            <a:spLocks noChangeArrowheads="1"/>
          </p:cNvSpPr>
          <p:nvPr/>
        </p:nvSpPr>
        <p:spPr bwMode="auto">
          <a:xfrm>
            <a:off x="1331913" y="2420938"/>
            <a:ext cx="565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SIR</a:t>
            </a:r>
          </a:p>
        </p:txBody>
      </p:sp>
      <p:sp>
        <p:nvSpPr>
          <p:cNvPr id="19461" name="Text Box 7"/>
          <p:cNvSpPr txBox="1">
            <a:spLocks noChangeArrowheads="1"/>
          </p:cNvSpPr>
          <p:nvPr/>
        </p:nvSpPr>
        <p:spPr bwMode="auto">
          <a:xfrm>
            <a:off x="4787900" y="2887663"/>
            <a:ext cx="933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a:t>CDMA</a:t>
            </a:r>
          </a:p>
        </p:txBody>
      </p:sp>
      <p:sp>
        <p:nvSpPr>
          <p:cNvPr id="19462" name="Text Box 8"/>
          <p:cNvSpPr txBox="1">
            <a:spLocks noChangeArrowheads="1"/>
          </p:cNvSpPr>
          <p:nvPr/>
        </p:nvSpPr>
        <p:spPr bwMode="auto">
          <a:xfrm>
            <a:off x="4718050" y="4437063"/>
            <a:ext cx="933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a:t>CDMA</a:t>
            </a:r>
          </a:p>
        </p:txBody>
      </p:sp>
      <p:sp>
        <p:nvSpPr>
          <p:cNvPr id="19463" name="Text Box 9"/>
          <p:cNvSpPr txBox="1">
            <a:spLocks noChangeArrowheads="1"/>
          </p:cNvSpPr>
          <p:nvPr/>
        </p:nvSpPr>
        <p:spPr bwMode="auto">
          <a:xfrm>
            <a:off x="4356100" y="3933825"/>
            <a:ext cx="933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a:t>CDMA</a:t>
            </a:r>
          </a:p>
        </p:txBody>
      </p:sp>
      <p:sp>
        <p:nvSpPr>
          <p:cNvPr id="19464" name="Text Box 10"/>
          <p:cNvSpPr txBox="1">
            <a:spLocks noChangeArrowheads="1"/>
          </p:cNvSpPr>
          <p:nvPr/>
        </p:nvSpPr>
        <p:spPr bwMode="auto">
          <a:xfrm>
            <a:off x="0" y="4429125"/>
            <a:ext cx="904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000"/>
              <a:t>TDMA</a:t>
            </a:r>
          </a:p>
        </p:txBody>
      </p:sp>
      <p:sp>
        <p:nvSpPr>
          <p:cNvPr id="28683" name="Line 11"/>
          <p:cNvSpPr>
            <a:spLocks noChangeShapeType="1"/>
          </p:cNvSpPr>
          <p:nvPr/>
        </p:nvSpPr>
        <p:spPr bwMode="auto">
          <a:xfrm>
            <a:off x="87487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28684" name="Line 12"/>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ext Box 6"/>
          <p:cNvSpPr txBox="1">
            <a:spLocks noChangeArrowheads="1"/>
          </p:cNvSpPr>
          <p:nvPr/>
        </p:nvSpPr>
        <p:spPr bwMode="auto">
          <a:xfrm>
            <a:off x="827088" y="1206500"/>
            <a:ext cx="7775575"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ar-SA" dirty="0"/>
              <a:t>افزیش محدوة تحت پوشش: در نواحیی كه توزیع جمعیت پراكنده باشد، با توجه به</a:t>
            </a:r>
            <a:endParaRPr lang="fa-IR" dirty="0"/>
          </a:p>
          <a:p>
            <a:r>
              <a:rPr lang="ar-SA" dirty="0"/>
              <a:t>اینكه می‌توان پَتِرن آنتن را سمت‌گراتر كرد، با استفاده از سیستم‌های هوشمند می‌توان آنتن‌ها را خیلی دورتر نسبت به هم قرار داد که این امر به معنی افزایش محدودة تحت پوشش شبكة بدون سیم است</a:t>
            </a:r>
            <a:r>
              <a:rPr lang="fa-IR" dirty="0"/>
              <a:t> .</a:t>
            </a:r>
            <a:endParaRPr lang="en-US" dirty="0"/>
          </a:p>
          <a:p>
            <a:r>
              <a:rPr lang="ar-SA" dirty="0"/>
              <a:t>افزایش عمر باتری: با توجه به اینكه در سیستم          ‌ پَتِرن آنتن سمت‌گراتر می‌شود، توان ارسالی به گوشی افزایش می‌یابد و این مساله باعث افزایش عمر باتری می‌شود</a:t>
            </a:r>
            <a:r>
              <a:rPr lang="en-US" dirty="0"/>
              <a:t>.</a:t>
            </a:r>
          </a:p>
        </p:txBody>
      </p:sp>
      <p:sp>
        <p:nvSpPr>
          <p:cNvPr id="20483" name="Text Box 7"/>
          <p:cNvSpPr txBox="1">
            <a:spLocks noChangeArrowheads="1"/>
          </p:cNvSpPr>
          <p:nvPr/>
        </p:nvSpPr>
        <p:spPr bwMode="auto">
          <a:xfrm>
            <a:off x="3295650" y="3709988"/>
            <a:ext cx="844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SDMA</a:t>
            </a:r>
          </a:p>
        </p:txBody>
      </p:sp>
      <p:sp>
        <p:nvSpPr>
          <p:cNvPr id="29704" name="Line 8"/>
          <p:cNvSpPr>
            <a:spLocks noChangeShapeType="1"/>
          </p:cNvSpPr>
          <p:nvPr/>
        </p:nvSpPr>
        <p:spPr bwMode="auto">
          <a:xfrm>
            <a:off x="87487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29705" name="Line 9"/>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p:whee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Text Box 5"/>
          <p:cNvSpPr txBox="1">
            <a:spLocks noChangeArrowheads="1"/>
          </p:cNvSpPr>
          <p:nvPr/>
        </p:nvSpPr>
        <p:spPr bwMode="auto">
          <a:xfrm>
            <a:off x="971550" y="765175"/>
            <a:ext cx="7561263"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ar-SA" dirty="0"/>
              <a:t>ارایة سرویس‌های جدید: با استفاده از آنتن‌های هوشمند، اطلاعات مفیدی دربارة موقعیت مكانی مشتركان در اختیار خواهیم داشت. از این اطلاعات می توان جهت ارایة سرویس‌های جدید به مشتركین بهره جست. افزایش امنیت مکالمات: از آنجا که برای استراق سمع یك ارتباط باید مشترك مزاحم دقیقاً در همان زاویة فضایی كه آنتن      ، مشترك مورد نظر را می‌بیند قرار داشته باشد، استراق سمع هنگام استفاده از آنتن‌های هوشمند بسیار مشكل است</a:t>
            </a:r>
            <a:endParaRPr lang="en-US" dirty="0"/>
          </a:p>
          <a:p>
            <a:r>
              <a:rPr lang="en-US" dirty="0"/>
              <a:t>. </a:t>
            </a:r>
            <a:r>
              <a:rPr lang="ar-SA" dirty="0"/>
              <a:t>كاهش انتشار</a:t>
            </a:r>
            <a:r>
              <a:rPr lang="fa-IR" dirty="0"/>
              <a:t>    </a:t>
            </a:r>
            <a:r>
              <a:rPr lang="ar-SA" dirty="0"/>
              <a:t>           </a:t>
            </a:r>
            <a:r>
              <a:rPr lang="fa-IR" dirty="0"/>
              <a:t>            </a:t>
            </a:r>
            <a:r>
              <a:rPr lang="ar-SA" dirty="0"/>
              <a:t>: با استفاده از یك بیم باریك در      ‌ برای ارتباط با مشترك، انتشار     </a:t>
            </a:r>
            <a:r>
              <a:rPr lang="fa-IR" dirty="0"/>
              <a:t>               </a:t>
            </a:r>
            <a:r>
              <a:rPr lang="ar-SA" dirty="0"/>
              <a:t>     در       كاهش می‌یابد. البته این كاهش انتشار خیلی چشمگیر نیست</a:t>
            </a:r>
            <a:r>
              <a:rPr lang="en-US" dirty="0"/>
              <a:t>.</a:t>
            </a:r>
          </a:p>
        </p:txBody>
      </p:sp>
      <p:sp>
        <p:nvSpPr>
          <p:cNvPr id="21507" name="Text Box 6"/>
          <p:cNvSpPr txBox="1">
            <a:spLocks noChangeArrowheads="1"/>
          </p:cNvSpPr>
          <p:nvPr/>
        </p:nvSpPr>
        <p:spPr bwMode="auto">
          <a:xfrm>
            <a:off x="7235825" y="2917825"/>
            <a:ext cx="488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BS</a:t>
            </a:r>
          </a:p>
        </p:txBody>
      </p:sp>
      <p:sp>
        <p:nvSpPr>
          <p:cNvPr id="21508" name="Text Box 7"/>
          <p:cNvSpPr txBox="1">
            <a:spLocks noChangeArrowheads="1"/>
          </p:cNvSpPr>
          <p:nvPr/>
        </p:nvSpPr>
        <p:spPr bwMode="auto">
          <a:xfrm>
            <a:off x="5357813" y="4071938"/>
            <a:ext cx="1897062"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sz="2200" b="1">
                <a:solidFill>
                  <a:srgbClr val="CC00FF"/>
                </a:solidFill>
              </a:rPr>
              <a:t>MULTI</a:t>
            </a:r>
            <a:r>
              <a:rPr lang="en-US"/>
              <a:t> </a:t>
            </a:r>
            <a:r>
              <a:rPr lang="en-US" sz="2200" b="1">
                <a:solidFill>
                  <a:srgbClr val="CC00FF"/>
                </a:solidFill>
              </a:rPr>
              <a:t>PATH</a:t>
            </a:r>
            <a:r>
              <a:rPr lang="fa-IR" sz="2200" b="1">
                <a:solidFill>
                  <a:srgbClr val="CC00FF"/>
                </a:solidFill>
              </a:rPr>
              <a:t> </a:t>
            </a:r>
            <a:endParaRPr lang="en-US" sz="2200" b="1">
              <a:solidFill>
                <a:srgbClr val="CC00FF"/>
              </a:solidFill>
            </a:endParaRPr>
          </a:p>
        </p:txBody>
      </p:sp>
      <p:sp>
        <p:nvSpPr>
          <p:cNvPr id="21509" name="Text Box 8"/>
          <p:cNvSpPr txBox="1">
            <a:spLocks noChangeArrowheads="1"/>
          </p:cNvSpPr>
          <p:nvPr/>
        </p:nvSpPr>
        <p:spPr bwMode="auto">
          <a:xfrm>
            <a:off x="2071688" y="4143375"/>
            <a:ext cx="488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BS</a:t>
            </a:r>
          </a:p>
        </p:txBody>
      </p:sp>
      <p:sp>
        <p:nvSpPr>
          <p:cNvPr id="21510" name="Text Box 9"/>
          <p:cNvSpPr txBox="1">
            <a:spLocks noChangeArrowheads="1"/>
          </p:cNvSpPr>
          <p:nvPr/>
        </p:nvSpPr>
        <p:spPr bwMode="auto">
          <a:xfrm>
            <a:off x="4500563" y="4572000"/>
            <a:ext cx="1543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MULTI PATH</a:t>
            </a:r>
          </a:p>
        </p:txBody>
      </p:sp>
      <p:sp>
        <p:nvSpPr>
          <p:cNvPr id="21511" name="Text Box 10"/>
          <p:cNvSpPr txBox="1">
            <a:spLocks noChangeArrowheads="1"/>
          </p:cNvSpPr>
          <p:nvPr/>
        </p:nvSpPr>
        <p:spPr bwMode="auto">
          <a:xfrm>
            <a:off x="3500438" y="4572000"/>
            <a:ext cx="488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BS</a:t>
            </a:r>
          </a:p>
        </p:txBody>
      </p:sp>
      <p:sp>
        <p:nvSpPr>
          <p:cNvPr id="32779" name="Line 11"/>
          <p:cNvSpPr>
            <a:spLocks noChangeShapeType="1"/>
          </p:cNvSpPr>
          <p:nvPr/>
        </p:nvSpPr>
        <p:spPr bwMode="auto">
          <a:xfrm>
            <a:off x="87487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32780" name="Line 12"/>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p:split/>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2061281" y="300038"/>
            <a:ext cx="613180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eaLnBrk="1" hangingPunct="1">
              <a:defRPr sz="3600" b="1">
                <a:solidFill>
                  <a:srgbClr val="FF6600"/>
                </a:solidFill>
                <a:cs typeface="EntezareZohoor 3 **"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ar-SA" dirty="0"/>
              <a:t>هزینه‌ها و معایب استفاده از آنتن‌های هوشمند</a:t>
            </a:r>
            <a:endParaRPr lang="en-US" dirty="0"/>
          </a:p>
        </p:txBody>
      </p:sp>
      <p:sp>
        <p:nvSpPr>
          <p:cNvPr id="22531" name="Text Box 5"/>
          <p:cNvSpPr txBox="1">
            <a:spLocks noChangeArrowheads="1"/>
          </p:cNvSpPr>
          <p:nvPr/>
        </p:nvSpPr>
        <p:spPr bwMode="auto">
          <a:xfrm>
            <a:off x="755650" y="1196975"/>
            <a:ext cx="7559675"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ar-SA" dirty="0"/>
              <a:t>پیچیدگی تجهیزات فرستنده و گیرنده: با توجه به مباحث قبلی، تجهیزات به‌كاررفته در یك آنتن هوشمند خیلی پیچیده‌تر از آنتن‌های فعلی است. علاوه‌بر این، الگوریتم‌های تشكیل بیم نیاز به محاسبات پیچیده دارند. به این معنی كه</a:t>
            </a:r>
            <a:r>
              <a:rPr lang="fa-IR" dirty="0"/>
              <a:t>         </a:t>
            </a:r>
            <a:r>
              <a:rPr lang="ar-SA" dirty="0"/>
              <a:t>های آنتن‌های هوشمند نیاز به پردازنده‌های قدرتمند و سریع دارند. در نتیجه، هزینة آنها خیلی بیشتر از</a:t>
            </a:r>
            <a:r>
              <a:rPr lang="fa-IR" dirty="0"/>
              <a:t>     ه</a:t>
            </a:r>
            <a:r>
              <a:rPr lang="ar-SA" dirty="0"/>
              <a:t>ای آنتن‌های امروزی است. </a:t>
            </a:r>
            <a:endParaRPr lang="fa-IR" dirty="0"/>
          </a:p>
          <a:p>
            <a:r>
              <a:rPr lang="ar-SA" dirty="0"/>
              <a:t>پیچیدگی مدیریت منابع رادیویی: علیرغم آنكه آنتن هوشمند یك تكنولوژی رادیویی است، ولی استفاده از آن تقاضاهای جدیدی را از مدیریت شبكه، مدیریت حركت و مدیریت منابع (عملیاتی كه عمدتاً در لایة سوم و اندكی در لایة چهارم صورت می‌گیرند)</a:t>
            </a:r>
            <a:r>
              <a:rPr lang="fa-IR" dirty="0"/>
              <a:t> </a:t>
            </a:r>
            <a:r>
              <a:rPr lang="ar-SA" dirty="0"/>
              <a:t>درخواست می‌كند كه این مساله</a:t>
            </a:r>
            <a:r>
              <a:rPr lang="fa-IR" dirty="0"/>
              <a:t> </a:t>
            </a:r>
            <a:r>
              <a:rPr lang="ar-SA" dirty="0"/>
              <a:t>حجم پردازشی را كه مدیریت شبكه باید انجام دهد به‌شدت افزایش می‌دهد. در نتیجه، مدیریت منابع رادیویی پیچیده‌تر می‌شود. </a:t>
            </a:r>
            <a:endParaRPr lang="en-US" dirty="0"/>
          </a:p>
        </p:txBody>
      </p:sp>
      <p:sp>
        <p:nvSpPr>
          <p:cNvPr id="22532" name="Text Box 6"/>
          <p:cNvSpPr txBox="1">
            <a:spLocks noChangeArrowheads="1"/>
          </p:cNvSpPr>
          <p:nvPr/>
        </p:nvSpPr>
        <p:spPr bwMode="auto">
          <a:xfrm>
            <a:off x="5398289" y="3357563"/>
            <a:ext cx="542136" cy="496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en-US"/>
              <a:t>BS</a:t>
            </a:r>
          </a:p>
        </p:txBody>
      </p:sp>
      <p:sp>
        <p:nvSpPr>
          <p:cNvPr id="22533" name="Text Box 7"/>
          <p:cNvSpPr txBox="1">
            <a:spLocks noChangeArrowheads="1"/>
          </p:cNvSpPr>
          <p:nvPr/>
        </p:nvSpPr>
        <p:spPr bwMode="auto">
          <a:xfrm>
            <a:off x="8143875" y="2857500"/>
            <a:ext cx="4889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t>BS</a:t>
            </a:r>
          </a:p>
        </p:txBody>
      </p:sp>
      <p:sp>
        <p:nvSpPr>
          <p:cNvPr id="33800" name="Line 8"/>
          <p:cNvSpPr>
            <a:spLocks noChangeShapeType="1"/>
          </p:cNvSpPr>
          <p:nvPr/>
        </p:nvSpPr>
        <p:spPr bwMode="auto">
          <a:xfrm>
            <a:off x="87487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33801" name="Line 9"/>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p:push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9000"/>
            <a:lum/>
          </a:blip>
          <a:srcRect/>
          <a:stretch>
            <a:fillRect l="-16000" r="-16000"/>
          </a:stretch>
        </a:blipFill>
        <a:effectLst/>
      </p:bgPr>
    </p:bg>
    <p:spTree>
      <p:nvGrpSpPr>
        <p:cNvPr id="1" name=""/>
        <p:cNvGrpSpPr/>
        <p:nvPr/>
      </p:nvGrpSpPr>
      <p:grpSpPr>
        <a:xfrm>
          <a:off x="0" y="0"/>
          <a:ext cx="0" cy="0"/>
          <a:chOff x="0" y="0"/>
          <a:chExt cx="0" cy="0"/>
        </a:xfrm>
      </p:grpSpPr>
      <p:sp>
        <p:nvSpPr>
          <p:cNvPr id="57352" name="Text Box 8"/>
          <p:cNvSpPr txBox="1">
            <a:spLocks noChangeArrowheads="1"/>
          </p:cNvSpPr>
          <p:nvPr/>
        </p:nvSpPr>
        <p:spPr bwMode="auto">
          <a:xfrm>
            <a:off x="2915816" y="2564904"/>
            <a:ext cx="6912768"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sz="6600" b="1" dirty="0" smtClean="0">
                <a:solidFill>
                  <a:srgbClr val="FF6600"/>
                </a:solidFill>
                <a:cs typeface="EntezareZohoor D6" panose="00000700000000000000" pitchFamily="2" charset="-78"/>
              </a:rPr>
              <a:t>فناوری آنتن های</a:t>
            </a:r>
            <a:endParaRPr lang="prs-AF" sz="6600" b="1" dirty="0" smtClean="0">
              <a:solidFill>
                <a:srgbClr val="FF6600"/>
              </a:solidFill>
              <a:cs typeface="EntezareZohoor D6" panose="00000700000000000000" pitchFamily="2" charset="-78"/>
            </a:endParaRPr>
          </a:p>
          <a:p>
            <a:pPr algn="ctr" eaLnBrk="1" hangingPunct="1"/>
            <a:r>
              <a:rPr lang="fa-IR" sz="6600" b="1" dirty="0" smtClean="0">
                <a:solidFill>
                  <a:srgbClr val="FF6600"/>
                </a:solidFill>
                <a:cs typeface="EntezareZohoor D6" panose="00000700000000000000" pitchFamily="2" charset="-78"/>
              </a:rPr>
              <a:t> هوشمند</a:t>
            </a:r>
            <a:endParaRPr lang="en-US" sz="6600" b="1" dirty="0">
              <a:solidFill>
                <a:srgbClr val="FF6600"/>
              </a:solidFill>
              <a:cs typeface="EntezareZohoor D6" panose="00000700000000000000" pitchFamily="2" charset="-78"/>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57352"/>
                                        </p:tgtEl>
                                        <p:attrNameLst>
                                          <p:attrName>style.visibility</p:attrName>
                                        </p:attrNameLst>
                                      </p:cBhvr>
                                      <p:to>
                                        <p:strVal val="visible"/>
                                      </p:to>
                                    </p:set>
                                    <p:anim calcmode="discrete" valueType="clr">
                                      <p:cBhvr override="childStyle">
                                        <p:cTn id="7" dur="80"/>
                                        <p:tgtEl>
                                          <p:spTgt spid="5735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7352"/>
                                        </p:tgtEl>
                                        <p:attrNameLst>
                                          <p:attrName>fillcolor</p:attrName>
                                        </p:attrNameLst>
                                      </p:cBhvr>
                                      <p:tavLst>
                                        <p:tav tm="0">
                                          <p:val>
                                            <p:clrVal>
                                              <a:schemeClr val="accent2"/>
                                            </p:clrVal>
                                          </p:val>
                                        </p:tav>
                                        <p:tav tm="50000">
                                          <p:val>
                                            <p:clrVal>
                                              <a:schemeClr val="hlink"/>
                                            </p:clrVal>
                                          </p:val>
                                        </p:tav>
                                      </p:tavLst>
                                    </p:anim>
                                    <p:set>
                                      <p:cBhvr>
                                        <p:cTn id="9" dur="80"/>
                                        <p:tgtEl>
                                          <p:spTgt spid="5735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2"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42" name="Text Box 6"/>
          <p:cNvSpPr txBox="1">
            <a:spLocks noChangeArrowheads="1"/>
          </p:cNvSpPr>
          <p:nvPr/>
        </p:nvSpPr>
        <p:spPr bwMode="auto">
          <a:xfrm>
            <a:off x="466725" y="981075"/>
            <a:ext cx="8137525"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ar-SA" dirty="0"/>
              <a:t>دو هدف سیستم آنتن هوشمند، افزایش كیفیت سیگنال سیستم های رادیویی و افزایش ظرفیت از طریق افزایش استفاده مجدد از فركانس صورت می گیرد. گین سیگنال، ورودی چند آنتن با هم تركیب می شود تا توان موجود برای برقراری سطح پوشش مورد نظر بهینه شود. </a:t>
            </a:r>
            <a:r>
              <a:rPr lang="en-US" dirty="0"/>
              <a:t/>
            </a:r>
            <a:br>
              <a:rPr lang="en-US" dirty="0"/>
            </a:br>
            <a:r>
              <a:rPr lang="ar-SA" dirty="0"/>
              <a:t>متمركز كردن انرژی فرستاده شده به سمت سلول، محدوده سرویس دهی و پوشش ایستگاه پایه را افزایش می دهد</a:t>
            </a:r>
            <a:r>
              <a:rPr lang="fa-IR" dirty="0"/>
              <a:t>. </a:t>
            </a:r>
            <a:r>
              <a:rPr lang="ar-SA" dirty="0"/>
              <a:t>مصرف توان كمتر عمر باتری را بیشتر كرده و تلفن همراه را كوچك تر و سبك تر می كنند. مقاومت در برابر تداخل و نسبت سیگنال به تداخل را افزایش می دهند. هزینه كمتر برای تقویت كننده، مصرف توان و قابلیت اطمینان بیشتری را ایجاد خواهد كرد. </a:t>
            </a:r>
            <a:r>
              <a:rPr lang="en-US" dirty="0"/>
              <a:t> </a:t>
            </a:r>
          </a:p>
        </p:txBody>
      </p:sp>
      <p:sp>
        <p:nvSpPr>
          <p:cNvPr id="14343" name="Text Box 7"/>
          <p:cNvSpPr txBox="1">
            <a:spLocks noChangeArrowheads="1"/>
          </p:cNvSpPr>
          <p:nvPr/>
        </p:nvSpPr>
        <p:spPr bwMode="auto">
          <a:xfrm>
            <a:off x="2942123" y="444500"/>
            <a:ext cx="566212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eaLnBrk="1" hangingPunct="1">
              <a:defRPr sz="3600" b="1">
                <a:solidFill>
                  <a:srgbClr val="FF6600"/>
                </a:solidFill>
                <a:cs typeface="EntezareZohoor 3 **"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fa-IR" dirty="0"/>
              <a:t>اهداف مزایای یک سیستم آنتن هوشمند </a:t>
            </a:r>
            <a:r>
              <a:rPr lang="el-GR" dirty="0"/>
              <a:t>Δ</a:t>
            </a:r>
            <a:r>
              <a:rPr lang="fa-IR" dirty="0"/>
              <a:t> </a:t>
            </a:r>
            <a:endParaRPr lang="en-US" dirty="0"/>
          </a:p>
        </p:txBody>
      </p:sp>
      <p:sp>
        <p:nvSpPr>
          <p:cNvPr id="14344" name="Line 8"/>
          <p:cNvSpPr>
            <a:spLocks noChangeShapeType="1"/>
          </p:cNvSpPr>
          <p:nvPr/>
        </p:nvSpPr>
        <p:spPr bwMode="auto">
          <a:xfrm>
            <a:off x="87487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14345" name="Line 9"/>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14343"/>
                                        </p:tgtEl>
                                        <p:attrNameLst>
                                          <p:attrName>style.visibility</p:attrName>
                                        </p:attrNameLst>
                                      </p:cBhvr>
                                      <p:to>
                                        <p:strVal val="visible"/>
                                      </p:to>
                                    </p:set>
                                    <p:anim by="(-#ppt_w*2)" calcmode="lin" valueType="num">
                                      <p:cBhvr rctx="PPT">
                                        <p:cTn id="7" dur="500" autoRev="1" fill="hold">
                                          <p:stCondLst>
                                            <p:cond delay="0"/>
                                          </p:stCondLst>
                                        </p:cTn>
                                        <p:tgtEl>
                                          <p:spTgt spid="14343"/>
                                        </p:tgtEl>
                                        <p:attrNameLst>
                                          <p:attrName>ppt_w</p:attrName>
                                        </p:attrNameLst>
                                      </p:cBhvr>
                                    </p:anim>
                                    <p:anim by="(#ppt_w*0.50)" calcmode="lin" valueType="num">
                                      <p:cBhvr>
                                        <p:cTn id="8" dur="500" decel="50000" autoRev="1" fill="hold">
                                          <p:stCondLst>
                                            <p:cond delay="0"/>
                                          </p:stCondLst>
                                        </p:cTn>
                                        <p:tgtEl>
                                          <p:spTgt spid="14343"/>
                                        </p:tgtEl>
                                        <p:attrNameLst>
                                          <p:attrName>ppt_x</p:attrName>
                                        </p:attrNameLst>
                                      </p:cBhvr>
                                    </p:anim>
                                    <p:anim from="(-#ppt_h/2)" to="(#ppt_y)" calcmode="lin" valueType="num">
                                      <p:cBhvr>
                                        <p:cTn id="9" dur="1000" fill="hold">
                                          <p:stCondLst>
                                            <p:cond delay="0"/>
                                          </p:stCondLst>
                                        </p:cTn>
                                        <p:tgtEl>
                                          <p:spTgt spid="14343"/>
                                        </p:tgtEl>
                                        <p:attrNameLst>
                                          <p:attrName>ppt_y</p:attrName>
                                        </p:attrNameLst>
                                      </p:cBhvr>
                                    </p:anim>
                                    <p:animRot by="21600000">
                                      <p:cBhvr>
                                        <p:cTn id="10" dur="1000" fill="hold">
                                          <p:stCondLst>
                                            <p:cond delay="0"/>
                                          </p:stCondLst>
                                        </p:cTn>
                                        <p:tgtEl>
                                          <p:spTgt spid="14343"/>
                                        </p:tgtEl>
                                        <p:attrNameLst>
                                          <p:attrName>r</p:attrName>
                                        </p:attrNameLst>
                                      </p:cBhvr>
                                    </p:animRot>
                                  </p:childTnLst>
                                </p:cTn>
                              </p:par>
                            </p:childTnLst>
                          </p:cTn>
                        </p:par>
                        <p:par>
                          <p:cTn id="11" fill="hold" nodeType="afterGroup">
                            <p:stCondLst>
                              <p:cond delay="3800"/>
                            </p:stCondLst>
                            <p:childTnLst>
                              <p:par>
                                <p:cTn id="12" presetID="37" presetClass="entr" presetSubtype="0" fill="hold" grpId="0" nodeType="afterEffect">
                                  <p:stCondLst>
                                    <p:cond delay="0"/>
                                  </p:stCondLst>
                                  <p:childTnLst>
                                    <p:set>
                                      <p:cBhvr>
                                        <p:cTn id="13" dur="1" fill="hold">
                                          <p:stCondLst>
                                            <p:cond delay="0"/>
                                          </p:stCondLst>
                                        </p:cTn>
                                        <p:tgtEl>
                                          <p:spTgt spid="14342"/>
                                        </p:tgtEl>
                                        <p:attrNameLst>
                                          <p:attrName>style.visibility</p:attrName>
                                        </p:attrNameLst>
                                      </p:cBhvr>
                                      <p:to>
                                        <p:strVal val="visible"/>
                                      </p:to>
                                    </p:set>
                                    <p:animEffect transition="in" filter="fade">
                                      <p:cBhvr>
                                        <p:cTn id="14" dur="1000"/>
                                        <p:tgtEl>
                                          <p:spTgt spid="14342"/>
                                        </p:tgtEl>
                                      </p:cBhvr>
                                    </p:animEffect>
                                    <p:anim calcmode="lin" valueType="num">
                                      <p:cBhvr>
                                        <p:cTn id="15" dur="1000" fill="hold"/>
                                        <p:tgtEl>
                                          <p:spTgt spid="14342"/>
                                        </p:tgtEl>
                                        <p:attrNameLst>
                                          <p:attrName>ppt_x</p:attrName>
                                        </p:attrNameLst>
                                      </p:cBhvr>
                                      <p:tavLst>
                                        <p:tav tm="0">
                                          <p:val>
                                            <p:strVal val="#ppt_x"/>
                                          </p:val>
                                        </p:tav>
                                        <p:tav tm="100000">
                                          <p:val>
                                            <p:strVal val="#ppt_x"/>
                                          </p:val>
                                        </p:tav>
                                      </p:tavLst>
                                    </p:anim>
                                    <p:anim calcmode="lin" valueType="num">
                                      <p:cBhvr>
                                        <p:cTn id="16" dur="900" decel="100000" fill="hold"/>
                                        <p:tgtEl>
                                          <p:spTgt spid="14342"/>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434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p:bldP spid="14343"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5" name="Text Box 5"/>
          <p:cNvSpPr txBox="1">
            <a:spLocks noChangeArrowheads="1"/>
          </p:cNvSpPr>
          <p:nvPr/>
        </p:nvSpPr>
        <p:spPr bwMode="auto">
          <a:xfrm>
            <a:off x="684213" y="873125"/>
            <a:ext cx="7775575"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ar-SA" dirty="0"/>
              <a:t>تكنولوژی آنتن هوشمند می تواند به نحو موثری عملكرد سیستم بی سیم را بهبود بخشد و از نظر اقتصادی نیز بسیار به صرفه است. این تكنولوژی كاربران كامپیوترها، سیستم های سلولی و شبكه های حلقه محلی بی سیم را قادر می سازد كه كیفیت سیگنال، ظرفیت سیستم و پوشش را بسیار بالا ببرند. كاربران معمولاً در زمان های مختلف، به درصدهای مختلفی از كیفیت، ظرفیت و پوشش نیاز دارند. در اصل سیستم هایی كه از نظر ساختار به راحتی قابل تغییر باشند، در دراز مدت بهترین و به صرفه ترین راه حل ها محسوب می شوند. </a:t>
            </a:r>
            <a:r>
              <a:rPr lang="en-US" dirty="0"/>
              <a:t/>
            </a:r>
            <a:br>
              <a:rPr lang="en-US" dirty="0"/>
            </a:br>
            <a:r>
              <a:rPr lang="fa-IR" dirty="0"/>
              <a:t>                       </a:t>
            </a:r>
            <a:r>
              <a:rPr lang="ar-SA" dirty="0"/>
              <a:t>سیستم های آنتن هوشمند با اندكی تغییر، در تمام</a:t>
            </a:r>
            <a:r>
              <a:rPr lang="fa-IR" dirty="0"/>
              <a:t>          </a:t>
            </a:r>
          </a:p>
          <a:p>
            <a:r>
              <a:rPr lang="fa-IR" dirty="0"/>
              <a:t>                       اس</a:t>
            </a:r>
            <a:r>
              <a:rPr lang="ar-SA" dirty="0"/>
              <a:t>تانداردها و پروتكل های بی سیم قابل اعمال هستند. </a:t>
            </a:r>
            <a:r>
              <a:rPr lang="en-US" dirty="0"/>
              <a:t/>
            </a:r>
            <a:br>
              <a:rPr lang="en-US" dirty="0"/>
            </a:br>
            <a:endParaRPr lang="en-US" dirty="0"/>
          </a:p>
        </p:txBody>
      </p:sp>
      <p:sp>
        <p:nvSpPr>
          <p:cNvPr id="15366" name="Text Box 6"/>
          <p:cNvSpPr txBox="1">
            <a:spLocks noChangeArrowheads="1"/>
          </p:cNvSpPr>
          <p:nvPr/>
        </p:nvSpPr>
        <p:spPr bwMode="auto">
          <a:xfrm>
            <a:off x="3922969" y="246063"/>
            <a:ext cx="453681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eaLnBrk="1" hangingPunct="1">
              <a:defRPr sz="3600" b="1">
                <a:solidFill>
                  <a:srgbClr val="FF6600"/>
                </a:solidFill>
                <a:cs typeface="EntezareZohoor 3 **"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fa-IR" dirty="0"/>
              <a:t>کاربرد تکنولوژی آنتن هوشمند </a:t>
            </a:r>
            <a:r>
              <a:rPr lang="el-GR" dirty="0"/>
              <a:t>Δ</a:t>
            </a:r>
            <a:r>
              <a:rPr lang="fa-IR" dirty="0"/>
              <a:t> </a:t>
            </a:r>
            <a:endParaRPr lang="en-US" dirty="0"/>
          </a:p>
        </p:txBody>
      </p:sp>
      <p:pic>
        <p:nvPicPr>
          <p:cNvPr id="15368" name="Picture 8" descr="0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8488" y="4579938"/>
            <a:ext cx="1512887"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9" name="Line 9"/>
          <p:cNvSpPr>
            <a:spLocks noChangeShapeType="1"/>
          </p:cNvSpPr>
          <p:nvPr/>
        </p:nvSpPr>
        <p:spPr bwMode="auto">
          <a:xfrm>
            <a:off x="87487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15370" name="Line 10"/>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5366"/>
                                        </p:tgtEl>
                                        <p:attrNameLst>
                                          <p:attrName>style.visibility</p:attrName>
                                        </p:attrNameLst>
                                      </p:cBhvr>
                                      <p:to>
                                        <p:strVal val="visible"/>
                                      </p:to>
                                    </p:set>
                                    <p:animEffect transition="in" filter="fade">
                                      <p:cBhvr>
                                        <p:cTn id="7" dur="800" decel="100000"/>
                                        <p:tgtEl>
                                          <p:spTgt spid="15366"/>
                                        </p:tgtEl>
                                      </p:cBhvr>
                                    </p:animEffect>
                                    <p:anim calcmode="lin" valueType="num">
                                      <p:cBhvr>
                                        <p:cTn id="8" dur="800" decel="100000" fill="hold"/>
                                        <p:tgtEl>
                                          <p:spTgt spid="15366"/>
                                        </p:tgtEl>
                                        <p:attrNameLst>
                                          <p:attrName>style.rotation</p:attrName>
                                        </p:attrNameLst>
                                      </p:cBhvr>
                                      <p:tavLst>
                                        <p:tav tm="0">
                                          <p:val>
                                            <p:fltVal val="-90"/>
                                          </p:val>
                                        </p:tav>
                                        <p:tav tm="100000">
                                          <p:val>
                                            <p:fltVal val="0"/>
                                          </p:val>
                                        </p:tav>
                                      </p:tavLst>
                                    </p:anim>
                                    <p:anim calcmode="lin" valueType="num">
                                      <p:cBhvr>
                                        <p:cTn id="9" dur="800" decel="100000" fill="hold"/>
                                        <p:tgtEl>
                                          <p:spTgt spid="15366"/>
                                        </p:tgtEl>
                                        <p:attrNameLst>
                                          <p:attrName>ppt_x</p:attrName>
                                        </p:attrNameLst>
                                      </p:cBhvr>
                                      <p:tavLst>
                                        <p:tav tm="0">
                                          <p:val>
                                            <p:strVal val="#ppt_x+0.4"/>
                                          </p:val>
                                        </p:tav>
                                        <p:tav tm="100000">
                                          <p:val>
                                            <p:strVal val="#ppt_x-0.05"/>
                                          </p:val>
                                        </p:tav>
                                      </p:tavLst>
                                    </p:anim>
                                    <p:anim calcmode="lin" valueType="num">
                                      <p:cBhvr>
                                        <p:cTn id="10" dur="800" decel="100000" fill="hold"/>
                                        <p:tgtEl>
                                          <p:spTgt spid="1536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536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5366"/>
                                        </p:tgtEl>
                                        <p:attrNameLst>
                                          <p:attrName>ppt_y</p:attrName>
                                        </p:attrNameLst>
                                      </p:cBhvr>
                                      <p:tavLst>
                                        <p:tav tm="0">
                                          <p:val>
                                            <p:strVal val="#ppt_y+0.1"/>
                                          </p:val>
                                        </p:tav>
                                        <p:tav tm="100000">
                                          <p:val>
                                            <p:strVal val="#ppt_y"/>
                                          </p:val>
                                        </p:tav>
                                      </p:tavLst>
                                    </p:anim>
                                  </p:childTnLst>
                                </p:cTn>
                              </p:par>
                            </p:childTnLst>
                          </p:cTn>
                        </p:par>
                        <p:par>
                          <p:cTn id="13" fill="hold" nodeType="afterGroup">
                            <p:stCondLst>
                              <p:cond delay="1000"/>
                            </p:stCondLst>
                            <p:childTnLst>
                              <p:par>
                                <p:cTn id="14" presetID="35" presetClass="entr" presetSubtype="0" fill="hold" grpId="0" nodeType="afterEffect">
                                  <p:stCondLst>
                                    <p:cond delay="0"/>
                                  </p:stCondLst>
                                  <p:childTnLst>
                                    <p:set>
                                      <p:cBhvr>
                                        <p:cTn id="15" dur="1" fill="hold">
                                          <p:stCondLst>
                                            <p:cond delay="0"/>
                                          </p:stCondLst>
                                        </p:cTn>
                                        <p:tgtEl>
                                          <p:spTgt spid="15365"/>
                                        </p:tgtEl>
                                        <p:attrNameLst>
                                          <p:attrName>style.visibility</p:attrName>
                                        </p:attrNameLst>
                                      </p:cBhvr>
                                      <p:to>
                                        <p:strVal val="visible"/>
                                      </p:to>
                                    </p:set>
                                    <p:animEffect transition="in" filter="fade">
                                      <p:cBhvr>
                                        <p:cTn id="16" dur="2000"/>
                                        <p:tgtEl>
                                          <p:spTgt spid="15365"/>
                                        </p:tgtEl>
                                      </p:cBhvr>
                                    </p:animEffect>
                                    <p:anim calcmode="lin" valueType="num">
                                      <p:cBhvr>
                                        <p:cTn id="17" dur="2000" fill="hold"/>
                                        <p:tgtEl>
                                          <p:spTgt spid="15365"/>
                                        </p:tgtEl>
                                        <p:attrNameLst>
                                          <p:attrName>style.rotation</p:attrName>
                                        </p:attrNameLst>
                                      </p:cBhvr>
                                      <p:tavLst>
                                        <p:tav tm="0">
                                          <p:val>
                                            <p:fltVal val="720"/>
                                          </p:val>
                                        </p:tav>
                                        <p:tav tm="100000">
                                          <p:val>
                                            <p:fltVal val="0"/>
                                          </p:val>
                                        </p:tav>
                                      </p:tavLst>
                                    </p:anim>
                                    <p:anim calcmode="lin" valueType="num">
                                      <p:cBhvr>
                                        <p:cTn id="18" dur="2000" fill="hold"/>
                                        <p:tgtEl>
                                          <p:spTgt spid="15365"/>
                                        </p:tgtEl>
                                        <p:attrNameLst>
                                          <p:attrName>ppt_h</p:attrName>
                                        </p:attrNameLst>
                                      </p:cBhvr>
                                      <p:tavLst>
                                        <p:tav tm="0">
                                          <p:val>
                                            <p:fltVal val="0"/>
                                          </p:val>
                                        </p:tav>
                                        <p:tav tm="100000">
                                          <p:val>
                                            <p:strVal val="#ppt_h"/>
                                          </p:val>
                                        </p:tav>
                                      </p:tavLst>
                                    </p:anim>
                                    <p:anim calcmode="lin" valueType="num">
                                      <p:cBhvr>
                                        <p:cTn id="19" dur="2000" fill="hold"/>
                                        <p:tgtEl>
                                          <p:spTgt spid="15365"/>
                                        </p:tgtEl>
                                        <p:attrNameLst>
                                          <p:attrName>ppt_w</p:attrName>
                                        </p:attrNameLst>
                                      </p:cBhvr>
                                      <p:tavLst>
                                        <p:tav tm="0">
                                          <p:val>
                                            <p:fltVal val="0"/>
                                          </p:val>
                                        </p:tav>
                                        <p:tav tm="100000">
                                          <p:val>
                                            <p:strVal val="#ppt_w"/>
                                          </p:val>
                                        </p:tav>
                                      </p:tavLst>
                                    </p:anim>
                                  </p:childTnLst>
                                </p:cTn>
                              </p:par>
                            </p:childTnLst>
                          </p:cTn>
                        </p:par>
                        <p:par>
                          <p:cTn id="20" fill="hold" nodeType="afterGroup">
                            <p:stCondLst>
                              <p:cond delay="3000"/>
                            </p:stCondLst>
                            <p:childTnLst>
                              <p:par>
                                <p:cTn id="21" presetID="15" presetClass="entr" presetSubtype="0" fill="hold" nodeType="afterEffect">
                                  <p:stCondLst>
                                    <p:cond delay="0"/>
                                  </p:stCondLst>
                                  <p:childTnLst>
                                    <p:set>
                                      <p:cBhvr>
                                        <p:cTn id="22" dur="1" fill="hold">
                                          <p:stCondLst>
                                            <p:cond delay="0"/>
                                          </p:stCondLst>
                                        </p:cTn>
                                        <p:tgtEl>
                                          <p:spTgt spid="15368"/>
                                        </p:tgtEl>
                                        <p:attrNameLst>
                                          <p:attrName>style.visibility</p:attrName>
                                        </p:attrNameLst>
                                      </p:cBhvr>
                                      <p:to>
                                        <p:strVal val="visible"/>
                                      </p:to>
                                    </p:set>
                                    <p:anim calcmode="lin" valueType="num">
                                      <p:cBhvr>
                                        <p:cTn id="23" dur="1000" fill="hold"/>
                                        <p:tgtEl>
                                          <p:spTgt spid="15368"/>
                                        </p:tgtEl>
                                        <p:attrNameLst>
                                          <p:attrName>ppt_w</p:attrName>
                                        </p:attrNameLst>
                                      </p:cBhvr>
                                      <p:tavLst>
                                        <p:tav tm="0">
                                          <p:val>
                                            <p:fltVal val="0"/>
                                          </p:val>
                                        </p:tav>
                                        <p:tav tm="100000">
                                          <p:val>
                                            <p:strVal val="#ppt_w"/>
                                          </p:val>
                                        </p:tav>
                                      </p:tavLst>
                                    </p:anim>
                                    <p:anim calcmode="lin" valueType="num">
                                      <p:cBhvr>
                                        <p:cTn id="24" dur="1000" fill="hold"/>
                                        <p:tgtEl>
                                          <p:spTgt spid="15368"/>
                                        </p:tgtEl>
                                        <p:attrNameLst>
                                          <p:attrName>ppt_h</p:attrName>
                                        </p:attrNameLst>
                                      </p:cBhvr>
                                      <p:tavLst>
                                        <p:tav tm="0">
                                          <p:val>
                                            <p:fltVal val="0"/>
                                          </p:val>
                                        </p:tav>
                                        <p:tav tm="100000">
                                          <p:val>
                                            <p:strVal val="#ppt_h"/>
                                          </p:val>
                                        </p:tav>
                                      </p:tavLst>
                                    </p:anim>
                                    <p:anim calcmode="lin" valueType="num">
                                      <p:cBhvr>
                                        <p:cTn id="25" dur="1000" fill="hold"/>
                                        <p:tgtEl>
                                          <p:spTgt spid="15368"/>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1536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P spid="15366"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8" name="Text Box 4"/>
          <p:cNvSpPr txBox="1">
            <a:spLocks noChangeArrowheads="1"/>
          </p:cNvSpPr>
          <p:nvPr/>
        </p:nvSpPr>
        <p:spPr bwMode="auto">
          <a:xfrm>
            <a:off x="3131840" y="332656"/>
            <a:ext cx="224263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defRPr sz="3600" b="1">
                <a:solidFill>
                  <a:srgbClr val="FF6600"/>
                </a:solidFill>
                <a:cs typeface="EntezareZohoor 3 **"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fa-IR" dirty="0"/>
              <a:t>منابع و مأ خذ </a:t>
            </a:r>
            <a:endParaRPr lang="en-US" dirty="0"/>
          </a:p>
        </p:txBody>
      </p:sp>
      <p:sp>
        <p:nvSpPr>
          <p:cNvPr id="62469" name="Text Box 5"/>
          <p:cNvSpPr txBox="1">
            <a:spLocks noChangeArrowheads="1"/>
          </p:cNvSpPr>
          <p:nvPr/>
        </p:nvSpPr>
        <p:spPr bwMode="auto">
          <a:xfrm>
            <a:off x="5900873" y="2827338"/>
            <a:ext cx="257955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fa-IR" dirty="0"/>
              <a:t>1- شرکت بهین فرآیند آذربایجان </a:t>
            </a:r>
            <a:endParaRPr lang="en-US" dirty="0"/>
          </a:p>
        </p:txBody>
      </p:sp>
      <p:sp>
        <p:nvSpPr>
          <p:cNvPr id="62470" name="Text Box 6"/>
          <p:cNvSpPr txBox="1">
            <a:spLocks noChangeArrowheads="1"/>
          </p:cNvSpPr>
          <p:nvPr/>
        </p:nvSpPr>
        <p:spPr bwMode="auto">
          <a:xfrm>
            <a:off x="1107643" y="4556125"/>
            <a:ext cx="526458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en-US" dirty="0"/>
              <a:t>3- Information technology center (aftab.ir)</a:t>
            </a:r>
          </a:p>
        </p:txBody>
      </p:sp>
      <p:sp>
        <p:nvSpPr>
          <p:cNvPr id="62471" name="Text Box 7"/>
          <p:cNvSpPr txBox="1">
            <a:spLocks noChangeArrowheads="1"/>
          </p:cNvSpPr>
          <p:nvPr/>
        </p:nvSpPr>
        <p:spPr bwMode="auto">
          <a:xfrm>
            <a:off x="6414035" y="3763963"/>
            <a:ext cx="2045753"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fa-IR" dirty="0"/>
              <a:t>2- شرکت مخابرات کشور</a:t>
            </a:r>
            <a:endParaRPr lang="en-US" dirty="0"/>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withEffect">
                                  <p:stCondLst>
                                    <p:cond delay="0"/>
                                  </p:stCondLst>
                                  <p:childTnLst>
                                    <p:set>
                                      <p:cBhvr>
                                        <p:cTn id="6" dur="1" fill="hold">
                                          <p:stCondLst>
                                            <p:cond delay="0"/>
                                          </p:stCondLst>
                                        </p:cTn>
                                        <p:tgtEl>
                                          <p:spTgt spid="62468"/>
                                        </p:tgtEl>
                                        <p:attrNameLst>
                                          <p:attrName>style.visibility</p:attrName>
                                        </p:attrNameLst>
                                      </p:cBhvr>
                                      <p:to>
                                        <p:strVal val="visible"/>
                                      </p:to>
                                    </p:set>
                                    <p:anim to="" calcmode="lin" valueType="num">
                                      <p:cBhvr>
                                        <p:cTn id="7" dur="1" fill="hold"/>
                                        <p:tgtEl>
                                          <p:spTgt spid="62468"/>
                                        </p:tgtEl>
                                        <p:attrNameLst>
                                          <p:attrName/>
                                        </p:attrNameLst>
                                      </p:cBhvr>
                                    </p:anim>
                                  </p:childTnLst>
                                </p:cTn>
                              </p:par>
                            </p:childTnLst>
                          </p:cTn>
                        </p:par>
                        <p:par>
                          <p:cTn id="8" fill="hold" nodeType="afterGroup">
                            <p:stCondLst>
                              <p:cond delay="0"/>
                            </p:stCondLst>
                            <p:childTnLst>
                              <p:par>
                                <p:cTn id="9" presetID="2" presetClass="entr" presetSubtype="4" fill="hold" grpId="0" nodeType="afterEffect">
                                  <p:stCondLst>
                                    <p:cond delay="0"/>
                                  </p:stCondLst>
                                  <p:childTnLst>
                                    <p:set>
                                      <p:cBhvr>
                                        <p:cTn id="10" dur="1" fill="hold">
                                          <p:stCondLst>
                                            <p:cond delay="0"/>
                                          </p:stCondLst>
                                        </p:cTn>
                                        <p:tgtEl>
                                          <p:spTgt spid="62469"/>
                                        </p:tgtEl>
                                        <p:attrNameLst>
                                          <p:attrName>style.visibility</p:attrName>
                                        </p:attrNameLst>
                                      </p:cBhvr>
                                      <p:to>
                                        <p:strVal val="visible"/>
                                      </p:to>
                                    </p:set>
                                    <p:anim calcmode="lin" valueType="num">
                                      <p:cBhvr additive="base">
                                        <p:cTn id="11" dur="500" fill="hold"/>
                                        <p:tgtEl>
                                          <p:spTgt spid="62469"/>
                                        </p:tgtEl>
                                        <p:attrNameLst>
                                          <p:attrName>ppt_x</p:attrName>
                                        </p:attrNameLst>
                                      </p:cBhvr>
                                      <p:tavLst>
                                        <p:tav tm="0">
                                          <p:val>
                                            <p:strVal val="#ppt_x"/>
                                          </p:val>
                                        </p:tav>
                                        <p:tav tm="100000">
                                          <p:val>
                                            <p:strVal val="#ppt_x"/>
                                          </p:val>
                                        </p:tav>
                                      </p:tavLst>
                                    </p:anim>
                                    <p:anim calcmode="lin" valueType="num">
                                      <p:cBhvr additive="base">
                                        <p:cTn id="12" dur="500" fill="hold"/>
                                        <p:tgtEl>
                                          <p:spTgt spid="62469"/>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500"/>
                            </p:stCondLst>
                            <p:childTnLst>
                              <p:par>
                                <p:cTn id="14" presetID="2" presetClass="entr" presetSubtype="4" fill="hold" grpId="0" nodeType="afterEffect">
                                  <p:stCondLst>
                                    <p:cond delay="0"/>
                                  </p:stCondLst>
                                  <p:childTnLst>
                                    <p:set>
                                      <p:cBhvr>
                                        <p:cTn id="15" dur="1" fill="hold">
                                          <p:stCondLst>
                                            <p:cond delay="0"/>
                                          </p:stCondLst>
                                        </p:cTn>
                                        <p:tgtEl>
                                          <p:spTgt spid="62471"/>
                                        </p:tgtEl>
                                        <p:attrNameLst>
                                          <p:attrName>style.visibility</p:attrName>
                                        </p:attrNameLst>
                                      </p:cBhvr>
                                      <p:to>
                                        <p:strVal val="visible"/>
                                      </p:to>
                                    </p:set>
                                    <p:anim calcmode="lin" valueType="num">
                                      <p:cBhvr additive="base">
                                        <p:cTn id="16" dur="500" fill="hold"/>
                                        <p:tgtEl>
                                          <p:spTgt spid="62471"/>
                                        </p:tgtEl>
                                        <p:attrNameLst>
                                          <p:attrName>ppt_x</p:attrName>
                                        </p:attrNameLst>
                                      </p:cBhvr>
                                      <p:tavLst>
                                        <p:tav tm="0">
                                          <p:val>
                                            <p:strVal val="#ppt_x"/>
                                          </p:val>
                                        </p:tav>
                                        <p:tav tm="100000">
                                          <p:val>
                                            <p:strVal val="#ppt_x"/>
                                          </p:val>
                                        </p:tav>
                                      </p:tavLst>
                                    </p:anim>
                                    <p:anim calcmode="lin" valueType="num">
                                      <p:cBhvr additive="base">
                                        <p:cTn id="17" dur="500" fill="hold"/>
                                        <p:tgtEl>
                                          <p:spTgt spid="62471"/>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62470"/>
                                        </p:tgtEl>
                                        <p:attrNameLst>
                                          <p:attrName>style.visibility</p:attrName>
                                        </p:attrNameLst>
                                      </p:cBhvr>
                                      <p:to>
                                        <p:strVal val="visible"/>
                                      </p:to>
                                    </p:set>
                                    <p:anim calcmode="lin" valueType="num">
                                      <p:cBhvr additive="base">
                                        <p:cTn id="21" dur="500" fill="hold"/>
                                        <p:tgtEl>
                                          <p:spTgt spid="62470"/>
                                        </p:tgtEl>
                                        <p:attrNameLst>
                                          <p:attrName>ppt_x</p:attrName>
                                        </p:attrNameLst>
                                      </p:cBhvr>
                                      <p:tavLst>
                                        <p:tav tm="0">
                                          <p:val>
                                            <p:strVal val="#ppt_x"/>
                                          </p:val>
                                        </p:tav>
                                        <p:tav tm="100000">
                                          <p:val>
                                            <p:strVal val="#ppt_x"/>
                                          </p:val>
                                        </p:tav>
                                      </p:tavLst>
                                    </p:anim>
                                    <p:anim calcmode="lin" valueType="num">
                                      <p:cBhvr additive="base">
                                        <p:cTn id="22" dur="500" fill="hold"/>
                                        <p:tgtEl>
                                          <p:spTgt spid="624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8" grpId="0"/>
      <p:bldP spid="62469" grpId="0"/>
      <p:bldP spid="62470" grpId="0"/>
      <p:bldP spid="62471"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4" name="Text Box 4"/>
          <p:cNvSpPr txBox="1">
            <a:spLocks noChangeArrowheads="1"/>
          </p:cNvSpPr>
          <p:nvPr/>
        </p:nvSpPr>
        <p:spPr bwMode="auto">
          <a:xfrm>
            <a:off x="2699792" y="2564904"/>
            <a:ext cx="3169072"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defRPr sz="3600" b="1">
                <a:solidFill>
                  <a:srgbClr val="FF6600"/>
                </a:solidFill>
                <a:cs typeface="EntezareZohoor 3 **"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fa-IR" sz="9600" dirty="0"/>
              <a:t>با سپاس</a:t>
            </a:r>
            <a:endParaRPr lang="en-US" sz="9600" dirty="0"/>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withEffect">
                                  <p:stCondLst>
                                    <p:cond delay="0"/>
                                  </p:stCondLst>
                                  <p:childTnLst>
                                    <p:set>
                                      <p:cBhvr>
                                        <p:cTn id="6" dur="1" fill="hold">
                                          <p:stCondLst>
                                            <p:cond delay="0"/>
                                          </p:stCondLst>
                                        </p:cTn>
                                        <p:tgtEl>
                                          <p:spTgt spid="61444"/>
                                        </p:tgtEl>
                                        <p:attrNameLst>
                                          <p:attrName>style.visibility</p:attrName>
                                        </p:attrNameLst>
                                      </p:cBhvr>
                                      <p:to>
                                        <p:strVal val="visible"/>
                                      </p:to>
                                    </p:set>
                                    <p:anim calcmode="lin" valueType="num">
                                      <p:cBhvr>
                                        <p:cTn id="7" dur="1000" fill="hold"/>
                                        <p:tgtEl>
                                          <p:spTgt spid="61444"/>
                                        </p:tgtEl>
                                        <p:attrNameLst>
                                          <p:attrName>ppt_w</p:attrName>
                                        </p:attrNameLst>
                                      </p:cBhvr>
                                      <p:tavLst>
                                        <p:tav tm="0">
                                          <p:val>
                                            <p:fltVal val="0"/>
                                          </p:val>
                                        </p:tav>
                                        <p:tav tm="100000">
                                          <p:val>
                                            <p:strVal val="#ppt_w"/>
                                          </p:val>
                                        </p:tav>
                                      </p:tavLst>
                                    </p:anim>
                                    <p:anim calcmode="lin" valueType="num">
                                      <p:cBhvr>
                                        <p:cTn id="8" dur="1000" fill="hold"/>
                                        <p:tgtEl>
                                          <p:spTgt spid="61444"/>
                                        </p:tgtEl>
                                        <p:attrNameLst>
                                          <p:attrName>ppt_h</p:attrName>
                                        </p:attrNameLst>
                                      </p:cBhvr>
                                      <p:tavLst>
                                        <p:tav tm="0">
                                          <p:val>
                                            <p:fltVal val="0"/>
                                          </p:val>
                                        </p:tav>
                                        <p:tav tm="100000">
                                          <p:val>
                                            <p:strVal val="#ppt_h"/>
                                          </p:val>
                                        </p:tav>
                                      </p:tavLst>
                                    </p:anim>
                                    <p:anim calcmode="lin" valueType="num">
                                      <p:cBhvr>
                                        <p:cTn id="9" dur="1000" fill="hold"/>
                                        <p:tgtEl>
                                          <p:spTgt spid="6144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144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47849" y="0"/>
            <a:ext cx="4848301" cy="6858000"/>
          </a:xfrm>
          <a:prstGeom prst="rect">
            <a:avLst/>
          </a:prstGeom>
        </p:spPr>
      </p:pic>
    </p:spTree>
    <p:extLst>
      <p:ext uri="{BB962C8B-B14F-4D97-AF65-F5344CB8AC3E}">
        <p14:creationId xmlns:p14="http://schemas.microsoft.com/office/powerpoint/2010/main" val="792316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6324" name="Text Box 4"/>
          <p:cNvSpPr txBox="1">
            <a:spLocks noChangeArrowheads="1"/>
          </p:cNvSpPr>
          <p:nvPr/>
        </p:nvSpPr>
        <p:spPr bwMode="auto">
          <a:xfrm>
            <a:off x="3711684" y="856518"/>
            <a:ext cx="5032148"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pPr>
            <a:r>
              <a:rPr lang="fa-IR" sz="2000" b="1" dirty="0" smtClean="0">
                <a:solidFill>
                  <a:srgbClr val="FF6600"/>
                </a:solidFill>
                <a:cs typeface="EntezareZohoor B4" panose="00000700000000000000" pitchFamily="2" charset="-78"/>
                <a:sym typeface="Wingdings" panose="05000000000000000000" pitchFamily="2" charset="2"/>
              </a:rPr>
              <a:t></a:t>
            </a:r>
            <a:r>
              <a:rPr lang="prs-AF" sz="2000" b="1" dirty="0" smtClean="0">
                <a:solidFill>
                  <a:srgbClr val="FF6600"/>
                </a:solidFill>
                <a:cs typeface="EntezareZohoor B4" panose="00000700000000000000" pitchFamily="2" charset="-78"/>
                <a:sym typeface="Wingdings" panose="05000000000000000000" pitchFamily="2" charset="2"/>
              </a:rPr>
              <a:t> </a:t>
            </a:r>
            <a:r>
              <a:rPr lang="fa-IR" sz="2000" b="1" dirty="0" smtClean="0">
                <a:cs typeface="EntezareZohoor B4" panose="00000700000000000000" pitchFamily="2" charset="-78"/>
              </a:rPr>
              <a:t>آنتن </a:t>
            </a:r>
            <a:r>
              <a:rPr lang="fa-IR" sz="2000" b="1" dirty="0">
                <a:cs typeface="EntezareZohoor B4" panose="00000700000000000000" pitchFamily="2" charset="-78"/>
              </a:rPr>
              <a:t>در سیستم های ارتباطی</a:t>
            </a:r>
          </a:p>
          <a:p>
            <a:pPr eaLnBrk="1" hangingPunct="1">
              <a:lnSpc>
                <a:spcPct val="150000"/>
              </a:lnSpc>
            </a:pPr>
            <a:r>
              <a:rPr lang="fa-IR" sz="2000" b="1" dirty="0">
                <a:solidFill>
                  <a:srgbClr val="FF6600"/>
                </a:solidFill>
                <a:cs typeface="EntezareZohoor B4" panose="00000700000000000000" pitchFamily="2" charset="-78"/>
                <a:sym typeface="Wingdings" panose="05000000000000000000" pitchFamily="2" charset="2"/>
              </a:rPr>
              <a:t> </a:t>
            </a:r>
            <a:r>
              <a:rPr lang="fa-IR" sz="2000" b="1" dirty="0" smtClean="0">
                <a:cs typeface="EntezareZohoor B4" panose="00000700000000000000" pitchFamily="2" charset="-78"/>
              </a:rPr>
              <a:t>نقش </a:t>
            </a:r>
            <a:r>
              <a:rPr lang="fa-IR" sz="2000" b="1" dirty="0">
                <a:cs typeface="EntezareZohoor B4" panose="00000700000000000000" pitchFamily="2" charset="-78"/>
              </a:rPr>
              <a:t>آنتن در یک سیستم مخابراتی </a:t>
            </a:r>
          </a:p>
          <a:p>
            <a:pPr eaLnBrk="1" hangingPunct="1">
              <a:lnSpc>
                <a:spcPct val="150000"/>
              </a:lnSpc>
            </a:pPr>
            <a:r>
              <a:rPr lang="fa-IR" sz="2000" b="1" dirty="0">
                <a:solidFill>
                  <a:srgbClr val="FF6600"/>
                </a:solidFill>
                <a:cs typeface="EntezareZohoor B4" panose="00000700000000000000" pitchFamily="2" charset="-78"/>
                <a:sym typeface="Wingdings" panose="05000000000000000000" pitchFamily="2" charset="2"/>
              </a:rPr>
              <a:t> </a:t>
            </a:r>
            <a:r>
              <a:rPr lang="fa-IR" sz="2000" b="1" dirty="0" smtClean="0">
                <a:cs typeface="EntezareZohoor B4" panose="00000700000000000000" pitchFamily="2" charset="-78"/>
              </a:rPr>
              <a:t>علت </a:t>
            </a:r>
            <a:r>
              <a:rPr lang="fa-IR" sz="2000" b="1" dirty="0">
                <a:cs typeface="EntezareZohoor B4" panose="00000700000000000000" pitchFamily="2" charset="-78"/>
              </a:rPr>
              <a:t>هوشمندی این نوع آنتن ها</a:t>
            </a:r>
          </a:p>
          <a:p>
            <a:pPr eaLnBrk="1" hangingPunct="1">
              <a:lnSpc>
                <a:spcPct val="150000"/>
              </a:lnSpc>
            </a:pPr>
            <a:r>
              <a:rPr lang="fa-IR" sz="2000" b="1" dirty="0">
                <a:solidFill>
                  <a:srgbClr val="FF6600"/>
                </a:solidFill>
                <a:cs typeface="EntezareZohoor B4" panose="00000700000000000000" pitchFamily="2" charset="-78"/>
                <a:sym typeface="Wingdings" panose="05000000000000000000" pitchFamily="2" charset="2"/>
              </a:rPr>
              <a:t> </a:t>
            </a:r>
            <a:r>
              <a:rPr lang="fa-IR" sz="2000" b="1" dirty="0" smtClean="0">
                <a:cs typeface="EntezareZohoor B4" panose="00000700000000000000" pitchFamily="2" charset="-78"/>
              </a:rPr>
              <a:t>معرفی </a:t>
            </a:r>
            <a:r>
              <a:rPr lang="fa-IR" sz="2000" b="1" dirty="0">
                <a:cs typeface="EntezareZohoor B4" panose="00000700000000000000" pitchFamily="2" charset="-78"/>
              </a:rPr>
              <a:t>تکنولوژی آنتن های هوشمند در شبکه های بدون سیم </a:t>
            </a:r>
          </a:p>
          <a:p>
            <a:pPr eaLnBrk="1" hangingPunct="1">
              <a:lnSpc>
                <a:spcPct val="150000"/>
              </a:lnSpc>
            </a:pPr>
            <a:r>
              <a:rPr lang="fa-IR" sz="2000" b="1" dirty="0">
                <a:solidFill>
                  <a:srgbClr val="FF6600"/>
                </a:solidFill>
                <a:cs typeface="EntezareZohoor B4" panose="00000700000000000000" pitchFamily="2" charset="-78"/>
                <a:sym typeface="Wingdings" panose="05000000000000000000" pitchFamily="2" charset="2"/>
              </a:rPr>
              <a:t> </a:t>
            </a:r>
            <a:r>
              <a:rPr lang="fa-IR" sz="2000" b="1" dirty="0" smtClean="0">
                <a:cs typeface="EntezareZohoor B4" panose="00000700000000000000" pitchFamily="2" charset="-78"/>
              </a:rPr>
              <a:t>آنتن </a:t>
            </a:r>
            <a:r>
              <a:rPr lang="fa-IR" sz="2000" b="1" dirty="0">
                <a:cs typeface="EntezareZohoor B4" panose="00000700000000000000" pitchFamily="2" charset="-78"/>
              </a:rPr>
              <a:t>های هوشمند از گذشته های دور</a:t>
            </a:r>
          </a:p>
          <a:p>
            <a:pPr eaLnBrk="1" hangingPunct="1">
              <a:lnSpc>
                <a:spcPct val="150000"/>
              </a:lnSpc>
            </a:pPr>
            <a:r>
              <a:rPr lang="fa-IR" sz="2000" b="1" dirty="0">
                <a:solidFill>
                  <a:srgbClr val="FF6600"/>
                </a:solidFill>
                <a:cs typeface="EntezareZohoor B4" panose="00000700000000000000" pitchFamily="2" charset="-78"/>
                <a:sym typeface="Wingdings" panose="05000000000000000000" pitchFamily="2" charset="2"/>
              </a:rPr>
              <a:t> </a:t>
            </a:r>
            <a:r>
              <a:rPr lang="fa-IR" sz="2000" b="1" dirty="0" smtClean="0">
                <a:cs typeface="EntezareZohoor B4" panose="00000700000000000000" pitchFamily="2" charset="-78"/>
              </a:rPr>
              <a:t>لزوم </a:t>
            </a:r>
            <a:r>
              <a:rPr lang="fa-IR" sz="2000" b="1" dirty="0">
                <a:cs typeface="EntezareZohoor B4" panose="00000700000000000000" pitchFamily="2" charset="-78"/>
              </a:rPr>
              <a:t>استفاده از آنتن های هوشمند </a:t>
            </a:r>
          </a:p>
        </p:txBody>
      </p:sp>
      <p:sp>
        <p:nvSpPr>
          <p:cNvPr id="56325" name="Text Box 5"/>
          <p:cNvSpPr txBox="1">
            <a:spLocks noChangeArrowheads="1"/>
          </p:cNvSpPr>
          <p:nvPr/>
        </p:nvSpPr>
        <p:spPr bwMode="auto">
          <a:xfrm>
            <a:off x="3363175" y="116632"/>
            <a:ext cx="24176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a-IR" sz="3600" b="1" dirty="0">
                <a:solidFill>
                  <a:srgbClr val="FF6600"/>
                </a:solidFill>
                <a:cs typeface="EntezareZohoor 3 **" panose="00000700000000000000" pitchFamily="2" charset="-78"/>
              </a:rPr>
              <a:t>فهرست مطالب</a:t>
            </a:r>
            <a:endParaRPr lang="en-US" sz="3600" b="1" dirty="0">
              <a:solidFill>
                <a:srgbClr val="FF6600"/>
              </a:solidFill>
              <a:cs typeface="EntezareZohoor 3 **" panose="00000700000000000000" pitchFamily="2" charset="-78"/>
            </a:endParaRPr>
          </a:p>
        </p:txBody>
      </p:sp>
      <p:sp>
        <p:nvSpPr>
          <p:cNvPr id="56326" name="Line 6"/>
          <p:cNvSpPr>
            <a:spLocks noChangeShapeType="1"/>
          </p:cNvSpPr>
          <p:nvPr/>
        </p:nvSpPr>
        <p:spPr bwMode="auto">
          <a:xfrm>
            <a:off x="87487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56327" name="Line 7"/>
          <p:cNvSpPr>
            <a:spLocks noChangeShapeType="1"/>
          </p:cNvSpPr>
          <p:nvPr/>
        </p:nvSpPr>
        <p:spPr bwMode="auto">
          <a:xfrm flipH="1" flipV="1">
            <a:off x="0" y="6524625"/>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6" name="Text Box 4"/>
          <p:cNvSpPr txBox="1">
            <a:spLocks noChangeArrowheads="1"/>
          </p:cNvSpPr>
          <p:nvPr/>
        </p:nvSpPr>
        <p:spPr bwMode="auto">
          <a:xfrm>
            <a:off x="467517" y="3921404"/>
            <a:ext cx="3906839" cy="2400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pPr>
            <a:r>
              <a:rPr lang="fa-IR" sz="2000" b="1" dirty="0">
                <a:solidFill>
                  <a:srgbClr val="FF6600"/>
                </a:solidFill>
                <a:cs typeface="EntezareZohoor B4" panose="00000700000000000000" pitchFamily="2" charset="-78"/>
                <a:sym typeface="Wingdings" panose="05000000000000000000" pitchFamily="2" charset="2"/>
              </a:rPr>
              <a:t> </a:t>
            </a:r>
            <a:r>
              <a:rPr lang="fa-IR" sz="2000" b="1" dirty="0" smtClean="0">
                <a:cs typeface="EntezareZohoor B4" panose="00000700000000000000" pitchFamily="2" charset="-78"/>
              </a:rPr>
              <a:t>طبقه </a:t>
            </a:r>
            <a:r>
              <a:rPr lang="fa-IR" sz="2000" b="1" dirty="0">
                <a:cs typeface="EntezareZohoor B4" panose="00000700000000000000" pitchFamily="2" charset="-78"/>
              </a:rPr>
              <a:t>بندی آنتن های هوشمند </a:t>
            </a:r>
          </a:p>
          <a:p>
            <a:pPr eaLnBrk="1" hangingPunct="1">
              <a:lnSpc>
                <a:spcPct val="150000"/>
              </a:lnSpc>
            </a:pPr>
            <a:r>
              <a:rPr lang="fa-IR" sz="2000" b="1" dirty="0">
                <a:solidFill>
                  <a:srgbClr val="FF6600"/>
                </a:solidFill>
                <a:cs typeface="EntezareZohoor B4" panose="00000700000000000000" pitchFamily="2" charset="-78"/>
                <a:sym typeface="Wingdings" panose="05000000000000000000" pitchFamily="2" charset="2"/>
              </a:rPr>
              <a:t> </a:t>
            </a:r>
            <a:r>
              <a:rPr lang="fa-IR" sz="2000" b="1" dirty="0" smtClean="0">
                <a:cs typeface="EntezareZohoor B4" panose="00000700000000000000" pitchFamily="2" charset="-78"/>
              </a:rPr>
              <a:t>فواید </a:t>
            </a:r>
            <a:r>
              <a:rPr lang="fa-IR" sz="2000" b="1" dirty="0">
                <a:cs typeface="EntezareZohoor B4" panose="00000700000000000000" pitchFamily="2" charset="-78"/>
              </a:rPr>
              <a:t>استفاده از آنتن های هوشمند </a:t>
            </a:r>
          </a:p>
          <a:p>
            <a:pPr eaLnBrk="1" hangingPunct="1">
              <a:lnSpc>
                <a:spcPct val="150000"/>
              </a:lnSpc>
            </a:pPr>
            <a:r>
              <a:rPr lang="fa-IR" sz="2000" b="1" dirty="0">
                <a:solidFill>
                  <a:srgbClr val="FF6600"/>
                </a:solidFill>
                <a:cs typeface="EntezareZohoor B4" panose="00000700000000000000" pitchFamily="2" charset="-78"/>
                <a:sym typeface="Wingdings" panose="05000000000000000000" pitchFamily="2" charset="2"/>
              </a:rPr>
              <a:t> </a:t>
            </a:r>
            <a:r>
              <a:rPr lang="fa-IR" sz="2000" b="1" dirty="0" smtClean="0">
                <a:cs typeface="EntezareZohoor B4" panose="00000700000000000000" pitchFamily="2" charset="-78"/>
              </a:rPr>
              <a:t>هزینه </a:t>
            </a:r>
            <a:r>
              <a:rPr lang="fa-IR" sz="2000" b="1" dirty="0">
                <a:cs typeface="EntezareZohoor B4" panose="00000700000000000000" pitchFamily="2" charset="-78"/>
              </a:rPr>
              <a:t>ها ومعایب استفاده از آنتن های هوشمند </a:t>
            </a:r>
          </a:p>
          <a:p>
            <a:pPr eaLnBrk="1" hangingPunct="1">
              <a:lnSpc>
                <a:spcPct val="150000"/>
              </a:lnSpc>
            </a:pPr>
            <a:r>
              <a:rPr lang="fa-IR" sz="2000" b="1" dirty="0">
                <a:solidFill>
                  <a:srgbClr val="FF6600"/>
                </a:solidFill>
                <a:cs typeface="EntezareZohoor B4" panose="00000700000000000000" pitchFamily="2" charset="-78"/>
                <a:sym typeface="Wingdings" panose="05000000000000000000" pitchFamily="2" charset="2"/>
              </a:rPr>
              <a:t> </a:t>
            </a:r>
            <a:r>
              <a:rPr lang="fa-IR" sz="2000" b="1" dirty="0" smtClean="0">
                <a:cs typeface="EntezareZohoor B4" panose="00000700000000000000" pitchFamily="2" charset="-78"/>
              </a:rPr>
              <a:t>اهداف  </a:t>
            </a:r>
            <a:r>
              <a:rPr lang="fa-IR" sz="2000" b="1" dirty="0">
                <a:cs typeface="EntezareZohoor B4" panose="00000700000000000000" pitchFamily="2" charset="-78"/>
              </a:rPr>
              <a:t>و مزایای یک سیستم آنتن هوشمند </a:t>
            </a:r>
          </a:p>
          <a:p>
            <a:pPr eaLnBrk="1" hangingPunct="1">
              <a:lnSpc>
                <a:spcPct val="150000"/>
              </a:lnSpc>
            </a:pPr>
            <a:r>
              <a:rPr lang="fa-IR" sz="2000" b="1" dirty="0">
                <a:solidFill>
                  <a:srgbClr val="FF6600"/>
                </a:solidFill>
                <a:cs typeface="EntezareZohoor B4" panose="00000700000000000000" pitchFamily="2" charset="-78"/>
                <a:sym typeface="Wingdings" panose="05000000000000000000" pitchFamily="2" charset="2"/>
              </a:rPr>
              <a:t> </a:t>
            </a:r>
            <a:r>
              <a:rPr lang="fa-IR" sz="2000" b="1" dirty="0" smtClean="0">
                <a:cs typeface="EntezareZohoor B4" panose="00000700000000000000" pitchFamily="2" charset="-78"/>
              </a:rPr>
              <a:t>کاربرد </a:t>
            </a:r>
            <a:r>
              <a:rPr lang="fa-IR" sz="2000" b="1" dirty="0">
                <a:cs typeface="EntezareZohoor B4" panose="00000700000000000000" pitchFamily="2" charset="-78"/>
              </a:rPr>
              <a:t>تکنولوژی آنتن هوشمند </a:t>
            </a:r>
            <a:endParaRPr lang="en-US" sz="2000" b="1" dirty="0">
              <a:cs typeface="EntezareZohoor B4" panose="00000700000000000000" pitchFamily="2" charset="-78"/>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56325"/>
                                        </p:tgtEl>
                                        <p:attrNameLst>
                                          <p:attrName>style.visibility</p:attrName>
                                        </p:attrNameLst>
                                      </p:cBhvr>
                                      <p:to>
                                        <p:strVal val="visible"/>
                                      </p:to>
                                    </p:set>
                                    <p:anim calcmode="lin" valueType="num">
                                      <p:cBhvr>
                                        <p:cTn id="7" dur="1000" fill="hold"/>
                                        <p:tgtEl>
                                          <p:spTgt spid="56325"/>
                                        </p:tgtEl>
                                        <p:attrNameLst>
                                          <p:attrName>ppt_x</p:attrName>
                                        </p:attrNameLst>
                                      </p:cBhvr>
                                      <p:tavLst>
                                        <p:tav tm="0">
                                          <p:val>
                                            <p:strVal val="#ppt_x-.2"/>
                                          </p:val>
                                        </p:tav>
                                        <p:tav tm="100000">
                                          <p:val>
                                            <p:strVal val="#ppt_x"/>
                                          </p:val>
                                        </p:tav>
                                      </p:tavLst>
                                    </p:anim>
                                    <p:anim calcmode="lin" valueType="num">
                                      <p:cBhvr>
                                        <p:cTn id="8" dur="1000" fill="hold"/>
                                        <p:tgtEl>
                                          <p:spTgt spid="5632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6325"/>
                                        </p:tgtEl>
                                      </p:cBhvr>
                                    </p:animEffect>
                                  </p:childTnLst>
                                </p:cTn>
                              </p:par>
                            </p:childTnLst>
                          </p:cTn>
                        </p:par>
                        <p:par>
                          <p:cTn id="10" fill="hold" nodeType="afterGroup">
                            <p:stCondLst>
                              <p:cond delay="1000"/>
                            </p:stCondLst>
                            <p:childTnLst>
                              <p:par>
                                <p:cTn id="11" presetID="27" presetClass="entr" presetSubtype="0" fill="hold" grpId="0" nodeType="afterEffect">
                                  <p:stCondLst>
                                    <p:cond delay="0"/>
                                  </p:stCondLst>
                                  <p:iterate type="lt">
                                    <p:tmPct val="50000"/>
                                  </p:iterate>
                                  <p:childTnLst>
                                    <p:set>
                                      <p:cBhvr>
                                        <p:cTn id="12" dur="1" fill="hold">
                                          <p:stCondLst>
                                            <p:cond delay="0"/>
                                          </p:stCondLst>
                                        </p:cTn>
                                        <p:tgtEl>
                                          <p:spTgt spid="56324"/>
                                        </p:tgtEl>
                                        <p:attrNameLst>
                                          <p:attrName>style.visibility</p:attrName>
                                        </p:attrNameLst>
                                      </p:cBhvr>
                                      <p:to>
                                        <p:strVal val="visible"/>
                                      </p:to>
                                    </p:set>
                                    <p:anim calcmode="discrete" valueType="clr">
                                      <p:cBhvr override="childStyle">
                                        <p:cTn id="13" dur="80"/>
                                        <p:tgtEl>
                                          <p:spTgt spid="56324"/>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56324"/>
                                        </p:tgtEl>
                                        <p:attrNameLst>
                                          <p:attrName>fillcolor</p:attrName>
                                        </p:attrNameLst>
                                      </p:cBhvr>
                                      <p:tavLst>
                                        <p:tav tm="0">
                                          <p:val>
                                            <p:clrVal>
                                              <a:schemeClr val="accent2"/>
                                            </p:clrVal>
                                          </p:val>
                                        </p:tav>
                                        <p:tav tm="50000">
                                          <p:val>
                                            <p:clrVal>
                                              <a:schemeClr val="hlink"/>
                                            </p:clrVal>
                                          </p:val>
                                        </p:tav>
                                      </p:tavLst>
                                    </p:anim>
                                    <p:set>
                                      <p:cBhvr>
                                        <p:cTn id="15" dur="80"/>
                                        <p:tgtEl>
                                          <p:spTgt spid="56324"/>
                                        </p:tgtEl>
                                        <p:attrNameLst>
                                          <p:attrName>fill.type</p:attrName>
                                        </p:attrNameLst>
                                      </p:cBhvr>
                                      <p:to>
                                        <p:strVal val="solid"/>
                                      </p:to>
                                    </p:set>
                                  </p:childTnLst>
                                </p:cTn>
                              </p:par>
                            </p:childTnLst>
                          </p:cTn>
                        </p:par>
                        <p:par>
                          <p:cTn id="16" fill="hold">
                            <p:stCondLst>
                              <p:cond delay="7720"/>
                            </p:stCondLst>
                            <p:childTnLst>
                              <p:par>
                                <p:cTn id="17" presetID="27" presetClass="entr" presetSubtype="0" fill="hold" grpId="0" nodeType="afterEffect">
                                  <p:stCondLst>
                                    <p:cond delay="0"/>
                                  </p:stCondLst>
                                  <p:iterate type="lt">
                                    <p:tmPct val="50000"/>
                                  </p:iterate>
                                  <p:childTnLst>
                                    <p:set>
                                      <p:cBhvr>
                                        <p:cTn id="18" dur="1" fill="hold">
                                          <p:stCondLst>
                                            <p:cond delay="0"/>
                                          </p:stCondLst>
                                        </p:cTn>
                                        <p:tgtEl>
                                          <p:spTgt spid="6"/>
                                        </p:tgtEl>
                                        <p:attrNameLst>
                                          <p:attrName>style.visibility</p:attrName>
                                        </p:attrNameLst>
                                      </p:cBhvr>
                                      <p:to>
                                        <p:strVal val="visible"/>
                                      </p:to>
                                    </p:set>
                                    <p:anim calcmode="discrete" valueType="clr">
                                      <p:cBhvr override="childStyle">
                                        <p:cTn id="19"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6"/>
                                        </p:tgtEl>
                                        <p:attrNameLst>
                                          <p:attrName>fillcolor</p:attrName>
                                        </p:attrNameLst>
                                      </p:cBhvr>
                                      <p:tavLst>
                                        <p:tav tm="0">
                                          <p:val>
                                            <p:clrVal>
                                              <a:schemeClr val="accent2"/>
                                            </p:clrVal>
                                          </p:val>
                                        </p:tav>
                                        <p:tav tm="50000">
                                          <p:val>
                                            <p:clrVal>
                                              <a:schemeClr val="hlink"/>
                                            </p:clrVal>
                                          </p:val>
                                        </p:tav>
                                      </p:tavLst>
                                    </p:anim>
                                    <p:set>
                                      <p:cBhvr>
                                        <p:cTn id="21" dur="80"/>
                                        <p:tgtEl>
                                          <p:spTgt spid="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p:bldP spid="5632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602674" y="426135"/>
            <a:ext cx="3853939" cy="64633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eaLnBrk="1" hangingPunct="1"/>
            <a:r>
              <a:rPr lang="ar-SA" sz="3600" b="1" kern="1200">
                <a:solidFill>
                  <a:srgbClr val="FF6600"/>
                </a:solidFill>
                <a:latin typeface="Arial" panose="020B0604020202020204" pitchFamily="34" charset="0"/>
                <a:ea typeface="+mn-ea"/>
                <a:cs typeface="EntezareZohoor 3 **" panose="00000700000000000000" pitchFamily="2" charset="-78"/>
              </a:rPr>
              <a:t>آنتن در سیستم های ارتباطی</a:t>
            </a:r>
            <a:r>
              <a:rPr lang="en-US" sz="3600" b="1" kern="1200">
                <a:solidFill>
                  <a:srgbClr val="FF6600"/>
                </a:solidFill>
                <a:latin typeface="Arial" panose="020B0604020202020204" pitchFamily="34" charset="0"/>
                <a:ea typeface="+mn-ea"/>
                <a:cs typeface="EntezareZohoor 3 **" panose="00000700000000000000" pitchFamily="2" charset="-78"/>
              </a:rPr>
              <a:t> </a:t>
            </a:r>
          </a:p>
        </p:txBody>
      </p:sp>
      <p:sp>
        <p:nvSpPr>
          <p:cNvPr id="2056" name="Text Box 8"/>
          <p:cNvSpPr txBox="1">
            <a:spLocks noChangeArrowheads="1"/>
          </p:cNvSpPr>
          <p:nvPr/>
        </p:nvSpPr>
        <p:spPr bwMode="auto">
          <a:xfrm>
            <a:off x="395536" y="1276297"/>
            <a:ext cx="8353177"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solidFill>
                  <a:srgbClr val="FF6600"/>
                </a:solidFill>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ar-SA" dirty="0">
                <a:solidFill>
                  <a:schemeClr val="tx1"/>
                </a:solidFill>
              </a:rPr>
              <a:t>امروزه كوشش های پیگیرانه ای در جهت استفاده هرچه بیشتر </a:t>
            </a:r>
            <a:r>
              <a:rPr lang="ar-SA" dirty="0" smtClean="0">
                <a:solidFill>
                  <a:schemeClr val="tx1"/>
                </a:solidFill>
              </a:rPr>
              <a:t>از</a:t>
            </a:r>
            <a:r>
              <a:rPr lang="prs-AF" dirty="0">
                <a:solidFill>
                  <a:schemeClr val="tx1"/>
                </a:solidFill>
              </a:rPr>
              <a:t> </a:t>
            </a:r>
            <a:r>
              <a:rPr lang="ar-SA" dirty="0" smtClean="0">
                <a:solidFill>
                  <a:schemeClr val="tx1"/>
                </a:solidFill>
              </a:rPr>
              <a:t>امواج </a:t>
            </a:r>
            <a:r>
              <a:rPr lang="ar-SA" dirty="0">
                <a:solidFill>
                  <a:schemeClr val="tx1"/>
                </a:solidFill>
              </a:rPr>
              <a:t>به جای سیم ها در دنیای كامپیوتر در حال انجام است كه </a:t>
            </a:r>
            <a:r>
              <a:rPr lang="prs-AF" dirty="0">
                <a:solidFill>
                  <a:schemeClr val="tx1"/>
                </a:solidFill>
              </a:rPr>
              <a:t> </a:t>
            </a:r>
            <a:r>
              <a:rPr lang="ar-SA" dirty="0" smtClean="0">
                <a:solidFill>
                  <a:schemeClr val="tx1"/>
                </a:solidFill>
              </a:rPr>
              <a:t>برخی </a:t>
            </a:r>
            <a:r>
              <a:rPr lang="ar-SA" dirty="0">
                <a:solidFill>
                  <a:schemeClr val="tx1"/>
                </a:solidFill>
              </a:rPr>
              <a:t>از آنها به نتیجه مطلوب رسیده ولی برخی هنوز در مراحل آزمایشی و تحقیقاتی قرار دارند</a:t>
            </a:r>
            <a:r>
              <a:rPr lang="fa-IR" dirty="0">
                <a:solidFill>
                  <a:schemeClr val="tx1"/>
                </a:solidFill>
              </a:rPr>
              <a:t> </a:t>
            </a:r>
            <a:r>
              <a:rPr lang="prs-AF" dirty="0" smtClean="0">
                <a:solidFill>
                  <a:schemeClr val="tx1"/>
                </a:solidFill>
              </a:rPr>
              <a:t>. </a:t>
            </a:r>
          </a:p>
          <a:p>
            <a:pPr rtl="1"/>
            <a:r>
              <a:rPr lang="en-US" dirty="0" smtClean="0">
                <a:solidFill>
                  <a:schemeClr val="tx1"/>
                </a:solidFill>
              </a:rPr>
              <a:t>(</a:t>
            </a:r>
            <a:r>
              <a:rPr lang="en-US" dirty="0" err="1" smtClean="0">
                <a:solidFill>
                  <a:schemeClr val="tx1"/>
                </a:solidFill>
              </a:rPr>
              <a:t>send&amp;receive</a:t>
            </a:r>
            <a:r>
              <a:rPr lang="en-US" dirty="0" smtClean="0">
                <a:solidFill>
                  <a:schemeClr val="tx1"/>
                </a:solidFill>
              </a:rPr>
              <a:t>)</a:t>
            </a:r>
            <a:r>
              <a:rPr lang="prs-AF" dirty="0" smtClean="0">
                <a:solidFill>
                  <a:schemeClr val="tx1"/>
                </a:solidFill>
              </a:rPr>
              <a:t> دریافت و ارسال</a:t>
            </a:r>
            <a:r>
              <a:rPr lang="en-US" dirty="0" smtClean="0">
                <a:solidFill>
                  <a:schemeClr val="tx1"/>
                </a:solidFill>
              </a:rPr>
              <a:t> :</a:t>
            </a:r>
            <a:endParaRPr lang="prs-AF" dirty="0">
              <a:solidFill>
                <a:schemeClr val="tx1"/>
              </a:solidFill>
            </a:endParaRPr>
          </a:p>
          <a:p>
            <a:r>
              <a:rPr lang="ar-SA" dirty="0" smtClean="0">
                <a:solidFill>
                  <a:schemeClr val="tx1"/>
                </a:solidFill>
              </a:rPr>
              <a:t>ارتباطات </a:t>
            </a:r>
            <a:r>
              <a:rPr lang="ar-SA" dirty="0">
                <a:solidFill>
                  <a:schemeClr val="tx1"/>
                </a:solidFill>
              </a:rPr>
              <a:t>ماهواره ای از طریق آنتن های عادی </a:t>
            </a:r>
            <a:r>
              <a:rPr lang="ar-SA" dirty="0" smtClean="0">
                <a:solidFill>
                  <a:schemeClr val="tx1"/>
                </a:solidFill>
              </a:rPr>
              <a:t>یكی </a:t>
            </a:r>
            <a:r>
              <a:rPr lang="ar-SA" dirty="0">
                <a:solidFill>
                  <a:schemeClr val="tx1"/>
                </a:solidFill>
              </a:rPr>
              <a:t>از نمونه های برجسته و بسیار كارا در این زمینه است كه استفاده موفقیت آمیز از آن اكنون معمول گشته است. با این حال تكنیك های پیشرفته تری نیز در راه هستند كه از آن جمله است به كارگیری آنتن های هوشمند</a:t>
            </a:r>
            <a:endParaRPr lang="en-US" dirty="0">
              <a:solidFill>
                <a:schemeClr val="tx1"/>
              </a:solidFill>
            </a:endParaRPr>
          </a:p>
          <a:p>
            <a:endParaRPr lang="en-US" dirty="0">
              <a:solidFill>
                <a:schemeClr val="tx1"/>
              </a:solidFill>
            </a:endParaRPr>
          </a:p>
        </p:txBody>
      </p:sp>
      <p:sp>
        <p:nvSpPr>
          <p:cNvPr id="2060" name="Line 12"/>
          <p:cNvSpPr>
            <a:spLocks noChangeShapeType="1"/>
          </p:cNvSpPr>
          <p:nvPr/>
        </p:nvSpPr>
        <p:spPr bwMode="auto">
          <a:xfrm>
            <a:off x="87487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2061" name="Line 13"/>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pic>
        <p:nvPicPr>
          <p:cNvPr id="2063" name="Picture 15" descr="j0300520"/>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887787" y="4596003"/>
            <a:ext cx="1368425" cy="117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anim calcmode="lin" valueType="num">
                                      <p:cBhvr>
                                        <p:cTn id="8" dur="2000" fill="hold"/>
                                        <p:tgtEl>
                                          <p:spTgt spid="2050"/>
                                        </p:tgtEl>
                                        <p:attrNameLst>
                                          <p:attrName>ppt_w</p:attrName>
                                        </p:attrNameLst>
                                      </p:cBhvr>
                                      <p:tavLst>
                                        <p:tav tm="0" fmla="#ppt_w*sin(2.5*pi*$)">
                                          <p:val>
                                            <p:fltVal val="0"/>
                                          </p:val>
                                        </p:tav>
                                        <p:tav tm="100000">
                                          <p:val>
                                            <p:fltVal val="1"/>
                                          </p:val>
                                        </p:tav>
                                      </p:tavLst>
                                    </p:anim>
                                    <p:anim calcmode="lin" valueType="num">
                                      <p:cBhvr>
                                        <p:cTn id="9" dur="2000" fill="hold"/>
                                        <p:tgtEl>
                                          <p:spTgt spid="2050"/>
                                        </p:tgtEl>
                                        <p:attrNameLst>
                                          <p:attrName>ppt_h</p:attrName>
                                        </p:attrNameLst>
                                      </p:cBhvr>
                                      <p:tavLst>
                                        <p:tav tm="0">
                                          <p:val>
                                            <p:strVal val="#ppt_h"/>
                                          </p:val>
                                        </p:tav>
                                        <p:tav tm="100000">
                                          <p:val>
                                            <p:strVal val="#ppt_h"/>
                                          </p:val>
                                        </p:tav>
                                      </p:tavLst>
                                    </p:anim>
                                  </p:childTnLst>
                                </p:cTn>
                              </p:par>
                            </p:childTnLst>
                          </p:cTn>
                        </p:par>
                        <p:par>
                          <p:cTn id="10" fill="hold" nodeType="afterGroup">
                            <p:stCondLst>
                              <p:cond delay="6000"/>
                            </p:stCondLst>
                            <p:childTnLst>
                              <p:par>
                                <p:cTn id="11" presetID="24" presetClass="entr" presetSubtype="0" fill="hold" nodeType="afterEffect">
                                  <p:stCondLst>
                                    <p:cond delay="0"/>
                                  </p:stCondLst>
                                  <p:childTnLst>
                                    <p:set>
                                      <p:cBhvr>
                                        <p:cTn id="12" dur="1" fill="hold">
                                          <p:stCondLst>
                                            <p:cond delay="0"/>
                                          </p:stCondLst>
                                        </p:cTn>
                                        <p:tgtEl>
                                          <p:spTgt spid="2063"/>
                                        </p:tgtEl>
                                        <p:attrNameLst>
                                          <p:attrName>style.visibility</p:attrName>
                                        </p:attrNameLst>
                                      </p:cBhvr>
                                      <p:to>
                                        <p:strVal val="visible"/>
                                      </p:to>
                                    </p:set>
                                    <p:anim to="" calcmode="lin" valueType="num">
                                      <p:cBhvr>
                                        <p:cTn id="13" dur="1" fill="hold"/>
                                        <p:tgtEl>
                                          <p:spTgt spid="2063"/>
                                        </p:tgtEl>
                                        <p:attrNameLst>
                                          <p:attrName/>
                                        </p:attrNameLst>
                                      </p:cBhvr>
                                    </p:anim>
                                  </p:childTnLst>
                                </p:cTn>
                              </p:par>
                            </p:childTnLst>
                          </p:cTn>
                        </p:par>
                        <p:par>
                          <p:cTn id="14" fill="hold" nodeType="afterGroup">
                            <p:stCondLst>
                              <p:cond delay="6000"/>
                            </p:stCondLst>
                            <p:childTnLst>
                              <p:par>
                                <p:cTn id="15" presetID="9" presetClass="entr" presetSubtype="0" fill="hold" grpId="0" nodeType="afterEffect">
                                  <p:stCondLst>
                                    <p:cond delay="0"/>
                                  </p:stCondLst>
                                  <p:childTnLst>
                                    <p:set>
                                      <p:cBhvr>
                                        <p:cTn id="16" dur="1" fill="hold">
                                          <p:stCondLst>
                                            <p:cond delay="0"/>
                                          </p:stCondLst>
                                        </p:cTn>
                                        <p:tgtEl>
                                          <p:spTgt spid="2056"/>
                                        </p:tgtEl>
                                        <p:attrNameLst>
                                          <p:attrName>style.visibility</p:attrName>
                                        </p:attrNameLst>
                                      </p:cBhvr>
                                      <p:to>
                                        <p:strVal val="visible"/>
                                      </p:to>
                                    </p:set>
                                    <p:animEffect transition="in" filter="dissolve">
                                      <p:cBhvr>
                                        <p:cTn id="17" dur="500"/>
                                        <p:tgtEl>
                                          <p:spTgt spid="20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6"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3" name="Text Box 5"/>
          <p:cNvSpPr txBox="1">
            <a:spLocks noChangeArrowheads="1"/>
          </p:cNvSpPr>
          <p:nvPr/>
        </p:nvSpPr>
        <p:spPr bwMode="auto">
          <a:xfrm>
            <a:off x="900113" y="620713"/>
            <a:ext cx="7775575"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pPr algn="just" rtl="1"/>
            <a:r>
              <a:rPr lang="ar-SA" dirty="0"/>
              <a:t>در گستره ارتباطات مخابراتی و به خصوص انتقال داده ها. اما آنتن هوشمند چیست و چه كاربردی دارد و گذشته از آن</a:t>
            </a:r>
            <a:r>
              <a:rPr lang="fa-IR" dirty="0"/>
              <a:t> آیا به راستی &lt;&lt;آنتن&gt;&gt;می تواند &lt;&lt;هوشمند&gt;&gt; باشد؟ </a:t>
            </a:r>
            <a:r>
              <a:rPr lang="ar-SA" dirty="0"/>
              <a:t>برای اینكه نسبت به سیستم آنتن هوشمند یك دید اولیه پیدا كنید، چشمانتان را ببندید و سعی كنید در حالی كه یكی از دوستانتان در اطراف اتاق حركت می كند با او صحبت كنید. درمی یابید كه می توانید محل وی را</a:t>
            </a:r>
            <a:r>
              <a:rPr lang="fa-IR" dirty="0"/>
              <a:t> (یا چند نفر را) </a:t>
            </a:r>
            <a:r>
              <a:rPr lang="ar-SA" dirty="0"/>
              <a:t>بدون دیدنشان در اتاق تشخیص دهید. </a:t>
            </a:r>
            <a:endParaRPr lang="en-US" dirty="0"/>
          </a:p>
          <a:p>
            <a:pPr algn="just" rtl="1"/>
            <a:r>
              <a:rPr lang="ar-SA" dirty="0"/>
              <a:t>مهمترین علت آن عبارت است از آنكه: </a:t>
            </a:r>
            <a:endParaRPr lang="en-US" dirty="0"/>
          </a:p>
          <a:p>
            <a:pPr algn="just" rtl="1"/>
            <a:r>
              <a:rPr lang="ar-SA" dirty="0"/>
              <a:t>صدای شخصی را كه صحبت می كند از طریق دو گوشتان، </a:t>
            </a:r>
            <a:r>
              <a:rPr lang="ar-SA" dirty="0" smtClean="0"/>
              <a:t>كه</a:t>
            </a:r>
            <a:r>
              <a:rPr lang="prs-AF" dirty="0" smtClean="0"/>
              <a:t> </a:t>
            </a:r>
            <a:r>
              <a:rPr lang="ar-SA" dirty="0"/>
              <a:t>سنسورهای صدای شما محسوب می شوند، می شنوید. صدا در دو زمان</a:t>
            </a:r>
            <a:r>
              <a:rPr lang="fa-IR" dirty="0"/>
              <a:t> </a:t>
            </a:r>
            <a:r>
              <a:rPr lang="ar-SA" dirty="0"/>
              <a:t>مختلف به گوش شما می رسد. مغز شما كه یك پردازشگر سیگنال حرفه ای است، محاسبات زیادی را انجام می دهد تا همبستگی اطلاعات را با هم پیدا كرده و </a:t>
            </a:r>
            <a:r>
              <a:rPr lang="ar-SA" dirty="0" smtClean="0"/>
              <a:t>محل</a:t>
            </a:r>
            <a:r>
              <a:rPr lang="prs-AF" dirty="0" smtClean="0"/>
              <a:t> </a:t>
            </a:r>
            <a:r>
              <a:rPr lang="ar-SA" dirty="0" smtClean="0"/>
              <a:t> </a:t>
            </a:r>
            <a:r>
              <a:rPr lang="ar-SA" dirty="0"/>
              <a:t>شخص صحبت كننده را پیدا نماید</a:t>
            </a:r>
            <a:r>
              <a:rPr lang="fa-IR" dirty="0"/>
              <a:t> </a:t>
            </a:r>
            <a:r>
              <a:rPr lang="ar-SA" dirty="0"/>
              <a:t>مغز شما همچنین توان سیگنال </a:t>
            </a:r>
            <a:r>
              <a:rPr lang="ar-SA" dirty="0" smtClean="0"/>
              <a:t>صدای</a:t>
            </a:r>
            <a:r>
              <a:rPr lang="prs-AF" dirty="0" smtClean="0"/>
              <a:t> </a:t>
            </a:r>
            <a:r>
              <a:rPr lang="ar-SA" dirty="0" smtClean="0"/>
              <a:t> </a:t>
            </a:r>
            <a:r>
              <a:rPr lang="ar-SA" dirty="0"/>
              <a:t>دریافتی از دو گوش را با هم جمع می كند. </a:t>
            </a:r>
            <a:endParaRPr lang="fa-IR" dirty="0"/>
          </a:p>
          <a:p>
            <a:pPr algn="just" rtl="1"/>
            <a:r>
              <a:rPr lang="ar-SA" dirty="0" smtClean="0"/>
              <a:t> </a:t>
            </a:r>
            <a:endParaRPr lang="en-US" dirty="0"/>
          </a:p>
        </p:txBody>
      </p:sp>
      <p:sp>
        <p:nvSpPr>
          <p:cNvPr id="7176" name="Line 8"/>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7178" name="Line 10"/>
          <p:cNvSpPr>
            <a:spLocks noChangeShapeType="1"/>
          </p:cNvSpPr>
          <p:nvPr/>
        </p:nvSpPr>
        <p:spPr bwMode="auto">
          <a:xfrm>
            <a:off x="87487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73"/>
                                        </p:tgtEl>
                                        <p:attrNameLst>
                                          <p:attrName>style.visibility</p:attrName>
                                        </p:attrNameLst>
                                      </p:cBhvr>
                                      <p:to>
                                        <p:strVal val="visible"/>
                                      </p:to>
                                    </p:set>
                                    <p:animEffect transition="in" filter="fade">
                                      <p:cBhvr>
                                        <p:cTn id="7" dur="20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4144398" y="1262975"/>
            <a:ext cx="4391720" cy="4651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pPr algn="just" rtl="1"/>
            <a:r>
              <a:rPr lang="ar-SA" dirty="0" smtClean="0"/>
              <a:t>بنابراین </a:t>
            </a:r>
            <a:r>
              <a:rPr lang="ar-SA" dirty="0"/>
              <a:t>صدا را در جهت مربوطه بلندتر از صداهای </a:t>
            </a:r>
            <a:r>
              <a:rPr lang="ar-SA" dirty="0" smtClean="0"/>
              <a:t>دیگر </a:t>
            </a:r>
            <a:r>
              <a:rPr lang="ar-SA" dirty="0"/>
              <a:t>دریافت خواهید كرد. سیستم های آنتن تطبیقی هم همین كار </a:t>
            </a:r>
            <a:r>
              <a:rPr lang="ar-SA" dirty="0" smtClean="0"/>
              <a:t>را</a:t>
            </a:r>
            <a:r>
              <a:rPr lang="prs-AF" dirty="0" smtClean="0"/>
              <a:t> </a:t>
            </a:r>
            <a:r>
              <a:rPr lang="fa-IR" dirty="0" smtClean="0"/>
              <a:t> </a:t>
            </a:r>
            <a:r>
              <a:rPr lang="ar-SA" dirty="0"/>
              <a:t>انجام می </a:t>
            </a:r>
            <a:r>
              <a:rPr lang="fa-IR" dirty="0"/>
              <a:t> </a:t>
            </a:r>
            <a:r>
              <a:rPr lang="ar-SA" dirty="0"/>
              <a:t>دهند، كه در آن به جای گوش از آنتن استفاده شده است. </a:t>
            </a:r>
            <a:r>
              <a:rPr lang="ar-SA" dirty="0" smtClean="0"/>
              <a:t>ولی</a:t>
            </a:r>
            <a:r>
              <a:rPr lang="fa-IR" dirty="0" smtClean="0"/>
              <a:t> </a:t>
            </a:r>
            <a:r>
              <a:rPr lang="ar-SA" dirty="0"/>
              <a:t>فرق </a:t>
            </a:r>
            <a:r>
              <a:rPr lang="fa-IR" dirty="0"/>
              <a:t>ا</a:t>
            </a:r>
            <a:r>
              <a:rPr lang="ar-SA" dirty="0"/>
              <a:t>ین دو در آن است كه آنتن ها، دستگاه هایی دوطرفه هستند و می توانند سیگنالی را در همان جهت كه سیگنال اول دریافت كرده </a:t>
            </a:r>
            <a:r>
              <a:rPr lang="ar-SA" dirty="0" smtClean="0"/>
              <a:t>اند</a:t>
            </a:r>
            <a:r>
              <a:rPr lang="prs-AF" dirty="0" smtClean="0"/>
              <a:t> </a:t>
            </a:r>
            <a:r>
              <a:rPr lang="ar-SA" dirty="0"/>
              <a:t>بفرستند. بنابراین با استفاده از</a:t>
            </a:r>
            <a:r>
              <a:rPr lang="fa-IR" dirty="0"/>
              <a:t> &lt;&lt;چند&gt;&gt; آنتن می توان سیگنال را &lt;&lt;چند &gt;&gt; بار قوی تر دریافت </a:t>
            </a:r>
            <a:r>
              <a:rPr lang="ar-SA" dirty="0"/>
              <a:t>و ارسال كرد</a:t>
            </a:r>
            <a:r>
              <a:rPr lang="fa-IR" dirty="0"/>
              <a:t>.</a:t>
            </a:r>
            <a:r>
              <a:rPr lang="en-US" dirty="0"/>
              <a:t> </a:t>
            </a:r>
            <a:endParaRPr lang="fa-IR" dirty="0"/>
          </a:p>
          <a:p>
            <a:pPr algn="just" rtl="1"/>
            <a:endParaRPr lang="en-US" dirty="0"/>
          </a:p>
        </p:txBody>
      </p:sp>
      <p:pic>
        <p:nvPicPr>
          <p:cNvPr id="8197" name="Picture 5" descr="j029912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3744" y="686648"/>
            <a:ext cx="1100137" cy="180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7" descr="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8163" y="3597653"/>
            <a:ext cx="1511300"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0" name="Line 8"/>
          <p:cNvSpPr>
            <a:spLocks noChangeShapeType="1"/>
          </p:cNvSpPr>
          <p:nvPr/>
        </p:nvSpPr>
        <p:spPr bwMode="auto">
          <a:xfrm>
            <a:off x="87487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8201" name="Line 9"/>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with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wedge">
                                      <p:cBhvr>
                                        <p:cTn id="7" dur="2000"/>
                                        <p:tgtEl>
                                          <p:spTgt spid="8196"/>
                                        </p:tgtEl>
                                      </p:cBhvr>
                                    </p:animEffect>
                                  </p:childTnLst>
                                </p:cTn>
                              </p:par>
                              <p:par>
                                <p:cTn id="8" presetID="37" presetClass="entr" presetSubtype="0" fill="hold" nodeType="withEffect">
                                  <p:stCondLst>
                                    <p:cond delay="0"/>
                                  </p:stCondLst>
                                  <p:childTnLst>
                                    <p:set>
                                      <p:cBhvr>
                                        <p:cTn id="9" dur="1" fill="hold">
                                          <p:stCondLst>
                                            <p:cond delay="0"/>
                                          </p:stCondLst>
                                        </p:cTn>
                                        <p:tgtEl>
                                          <p:spTgt spid="8199"/>
                                        </p:tgtEl>
                                        <p:attrNameLst>
                                          <p:attrName>style.visibility</p:attrName>
                                        </p:attrNameLst>
                                      </p:cBhvr>
                                      <p:to>
                                        <p:strVal val="visible"/>
                                      </p:to>
                                    </p:set>
                                    <p:animEffect transition="in" filter="fade">
                                      <p:cBhvr>
                                        <p:cTn id="10" dur="1000"/>
                                        <p:tgtEl>
                                          <p:spTgt spid="8199"/>
                                        </p:tgtEl>
                                      </p:cBhvr>
                                    </p:animEffect>
                                    <p:anim calcmode="lin" valueType="num">
                                      <p:cBhvr>
                                        <p:cTn id="11" dur="1000" fill="hold"/>
                                        <p:tgtEl>
                                          <p:spTgt spid="8199"/>
                                        </p:tgtEl>
                                        <p:attrNameLst>
                                          <p:attrName>ppt_x</p:attrName>
                                        </p:attrNameLst>
                                      </p:cBhvr>
                                      <p:tavLst>
                                        <p:tav tm="0">
                                          <p:val>
                                            <p:strVal val="#ppt_x"/>
                                          </p:val>
                                        </p:tav>
                                        <p:tav tm="100000">
                                          <p:val>
                                            <p:strVal val="#ppt_x"/>
                                          </p:val>
                                        </p:tav>
                                      </p:tavLst>
                                    </p:anim>
                                    <p:anim calcmode="lin" valueType="num">
                                      <p:cBhvr>
                                        <p:cTn id="12" dur="900" decel="100000" fill="hold"/>
                                        <p:tgtEl>
                                          <p:spTgt spid="8199"/>
                                        </p:tgtEl>
                                        <p:attrNameLst>
                                          <p:attrName>ppt_y</p:attrName>
                                        </p:attrNameLst>
                                      </p:cBhvr>
                                      <p:tavLst>
                                        <p:tav tm="0">
                                          <p:val>
                                            <p:strVal val="#ppt_y+1"/>
                                          </p:val>
                                        </p:tav>
                                        <p:tav tm="100000">
                                          <p:val>
                                            <p:strVal val="#ppt_y-.03"/>
                                          </p:val>
                                        </p:tav>
                                      </p:tavLst>
                                    </p:anim>
                                    <p:anim calcmode="lin" valueType="num">
                                      <p:cBhvr>
                                        <p:cTn id="13" dur="100" accel="100000" fill="hold">
                                          <p:stCondLst>
                                            <p:cond delay="900"/>
                                          </p:stCondLst>
                                        </p:cTn>
                                        <p:tgtEl>
                                          <p:spTgt spid="8199"/>
                                        </p:tgtEl>
                                        <p:attrNameLst>
                                          <p:attrName>ppt_y</p:attrName>
                                        </p:attrNameLst>
                                      </p:cBhvr>
                                      <p:tavLst>
                                        <p:tav tm="0">
                                          <p:val>
                                            <p:strVal val="#ppt_y-.03"/>
                                          </p:val>
                                        </p:tav>
                                        <p:tav tm="100000">
                                          <p:val>
                                            <p:strVal val="#ppt_y"/>
                                          </p:val>
                                        </p:tav>
                                      </p:tavLst>
                                    </p:anim>
                                  </p:childTnLst>
                                </p:cTn>
                              </p:par>
                            </p:childTnLst>
                          </p:cTn>
                        </p:par>
                        <p:par>
                          <p:cTn id="14" fill="hold" nodeType="afterGroup">
                            <p:stCondLst>
                              <p:cond delay="2000"/>
                            </p:stCondLst>
                            <p:childTnLst>
                              <p:par>
                                <p:cTn id="15" presetID="29" presetClass="entr" presetSubtype="0" fill="hold" nodeType="afterEffect">
                                  <p:stCondLst>
                                    <p:cond delay="0"/>
                                  </p:stCondLst>
                                  <p:childTnLst>
                                    <p:set>
                                      <p:cBhvr>
                                        <p:cTn id="16" dur="1" fill="hold">
                                          <p:stCondLst>
                                            <p:cond delay="0"/>
                                          </p:stCondLst>
                                        </p:cTn>
                                        <p:tgtEl>
                                          <p:spTgt spid="8197"/>
                                        </p:tgtEl>
                                        <p:attrNameLst>
                                          <p:attrName>style.visibility</p:attrName>
                                        </p:attrNameLst>
                                      </p:cBhvr>
                                      <p:to>
                                        <p:strVal val="visible"/>
                                      </p:to>
                                    </p:set>
                                    <p:anim calcmode="lin" valueType="num">
                                      <p:cBhvr>
                                        <p:cTn id="17" dur="1000" fill="hold"/>
                                        <p:tgtEl>
                                          <p:spTgt spid="8197"/>
                                        </p:tgtEl>
                                        <p:attrNameLst>
                                          <p:attrName>ppt_x</p:attrName>
                                        </p:attrNameLst>
                                      </p:cBhvr>
                                      <p:tavLst>
                                        <p:tav tm="0">
                                          <p:val>
                                            <p:strVal val="#ppt_x-.2"/>
                                          </p:val>
                                        </p:tav>
                                        <p:tav tm="100000">
                                          <p:val>
                                            <p:strVal val="#ppt_x"/>
                                          </p:val>
                                        </p:tav>
                                      </p:tavLst>
                                    </p:anim>
                                    <p:anim calcmode="lin" valueType="num">
                                      <p:cBhvr>
                                        <p:cTn id="18" dur="1000" fill="hold"/>
                                        <p:tgtEl>
                                          <p:spTgt spid="8197"/>
                                        </p:tgtEl>
                                        <p:attrNameLst>
                                          <p:attrName>ppt_y</p:attrName>
                                        </p:attrNameLst>
                                      </p:cBhvr>
                                      <p:tavLst>
                                        <p:tav tm="0">
                                          <p:val>
                                            <p:strVal val="#ppt_y"/>
                                          </p:val>
                                        </p:tav>
                                        <p:tav tm="100000">
                                          <p:val>
                                            <p:strVal val="#ppt_y"/>
                                          </p:val>
                                        </p:tav>
                                      </p:tavLst>
                                    </p:anim>
                                    <p:animEffect transition="in" filter="wipe(right)" prLst="gradientSize: 0.1">
                                      <p:cBhvr>
                                        <p:cTn id="19" dur="1000"/>
                                        <p:tgtEl>
                                          <p:spTgt spid="8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663575" y="765175"/>
            <a:ext cx="7796213" cy="2805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pPr algn="just" rtl="1"/>
            <a:r>
              <a:rPr lang="ar-SA" dirty="0" smtClean="0"/>
              <a:t>نكته </a:t>
            </a:r>
            <a:r>
              <a:rPr lang="ar-SA" dirty="0"/>
              <a:t>بعدی اینكه اگر چند نفر با هم صحبت كنند، مغز شما می تواند تداخل را حذف كرده و در یك زمان خاص روی یك مكالمه خاص تمركز كند. سیستم های ارائه تطبیقی پیشرفته هم می توانند بین سیگنال مورد نظر و سیگنال های ناخواسته تفاوت قائل شوند</a:t>
            </a:r>
            <a:r>
              <a:rPr lang="fa-IR" dirty="0"/>
              <a:t> </a:t>
            </a:r>
            <a:r>
              <a:rPr lang="ar-SA" dirty="0"/>
              <a:t>اكنون به تعریف آنتن هوشمند نزدیك می شویم: یك سیستم آنتن هوشمند از چند المان با قابلیت پردازش سیگنال استفاده می كند تا تشعشع و یا دریافت را در پاسخ به محیطی كه سیگنال در آن وجود دارد بهینه نماید. </a:t>
            </a:r>
            <a:endParaRPr lang="fa-IR" dirty="0"/>
          </a:p>
          <a:p>
            <a:pPr algn="just" rtl="1"/>
            <a:endParaRPr lang="en-US" dirty="0"/>
          </a:p>
        </p:txBody>
      </p:sp>
      <p:sp>
        <p:nvSpPr>
          <p:cNvPr id="3079" name="Line 7"/>
          <p:cNvSpPr>
            <a:spLocks noChangeShapeType="1"/>
          </p:cNvSpPr>
          <p:nvPr/>
        </p:nvSpPr>
        <p:spPr bwMode="auto">
          <a:xfrm>
            <a:off x="87487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3080" name="Line 8"/>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5" presetClass="entr" presetSubtype="0" fill="hold" grpId="0" nodeType="withEffect">
                                  <p:stCondLst>
                                    <p:cond delay="0"/>
                                  </p:stCondLst>
                                  <p:childTnLst>
                                    <p:set>
                                      <p:cBhvr>
                                        <p:cTn id="6" dur="1" fill="hold">
                                          <p:stCondLst>
                                            <p:cond delay="0"/>
                                          </p:stCondLst>
                                        </p:cTn>
                                        <p:tgtEl>
                                          <p:spTgt spid="3076"/>
                                        </p:tgtEl>
                                        <p:attrNameLst>
                                          <p:attrName>style.visibility</p:attrName>
                                        </p:attrNameLst>
                                      </p:cBhvr>
                                      <p:to>
                                        <p:strVal val="visible"/>
                                      </p:to>
                                    </p:set>
                                    <p:anim calcmode="lin" valueType="num">
                                      <p:cBhvr>
                                        <p:cTn id="7" dur="500" decel="50000" fill="hold">
                                          <p:stCondLst>
                                            <p:cond delay="0"/>
                                          </p:stCondLst>
                                        </p:cTn>
                                        <p:tgtEl>
                                          <p:spTgt spid="307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07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076"/>
                                        </p:tgtEl>
                                        <p:attrNameLst>
                                          <p:attrName>ppt_w</p:attrName>
                                        </p:attrNameLst>
                                      </p:cBhvr>
                                      <p:tavLst>
                                        <p:tav tm="0">
                                          <p:val>
                                            <p:strVal val="#ppt_w*.05"/>
                                          </p:val>
                                        </p:tav>
                                        <p:tav tm="100000">
                                          <p:val>
                                            <p:strVal val="#ppt_w"/>
                                          </p:val>
                                        </p:tav>
                                      </p:tavLst>
                                    </p:anim>
                                    <p:anim calcmode="lin" valueType="num">
                                      <p:cBhvr>
                                        <p:cTn id="10" dur="1000" fill="hold"/>
                                        <p:tgtEl>
                                          <p:spTgt spid="307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07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07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07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2" name="Text Box 6"/>
          <p:cNvSpPr txBox="1">
            <a:spLocks noChangeArrowheads="1"/>
          </p:cNvSpPr>
          <p:nvPr/>
        </p:nvSpPr>
        <p:spPr bwMode="auto">
          <a:xfrm>
            <a:off x="3484663" y="332656"/>
            <a:ext cx="216673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defRPr sz="3600" b="1">
                <a:solidFill>
                  <a:srgbClr val="FF6600"/>
                </a:solidFill>
                <a:cs typeface="EntezareZohoor 3 **"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fa-IR" dirty="0"/>
              <a:t>آنتن </a:t>
            </a:r>
            <a:r>
              <a:rPr lang="fa-IR" dirty="0" smtClean="0"/>
              <a:t>هوشمند</a:t>
            </a:r>
            <a:endParaRPr lang="en-US" dirty="0"/>
          </a:p>
        </p:txBody>
      </p:sp>
      <p:sp>
        <p:nvSpPr>
          <p:cNvPr id="4103" name="Text Box 7"/>
          <p:cNvSpPr txBox="1">
            <a:spLocks noChangeArrowheads="1"/>
          </p:cNvSpPr>
          <p:nvPr/>
        </p:nvSpPr>
        <p:spPr bwMode="auto">
          <a:xfrm>
            <a:off x="571500" y="1262975"/>
            <a:ext cx="7993063"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pPr algn="just" rtl="1"/>
            <a:r>
              <a:rPr lang="ar-SA" dirty="0"/>
              <a:t>در حقیقت، آنتن ها هوشمند نیستند بلكه سیستم آنتن ها هوشمند هستند. عموماً هنگامی كه این سیستم ها در كنار یك ایستگاه پایه قرار می گیرند، آنتن هوشمند از یك ارائه آنتنی با قابلیت پردازش سیگنال دیجیتال برای ارسال و دریافت سیگنال به صورت حساس و تطبیقی استفاده می كند. به عبارت دیگر، چنین سیستمی می تواند به صورت اتوماتیك جهت الگو تشعشعی را در پاسخ به محیط سیگنال تغییر دهد. این مسئله به طرز شگفت انگیزی مشخصه </a:t>
            </a:r>
            <a:r>
              <a:rPr lang="ar-SA" dirty="0" smtClean="0"/>
              <a:t>سیستم</a:t>
            </a:r>
            <a:r>
              <a:rPr lang="prs-AF" dirty="0"/>
              <a:t> </a:t>
            </a:r>
            <a:r>
              <a:rPr lang="ar-SA" dirty="0" smtClean="0"/>
              <a:t>بی </a:t>
            </a:r>
            <a:r>
              <a:rPr lang="ar-SA" dirty="0"/>
              <a:t>سیم را بهبود می بخشد.</a:t>
            </a:r>
            <a:endParaRPr lang="fa-IR" dirty="0"/>
          </a:p>
          <a:p>
            <a:pPr algn="just" rtl="1"/>
            <a:endParaRPr lang="en-US" dirty="0"/>
          </a:p>
        </p:txBody>
      </p:sp>
      <p:sp>
        <p:nvSpPr>
          <p:cNvPr id="4104" name="Line 8"/>
          <p:cNvSpPr>
            <a:spLocks noChangeShapeType="1"/>
          </p:cNvSpPr>
          <p:nvPr/>
        </p:nvSpPr>
        <p:spPr bwMode="auto">
          <a:xfrm>
            <a:off x="87487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4105" name="Line 9"/>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8" presetClass="entr" presetSubtype="0" accel="50000" fill="hold" grpId="0" nodeType="withEffect">
                                  <p:stCondLst>
                                    <p:cond delay="0"/>
                                  </p:stCondLst>
                                  <p:childTnLst>
                                    <p:set>
                                      <p:cBhvr>
                                        <p:cTn id="6" dur="1" fill="hold">
                                          <p:stCondLst>
                                            <p:cond delay="0"/>
                                          </p:stCondLst>
                                        </p:cTn>
                                        <p:tgtEl>
                                          <p:spTgt spid="4102"/>
                                        </p:tgtEl>
                                        <p:attrNameLst>
                                          <p:attrName>style.visibility</p:attrName>
                                        </p:attrNameLst>
                                      </p:cBhvr>
                                      <p:to>
                                        <p:strVal val="visible"/>
                                      </p:to>
                                    </p:set>
                                    <p:anim calcmode="lin" valueType="num">
                                      <p:cBhvr>
                                        <p:cTn id="7" dur="1000" fill="hold"/>
                                        <p:tgtEl>
                                          <p:spTgt spid="410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410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4102"/>
                                        </p:tgtEl>
                                        <p:attrNameLst>
                                          <p:attrName>ppt_y</p:attrName>
                                        </p:attrNameLst>
                                      </p:cBhvr>
                                      <p:tavLst>
                                        <p:tav tm="0">
                                          <p:val>
                                            <p:strVal val="#ppt_y"/>
                                          </p:val>
                                        </p:tav>
                                        <p:tav tm="100000">
                                          <p:val>
                                            <p:strVal val="#ppt_y"/>
                                          </p:val>
                                        </p:tav>
                                      </p:tavLst>
                                    </p:anim>
                                    <p:animEffect transition="in" filter="fade">
                                      <p:cBhvr>
                                        <p:cTn id="10" dur="1000"/>
                                        <p:tgtEl>
                                          <p:spTgt spid="4102"/>
                                        </p:tgtEl>
                                      </p:cBhvr>
                                    </p:animEffect>
                                  </p:childTnLst>
                                </p:cTn>
                              </p:par>
                            </p:childTnLst>
                          </p:cTn>
                        </p:par>
                        <p:par>
                          <p:cTn id="11" fill="hold" nodeType="afterGroup">
                            <p:stCondLst>
                              <p:cond delay="1000"/>
                            </p:stCondLst>
                            <p:childTnLst>
                              <p:par>
                                <p:cTn id="12" presetID="54" presetClass="entr" presetSubtype="0" accel="100000" fill="hold" grpId="0" nodeType="afterEffect">
                                  <p:stCondLst>
                                    <p:cond delay="0"/>
                                  </p:stCondLst>
                                  <p:childTnLst>
                                    <p:set>
                                      <p:cBhvr>
                                        <p:cTn id="13" dur="1" fill="hold">
                                          <p:stCondLst>
                                            <p:cond delay="0"/>
                                          </p:stCondLst>
                                        </p:cTn>
                                        <p:tgtEl>
                                          <p:spTgt spid="4103"/>
                                        </p:tgtEl>
                                        <p:attrNameLst>
                                          <p:attrName>style.visibility</p:attrName>
                                        </p:attrNameLst>
                                      </p:cBhvr>
                                      <p:to>
                                        <p:strVal val="visible"/>
                                      </p:to>
                                    </p:set>
                                    <p:anim calcmode="lin" valueType="num">
                                      <p:cBhvr>
                                        <p:cTn id="14" dur="500" fill="hold"/>
                                        <p:tgtEl>
                                          <p:spTgt spid="4103"/>
                                        </p:tgtEl>
                                        <p:attrNameLst>
                                          <p:attrName>ppt_w</p:attrName>
                                        </p:attrNameLst>
                                      </p:cBhvr>
                                      <p:tavLst>
                                        <p:tav tm="0">
                                          <p:val>
                                            <p:strVal val="#ppt_w*0.05"/>
                                          </p:val>
                                        </p:tav>
                                        <p:tav tm="100000">
                                          <p:val>
                                            <p:strVal val="#ppt_w"/>
                                          </p:val>
                                        </p:tav>
                                      </p:tavLst>
                                    </p:anim>
                                    <p:anim calcmode="lin" valueType="num">
                                      <p:cBhvr>
                                        <p:cTn id="15" dur="500" fill="hold"/>
                                        <p:tgtEl>
                                          <p:spTgt spid="4103"/>
                                        </p:tgtEl>
                                        <p:attrNameLst>
                                          <p:attrName>ppt_h</p:attrName>
                                        </p:attrNameLst>
                                      </p:cBhvr>
                                      <p:tavLst>
                                        <p:tav tm="0">
                                          <p:val>
                                            <p:strVal val="#ppt_h"/>
                                          </p:val>
                                        </p:tav>
                                        <p:tav tm="100000">
                                          <p:val>
                                            <p:strVal val="#ppt_h"/>
                                          </p:val>
                                        </p:tav>
                                      </p:tavLst>
                                    </p:anim>
                                    <p:anim calcmode="lin" valueType="num">
                                      <p:cBhvr>
                                        <p:cTn id="16" dur="500" fill="hold"/>
                                        <p:tgtEl>
                                          <p:spTgt spid="4103"/>
                                        </p:tgtEl>
                                        <p:attrNameLst>
                                          <p:attrName>ppt_x</p:attrName>
                                        </p:attrNameLst>
                                      </p:cBhvr>
                                      <p:tavLst>
                                        <p:tav tm="0">
                                          <p:val>
                                            <p:strVal val="#ppt_x-.2"/>
                                          </p:val>
                                        </p:tav>
                                        <p:tav tm="100000">
                                          <p:val>
                                            <p:strVal val="#ppt_x"/>
                                          </p:val>
                                        </p:tav>
                                      </p:tavLst>
                                    </p:anim>
                                    <p:anim calcmode="lin" valueType="num">
                                      <p:cBhvr>
                                        <p:cTn id="17" dur="500" fill="hold"/>
                                        <p:tgtEl>
                                          <p:spTgt spid="4103"/>
                                        </p:tgtEl>
                                        <p:attrNameLst>
                                          <p:attrName>ppt_y</p:attrName>
                                        </p:attrNameLst>
                                      </p:cBhvr>
                                      <p:tavLst>
                                        <p:tav tm="0">
                                          <p:val>
                                            <p:strVal val="#ppt_y"/>
                                          </p:val>
                                        </p:tav>
                                        <p:tav tm="100000">
                                          <p:val>
                                            <p:strVal val="#ppt_y"/>
                                          </p:val>
                                        </p:tav>
                                      </p:tavLst>
                                    </p:anim>
                                    <p:animEffect transition="in" filter="fade">
                                      <p:cBhvr>
                                        <p:cTn id="18" dur="500"/>
                                        <p:tgtEl>
                                          <p:spTgt spid="4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p:bldP spid="4103"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468313" y="260350"/>
            <a:ext cx="8135937" cy="3831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eaLnBrk="1" hangingPunct="1">
              <a:lnSpc>
                <a:spcPct val="150000"/>
              </a:lnSpc>
              <a:defRPr sz="2000" b="1">
                <a:cs typeface="EntezareZohoor B4" panose="00000700000000000000" pitchFamily="2" charset="-78"/>
              </a:defRPr>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r>
              <a:rPr lang="fa-IR" dirty="0"/>
              <a:t>معرفی تکنولوژی آنتن های هوشمند در شبکه های بدون سیم </a:t>
            </a:r>
            <a:r>
              <a:rPr lang="el-GR" dirty="0" smtClean="0"/>
              <a:t>Δ</a:t>
            </a:r>
            <a:r>
              <a:rPr lang="fa-IR" dirty="0" smtClean="0"/>
              <a:t> </a:t>
            </a:r>
            <a:r>
              <a:rPr lang="fa-IR" dirty="0"/>
              <a:t>(استفاده بهینه از باند فرکانسی)</a:t>
            </a:r>
          </a:p>
          <a:p>
            <a:r>
              <a:rPr lang="fa-IR" dirty="0"/>
              <a:t>در سالهای اخیر تقاضا برای استفاده از شبکه های مخابراتیبدون سیم رشد فزایندی داشته این افزایش تقاضا در نسل دوم و سوم شبکه های بدون سیم بیشتر مشاهده می شود و ممکن است در آینده نزدیک به مشکل جدی منجر شود ، این مشکل جدی چیزی نیست جز پر شدن باند فرکانسی .</a:t>
            </a:r>
          </a:p>
          <a:p>
            <a:r>
              <a:rPr lang="fa-IR" dirty="0"/>
              <a:t>تکنولوژی آنتن های هوشمند مرحله جدیدی از نبرد همه جانبه با این مشکل جدی و استفاده بهینه از باند فرکانسی و افزایش ظرفیت در شبکه های مخابراتی است . در نوشتار حاضر به معرفی این تکنولوژی خواهیم پرداخت .</a:t>
            </a:r>
            <a:endParaRPr lang="en-US" dirty="0"/>
          </a:p>
          <a:p>
            <a:endParaRPr lang="en-US" dirty="0"/>
          </a:p>
        </p:txBody>
      </p:sp>
      <p:sp>
        <p:nvSpPr>
          <p:cNvPr id="12295" name="Line 7"/>
          <p:cNvSpPr>
            <a:spLocks noChangeShapeType="1"/>
          </p:cNvSpPr>
          <p:nvPr/>
        </p:nvSpPr>
        <p:spPr bwMode="auto">
          <a:xfrm>
            <a:off x="8748713" y="-531813"/>
            <a:ext cx="0" cy="7389813"/>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
        <p:nvSpPr>
          <p:cNvPr id="12296" name="Line 8"/>
          <p:cNvSpPr>
            <a:spLocks noChangeShapeType="1"/>
          </p:cNvSpPr>
          <p:nvPr/>
        </p:nvSpPr>
        <p:spPr bwMode="auto">
          <a:xfrm flipH="1" flipV="1">
            <a:off x="0" y="6381750"/>
            <a:ext cx="9144000" cy="0"/>
          </a:xfrm>
          <a:prstGeom prst="line">
            <a:avLst/>
          </a:prstGeom>
          <a:noFill/>
          <a:ln w="76200" cap="rnd">
            <a:solidFill>
              <a:srgbClr val="FF0066">
                <a:alpha val="8000"/>
              </a:srgbClr>
            </a:solidFill>
            <a:prstDash val="sysDot"/>
            <a:round/>
            <a:headEnd/>
            <a:tailEnd/>
          </a:ln>
          <a:effectLst>
            <a:outerShdw dist="107763" dir="8100000" algn="ctr" rotWithShape="0">
              <a:schemeClr val="bg2">
                <a:alpha val="50000"/>
              </a:schemeClr>
            </a:outerShdw>
          </a:effectLst>
        </p:spPr>
        <p:txBody>
          <a:bodyPr/>
          <a:lstStyle/>
          <a:p>
            <a:pPr>
              <a:defRPr/>
            </a:pPr>
            <a:endParaRPr lang="fa-I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fade">
                                      <p:cBhvr>
                                        <p:cTn id="7" dur="800" decel="100000"/>
                                        <p:tgtEl>
                                          <p:spTgt spid="12292"/>
                                        </p:tgtEl>
                                      </p:cBhvr>
                                    </p:animEffect>
                                    <p:anim calcmode="lin" valueType="num">
                                      <p:cBhvr>
                                        <p:cTn id="8" dur="800" decel="100000" fill="hold"/>
                                        <p:tgtEl>
                                          <p:spTgt spid="12292"/>
                                        </p:tgtEl>
                                        <p:attrNameLst>
                                          <p:attrName>style.rotation</p:attrName>
                                        </p:attrNameLst>
                                      </p:cBhvr>
                                      <p:tavLst>
                                        <p:tav tm="0">
                                          <p:val>
                                            <p:fltVal val="-90"/>
                                          </p:val>
                                        </p:tav>
                                        <p:tav tm="100000">
                                          <p:val>
                                            <p:fltVal val="0"/>
                                          </p:val>
                                        </p:tav>
                                      </p:tavLst>
                                    </p:anim>
                                    <p:anim calcmode="lin" valueType="num">
                                      <p:cBhvr>
                                        <p:cTn id="9" dur="800" decel="100000" fill="hold"/>
                                        <p:tgtEl>
                                          <p:spTgt spid="12292"/>
                                        </p:tgtEl>
                                        <p:attrNameLst>
                                          <p:attrName>ppt_x</p:attrName>
                                        </p:attrNameLst>
                                      </p:cBhvr>
                                      <p:tavLst>
                                        <p:tav tm="0">
                                          <p:val>
                                            <p:strVal val="#ppt_x+0.4"/>
                                          </p:val>
                                        </p:tav>
                                        <p:tav tm="100000">
                                          <p:val>
                                            <p:strVal val="#ppt_x-0.05"/>
                                          </p:val>
                                        </p:tav>
                                      </p:tavLst>
                                    </p:anim>
                                    <p:anim calcmode="lin" valueType="num">
                                      <p:cBhvr>
                                        <p:cTn id="10" dur="800" decel="100000" fill="hold"/>
                                        <p:tgtEl>
                                          <p:spTgt spid="1229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229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229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Lst>
  </p:timing>
</p:sld>
</file>

<file path=ppt/theme/theme1.xml><?xml version="1.0" encoding="utf-8"?>
<a:theme xmlns:a="http://schemas.openxmlformats.org/drawingml/2006/main" name="Default Design">
  <a:themeElements>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ple">
  <a:themeElements>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fontScheme name="Maple">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Maple 1">
        <a:dk1>
          <a:srgbClr val="BB5F03"/>
        </a:dk1>
        <a:lt1>
          <a:srgbClr val="FFFFFF"/>
        </a:lt1>
        <a:dk2>
          <a:srgbClr val="993300"/>
        </a:dk2>
        <a:lt2>
          <a:srgbClr val="FEEC94"/>
        </a:lt2>
        <a:accent1>
          <a:srgbClr val="FF9900"/>
        </a:accent1>
        <a:accent2>
          <a:srgbClr val="B76A03"/>
        </a:accent2>
        <a:accent3>
          <a:srgbClr val="CAADAA"/>
        </a:accent3>
        <a:accent4>
          <a:srgbClr val="DADADA"/>
        </a:accent4>
        <a:accent5>
          <a:srgbClr val="FFCAAA"/>
        </a:accent5>
        <a:accent6>
          <a:srgbClr val="A65F02"/>
        </a:accent6>
        <a:hlink>
          <a:srgbClr val="FFFFCC"/>
        </a:hlink>
        <a:folHlink>
          <a:srgbClr val="CCCC00"/>
        </a:folHlink>
      </a:clrScheme>
      <a:clrMap bg1="dk2" tx1="lt1" bg2="dk1" tx2="lt2" accent1="accent1" accent2="accent2" accent3="accent3" accent4="accent4" accent5="accent5" accent6="accent6" hlink="hlink" folHlink="folHlink"/>
    </a:extraClrScheme>
    <a:extraClrScheme>
      <a:clrScheme name="Maple 2">
        <a:dk1>
          <a:srgbClr val="EA9306"/>
        </a:dk1>
        <a:lt1>
          <a:srgbClr val="FFFFFF"/>
        </a:lt1>
        <a:dk2>
          <a:srgbClr val="FAC120"/>
        </a:dk2>
        <a:lt2>
          <a:srgbClr val="FFFDD1"/>
        </a:lt2>
        <a:accent1>
          <a:srgbClr val="CC6600"/>
        </a:accent1>
        <a:accent2>
          <a:srgbClr val="FF9933"/>
        </a:accent2>
        <a:accent3>
          <a:srgbClr val="FCDDAB"/>
        </a:accent3>
        <a:accent4>
          <a:srgbClr val="DADADA"/>
        </a:accent4>
        <a:accent5>
          <a:srgbClr val="E2B8AA"/>
        </a:accent5>
        <a:accent6>
          <a:srgbClr val="E78A2D"/>
        </a:accent6>
        <a:hlink>
          <a:srgbClr val="A50021"/>
        </a:hlink>
        <a:folHlink>
          <a:srgbClr val="666633"/>
        </a:folHlink>
      </a:clrScheme>
      <a:clrMap bg1="dk2" tx1="lt1" bg2="dk1" tx2="lt2" accent1="accent1" accent2="accent2" accent3="accent3" accent4="accent4" accent5="accent5" accent6="accent6" hlink="hlink" folHlink="folHlink"/>
    </a:extraClrScheme>
    <a:extraClrScheme>
      <a:clrScheme name="Maple 3">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5"/>
        </a:accent5>
        <a:accent6>
          <a:srgbClr val="E6CC98"/>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Maple 4">
        <a:dk1>
          <a:srgbClr val="008000"/>
        </a:dk1>
        <a:lt1>
          <a:srgbClr val="FFFFFF"/>
        </a:lt1>
        <a:dk2>
          <a:srgbClr val="005800"/>
        </a:dk2>
        <a:lt2>
          <a:srgbClr val="FFFFCC"/>
        </a:lt2>
        <a:accent1>
          <a:srgbClr val="00CC99"/>
        </a:accent1>
        <a:accent2>
          <a:srgbClr val="007825"/>
        </a:accent2>
        <a:accent3>
          <a:srgbClr val="AAB4AA"/>
        </a:accent3>
        <a:accent4>
          <a:srgbClr val="DADADA"/>
        </a:accent4>
        <a:accent5>
          <a:srgbClr val="AAE2CA"/>
        </a:accent5>
        <a:accent6>
          <a:srgbClr val="006C20"/>
        </a:accent6>
        <a:hlink>
          <a:srgbClr val="9966FF"/>
        </a:hlink>
        <a:folHlink>
          <a:srgbClr val="99CCFF"/>
        </a:folHlink>
      </a:clrScheme>
      <a:clrMap bg1="dk2" tx1="lt1" bg2="dk1" tx2="lt2" accent1="accent1" accent2="accent2" accent3="accent3" accent4="accent4" accent5="accent5" accent6="accent6" hlink="hlink" folHlink="folHlink"/>
    </a:extraClrScheme>
    <a:extraClrScheme>
      <a:clrScheme name="Maple 5">
        <a:dk1>
          <a:srgbClr val="56925A"/>
        </a:dk1>
        <a:lt1>
          <a:srgbClr val="FFFFFF"/>
        </a:lt1>
        <a:dk2>
          <a:srgbClr val="6FB56D"/>
        </a:dk2>
        <a:lt2>
          <a:srgbClr val="FFFFCC"/>
        </a:lt2>
        <a:accent1>
          <a:srgbClr val="2B877C"/>
        </a:accent1>
        <a:accent2>
          <a:srgbClr val="5A9A5F"/>
        </a:accent2>
        <a:accent3>
          <a:srgbClr val="BBD7BA"/>
        </a:accent3>
        <a:accent4>
          <a:srgbClr val="DADADA"/>
        </a:accent4>
        <a:accent5>
          <a:srgbClr val="ACC3BF"/>
        </a:accent5>
        <a:accent6>
          <a:srgbClr val="518B55"/>
        </a:accent6>
        <a:hlink>
          <a:srgbClr val="99FF33"/>
        </a:hlink>
        <a:folHlink>
          <a:srgbClr val="CCFF99"/>
        </a:folHlink>
      </a:clrScheme>
      <a:clrMap bg1="dk2" tx1="lt1" bg2="dk1" tx2="lt2" accent1="accent1" accent2="accent2" accent3="accent3" accent4="accent4" accent5="accent5" accent6="accent6" hlink="hlink" folHlink="folHlink"/>
    </a:extraClrScheme>
    <a:extraClrScheme>
      <a:clrScheme name="Maple 6">
        <a:dk1>
          <a:srgbClr val="006699"/>
        </a:dk1>
        <a:lt1>
          <a:srgbClr val="FFFFFF"/>
        </a:lt1>
        <a:dk2>
          <a:srgbClr val="006666"/>
        </a:dk2>
        <a:lt2>
          <a:srgbClr val="CCECFF"/>
        </a:lt2>
        <a:accent1>
          <a:srgbClr val="00CCFF"/>
        </a:accent1>
        <a:accent2>
          <a:srgbClr val="017A83"/>
        </a:accent2>
        <a:accent3>
          <a:srgbClr val="AAB8B8"/>
        </a:accent3>
        <a:accent4>
          <a:srgbClr val="DADADA"/>
        </a:accent4>
        <a:accent5>
          <a:srgbClr val="AAE2FF"/>
        </a:accent5>
        <a:accent6>
          <a:srgbClr val="016E76"/>
        </a:accent6>
        <a:hlink>
          <a:srgbClr val="FFFFCC"/>
        </a:hlink>
        <a:folHlink>
          <a:srgbClr val="99FF99"/>
        </a:folHlink>
      </a:clrScheme>
      <a:clrMap bg1="dk2" tx1="lt1" bg2="dk1" tx2="lt2" accent1="accent1" accent2="accent2" accent3="accent3" accent4="accent4" accent5="accent5" accent6="accent6" hlink="hlink" folHlink="folHlink"/>
    </a:extraClrScheme>
    <a:extraClrScheme>
      <a:clrScheme name="Maple 7">
        <a:dk1>
          <a:srgbClr val="80ACC4"/>
        </a:dk1>
        <a:lt1>
          <a:srgbClr val="FFFFFF"/>
        </a:lt1>
        <a:dk2>
          <a:srgbClr val="B3D1DF"/>
        </a:dk2>
        <a:lt2>
          <a:srgbClr val="FFFFFF"/>
        </a:lt2>
        <a:accent1>
          <a:srgbClr val="5089A8"/>
        </a:accent1>
        <a:accent2>
          <a:srgbClr val="BBC6DB"/>
        </a:accent2>
        <a:accent3>
          <a:srgbClr val="D6E5EC"/>
        </a:accent3>
        <a:accent4>
          <a:srgbClr val="DADADA"/>
        </a:accent4>
        <a:accent5>
          <a:srgbClr val="B3C4D1"/>
        </a:accent5>
        <a:accent6>
          <a:srgbClr val="A9B3C6"/>
        </a:accent6>
        <a:hlink>
          <a:srgbClr val="0000FF"/>
        </a:hlink>
        <a:folHlink>
          <a:srgbClr val="006699"/>
        </a:folHlink>
      </a:clrScheme>
      <a:clrMap bg1="dk2" tx1="lt1" bg2="dk1" tx2="lt2" accent1="accent1" accent2="accent2" accent3="accent3" accent4="accent4" accent5="accent5" accent6="accent6" hlink="hlink" folHlink="folHlink"/>
    </a:extraClrScheme>
    <a:extraClrScheme>
      <a:clrScheme name="Maple 8">
        <a:dk1>
          <a:srgbClr val="5700AE"/>
        </a:dk1>
        <a:lt1>
          <a:srgbClr val="FFFFFF"/>
        </a:lt1>
        <a:dk2>
          <a:srgbClr val="7301CB"/>
        </a:dk2>
        <a:lt2>
          <a:srgbClr val="C5C5FF"/>
        </a:lt2>
        <a:accent1>
          <a:srgbClr val="9999FF"/>
        </a:accent1>
        <a:accent2>
          <a:srgbClr val="7000E0"/>
        </a:accent2>
        <a:accent3>
          <a:srgbClr val="BCAAE2"/>
        </a:accent3>
        <a:accent4>
          <a:srgbClr val="DADADA"/>
        </a:accent4>
        <a:accent5>
          <a:srgbClr val="CACAFF"/>
        </a:accent5>
        <a:accent6>
          <a:srgbClr val="6500CB"/>
        </a:accent6>
        <a:hlink>
          <a:srgbClr val="99F3FF"/>
        </a:hlink>
        <a:folHlink>
          <a:srgbClr val="CCCCFF"/>
        </a:folHlink>
      </a:clrScheme>
      <a:clrMap bg1="dk2" tx1="lt1" bg2="dk1" tx2="lt2" accent1="accent1" accent2="accent2" accent3="accent3" accent4="accent4" accent5="accent5" accent6="accent6" hlink="hlink" folHlink="folHlink"/>
    </a:extraClrScheme>
    <a:extraClrScheme>
      <a:clrScheme name="Maple 9">
        <a:dk1>
          <a:srgbClr val="003366"/>
        </a:dk1>
        <a:lt1>
          <a:srgbClr val="FFFFFF"/>
        </a:lt1>
        <a:dk2>
          <a:srgbClr val="003366"/>
        </a:dk2>
        <a:lt2>
          <a:srgbClr val="CBD5DF"/>
        </a:lt2>
        <a:accent1>
          <a:srgbClr val="A9BEE9"/>
        </a:accent1>
        <a:accent2>
          <a:srgbClr val="D6E4F2"/>
        </a:accent2>
        <a:accent3>
          <a:srgbClr val="FFFFFF"/>
        </a:accent3>
        <a:accent4>
          <a:srgbClr val="002A56"/>
        </a:accent4>
        <a:accent5>
          <a:srgbClr val="D1DBF2"/>
        </a:accent5>
        <a:accent6>
          <a:srgbClr val="C2CFDB"/>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Maple</Template>
  <TotalTime>930</TotalTime>
  <Words>2079</Words>
  <Application>Microsoft Office PowerPoint</Application>
  <PresentationFormat>On-screen Show (4:3)</PresentationFormat>
  <Paragraphs>90</Paragraphs>
  <Slides>24</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24</vt:i4>
      </vt:variant>
    </vt:vector>
  </HeadingPairs>
  <TitlesOfParts>
    <vt:vector size="32" baseType="lpstr">
      <vt:lpstr>Arial</vt:lpstr>
      <vt:lpstr>EntezareZohoor 3 **</vt:lpstr>
      <vt:lpstr>EntezareZohoor B4</vt:lpstr>
      <vt:lpstr>EntezareZohoor D6</vt:lpstr>
      <vt:lpstr>Times New Roman</vt:lpstr>
      <vt:lpstr>Wingdings</vt:lpstr>
      <vt:lpstr>Default Design</vt:lpstr>
      <vt:lpstr>Maple</vt:lpstr>
      <vt:lpstr>PowerPoint Presentation</vt:lpstr>
      <vt:lpstr>PowerPoint Presentation</vt:lpstr>
      <vt:lpstr>PowerPoint Presentation</vt:lpstr>
      <vt:lpstr>آنتن در سیستم های ارتباطی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511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mostafa</dc:creator>
  <cp:lastModifiedBy>Negar Eskandari</cp:lastModifiedBy>
  <cp:revision>105</cp:revision>
  <dcterms:created xsi:type="dcterms:W3CDTF">2006-07-08T23:47:00Z</dcterms:created>
  <dcterms:modified xsi:type="dcterms:W3CDTF">2024-11-16T12:42:54Z</dcterms:modified>
</cp:coreProperties>
</file>