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74" r:id="rId5"/>
    <p:sldId id="256" r:id="rId6"/>
    <p:sldId id="257" r:id="rId7"/>
    <p:sldId id="258" r:id="rId8"/>
    <p:sldId id="267" r:id="rId9"/>
    <p:sldId id="268" r:id="rId10"/>
    <p:sldId id="269" r:id="rId11"/>
    <p:sldId id="270" r:id="rId12"/>
    <p:sldId id="271" r:id="rId13"/>
    <p:sldId id="261" r:id="rId14"/>
    <p:sldId id="272" r:id="rId15"/>
    <p:sldId id="259" r:id="rId16"/>
    <p:sldId id="264" r:id="rId17"/>
    <p:sldId id="263" r:id="rId18"/>
    <p:sldId id="273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7FBB"/>
    <a:srgbClr val="F7F1E4"/>
    <a:srgbClr val="B8D3E8"/>
    <a:srgbClr val="197DCE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91" autoAdjust="0"/>
  </p:normalViewPr>
  <p:slideViewPr>
    <p:cSldViewPr snapToGrid="0" showGuides="1">
      <p:cViewPr varScale="1">
        <p:scale>
          <a:sx n="110" d="100"/>
          <a:sy n="110" d="100"/>
        </p:scale>
        <p:origin x="630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441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9FB0DB-6E14-4D38-930B-E188F6E13C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DB5971-2675-487B-9E88-02DB3F19D0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8B8F3-31C2-4698-B74C-D5D76CFD8ACD}" type="datetimeFigureOut">
              <a:rPr lang="ru-RU" smtClean="0"/>
              <a:t>25.09.2024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F2125-3128-41A1-8437-EB29536F4D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3736B-7E4B-4A53-8310-E0970E67F8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B18F8-B739-4178-8D2D-879F4A27DC2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907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25.09.2024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230445E-A660-448A-B4DC-782AD0E5DA6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450330 w 8969375"/>
              <a:gd name="connsiteY0" fmla="*/ 3511550 h 6858000"/>
              <a:gd name="connsiteX1" fmla="*/ 8969375 w 8969375"/>
              <a:gd name="connsiteY1" fmla="*/ 3511550 h 6858000"/>
              <a:gd name="connsiteX2" fmla="*/ 8969375 w 8969375"/>
              <a:gd name="connsiteY2" fmla="*/ 6858000 h 6858000"/>
              <a:gd name="connsiteX3" fmla="*/ 5010150 w 8969375"/>
              <a:gd name="connsiteY3" fmla="*/ 6858000 h 6858000"/>
              <a:gd name="connsiteX4" fmla="*/ 1915160 w 8969375"/>
              <a:gd name="connsiteY4" fmla="*/ 3511550 h 6858000"/>
              <a:gd name="connsiteX5" fmla="*/ 3404870 w 8969375"/>
              <a:gd name="connsiteY5" fmla="*/ 3511550 h 6858000"/>
              <a:gd name="connsiteX6" fmla="*/ 1964690 w 8969375"/>
              <a:gd name="connsiteY6" fmla="*/ 6858000 h 6858000"/>
              <a:gd name="connsiteX7" fmla="*/ 474980 w 8969375"/>
              <a:gd name="connsiteY7" fmla="*/ 6858000 h 6858000"/>
              <a:gd name="connsiteX8" fmla="*/ 7961630 w 8969375"/>
              <a:gd name="connsiteY8" fmla="*/ 0 h 6858000"/>
              <a:gd name="connsiteX9" fmla="*/ 8969375 w 8969375"/>
              <a:gd name="connsiteY9" fmla="*/ 0 h 6858000"/>
              <a:gd name="connsiteX10" fmla="*/ 8969375 w 8969375"/>
              <a:gd name="connsiteY10" fmla="*/ 3346450 h 6858000"/>
              <a:gd name="connsiteX11" fmla="*/ 6521450 w 8969375"/>
              <a:gd name="connsiteY11" fmla="*/ 3346450 h 6858000"/>
              <a:gd name="connsiteX12" fmla="*/ 5163820 w 8969375"/>
              <a:gd name="connsiteY12" fmla="*/ 0 h 6858000"/>
              <a:gd name="connsiteX13" fmla="*/ 7726680 w 8969375"/>
              <a:gd name="connsiteY13" fmla="*/ 0 h 6858000"/>
              <a:gd name="connsiteX14" fmla="*/ 4775200 w 8969375"/>
              <a:gd name="connsiteY14" fmla="*/ 6858000 h 6858000"/>
              <a:gd name="connsiteX15" fmla="*/ 2213610 w 8969375"/>
              <a:gd name="connsiteY15" fmla="*/ 6858000 h 6858000"/>
              <a:gd name="connsiteX16" fmla="*/ 3426460 w 8969375"/>
              <a:gd name="connsiteY16" fmla="*/ 0 h 6858000"/>
              <a:gd name="connsiteX17" fmla="*/ 4916170 w 8969375"/>
              <a:gd name="connsiteY17" fmla="*/ 0 h 6858000"/>
              <a:gd name="connsiteX18" fmla="*/ 3475990 w 8969375"/>
              <a:gd name="connsiteY18" fmla="*/ 3346450 h 6858000"/>
              <a:gd name="connsiteX19" fmla="*/ 1986280 w 8969375"/>
              <a:gd name="connsiteY19" fmla="*/ 3346450 h 6858000"/>
              <a:gd name="connsiteX20" fmla="*/ 0 w 8969375"/>
              <a:gd name="connsiteY20" fmla="*/ 0 h 6858000"/>
              <a:gd name="connsiteX21" fmla="*/ 3195320 w 8969375"/>
              <a:gd name="connsiteY21" fmla="*/ 0 h 6858000"/>
              <a:gd name="connsiteX22" fmla="*/ 243840 w 8969375"/>
              <a:gd name="connsiteY22" fmla="*/ 6858000 h 6858000"/>
              <a:gd name="connsiteX23" fmla="*/ 0 w 8969375"/>
              <a:gd name="connsiteY23" fmla="*/ 6858000 h 6858000"/>
              <a:gd name="connsiteX0" fmla="*/ 6604567 w 9123612"/>
              <a:gd name="connsiteY0" fmla="*/ 3511550 h 6858000"/>
              <a:gd name="connsiteX1" fmla="*/ 9123612 w 9123612"/>
              <a:gd name="connsiteY1" fmla="*/ 3511550 h 6858000"/>
              <a:gd name="connsiteX2" fmla="*/ 9123612 w 9123612"/>
              <a:gd name="connsiteY2" fmla="*/ 6858000 h 6858000"/>
              <a:gd name="connsiteX3" fmla="*/ 5164387 w 9123612"/>
              <a:gd name="connsiteY3" fmla="*/ 6858000 h 6858000"/>
              <a:gd name="connsiteX4" fmla="*/ 6604567 w 9123612"/>
              <a:gd name="connsiteY4" fmla="*/ 3511550 h 6858000"/>
              <a:gd name="connsiteX5" fmla="*/ 2069397 w 9123612"/>
              <a:gd name="connsiteY5" fmla="*/ 3511550 h 6858000"/>
              <a:gd name="connsiteX6" fmla="*/ 3559107 w 9123612"/>
              <a:gd name="connsiteY6" fmla="*/ 3511550 h 6858000"/>
              <a:gd name="connsiteX7" fmla="*/ 2118927 w 9123612"/>
              <a:gd name="connsiteY7" fmla="*/ 6858000 h 6858000"/>
              <a:gd name="connsiteX8" fmla="*/ 629217 w 9123612"/>
              <a:gd name="connsiteY8" fmla="*/ 6858000 h 6858000"/>
              <a:gd name="connsiteX9" fmla="*/ 2069397 w 9123612"/>
              <a:gd name="connsiteY9" fmla="*/ 3511550 h 6858000"/>
              <a:gd name="connsiteX10" fmla="*/ 8115867 w 9123612"/>
              <a:gd name="connsiteY10" fmla="*/ 0 h 6858000"/>
              <a:gd name="connsiteX11" fmla="*/ 9123612 w 9123612"/>
              <a:gd name="connsiteY11" fmla="*/ 0 h 6858000"/>
              <a:gd name="connsiteX12" fmla="*/ 9123612 w 9123612"/>
              <a:gd name="connsiteY12" fmla="*/ 3346450 h 6858000"/>
              <a:gd name="connsiteX13" fmla="*/ 6675687 w 9123612"/>
              <a:gd name="connsiteY13" fmla="*/ 3346450 h 6858000"/>
              <a:gd name="connsiteX14" fmla="*/ 8115867 w 9123612"/>
              <a:gd name="connsiteY14" fmla="*/ 0 h 6858000"/>
              <a:gd name="connsiteX15" fmla="*/ 5318057 w 9123612"/>
              <a:gd name="connsiteY15" fmla="*/ 0 h 6858000"/>
              <a:gd name="connsiteX16" fmla="*/ 7880917 w 9123612"/>
              <a:gd name="connsiteY16" fmla="*/ 0 h 6858000"/>
              <a:gd name="connsiteX17" fmla="*/ 4929437 w 9123612"/>
              <a:gd name="connsiteY17" fmla="*/ 6858000 h 6858000"/>
              <a:gd name="connsiteX18" fmla="*/ 2367847 w 9123612"/>
              <a:gd name="connsiteY18" fmla="*/ 6858000 h 6858000"/>
              <a:gd name="connsiteX19" fmla="*/ 5318057 w 9123612"/>
              <a:gd name="connsiteY19" fmla="*/ 0 h 6858000"/>
              <a:gd name="connsiteX20" fmla="*/ 3580697 w 9123612"/>
              <a:gd name="connsiteY20" fmla="*/ 0 h 6858000"/>
              <a:gd name="connsiteX21" fmla="*/ 5070407 w 9123612"/>
              <a:gd name="connsiteY21" fmla="*/ 0 h 6858000"/>
              <a:gd name="connsiteX22" fmla="*/ 3630227 w 9123612"/>
              <a:gd name="connsiteY22" fmla="*/ 3346450 h 6858000"/>
              <a:gd name="connsiteX23" fmla="*/ 2140517 w 9123612"/>
              <a:gd name="connsiteY23" fmla="*/ 3346450 h 6858000"/>
              <a:gd name="connsiteX24" fmla="*/ 3580697 w 9123612"/>
              <a:gd name="connsiteY24" fmla="*/ 0 h 6858000"/>
              <a:gd name="connsiteX25" fmla="*/ 154237 w 9123612"/>
              <a:gd name="connsiteY25" fmla="*/ 0 h 6858000"/>
              <a:gd name="connsiteX26" fmla="*/ 3349557 w 9123612"/>
              <a:gd name="connsiteY26" fmla="*/ 0 h 6858000"/>
              <a:gd name="connsiteX27" fmla="*/ 398077 w 9123612"/>
              <a:gd name="connsiteY27" fmla="*/ 6858000 h 6858000"/>
              <a:gd name="connsiteX28" fmla="*/ 0 w 9123612"/>
              <a:gd name="connsiteY28" fmla="*/ 6858000 h 6858000"/>
              <a:gd name="connsiteX29" fmla="*/ 154237 w 9123612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18625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18625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054197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054197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lnTo>
                  <a:pt x="6636589" y="351155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lnTo>
                  <a:pt x="2101419" y="351155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lnTo>
                  <a:pt x="8147889" y="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lnTo>
                  <a:pt x="5350079" y="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lnTo>
                  <a:pt x="3612719" y="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lnTo>
                  <a:pt x="29472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A4843534-A750-4D01-BC62-26CD9AEA6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0021" y="3773554"/>
            <a:ext cx="10090287" cy="1101897"/>
          </a:xfrm>
        </p:spPr>
        <p:txBody>
          <a:bodyPr>
            <a:noAutofit/>
          </a:bodyPr>
          <a:lstStyle>
            <a:lvl1pPr marL="0" indent="0" algn="l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F8E7B25A-0A4A-430B-903E-76193E2954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0021" y="5451784"/>
            <a:ext cx="4367531" cy="324417"/>
          </a:xfrm>
        </p:spPr>
        <p:txBody>
          <a:bodyPr>
            <a:noAutofit/>
          </a:bodyPr>
          <a:lstStyle>
            <a:lvl1pPr marL="0" indent="0" algn="l">
              <a:buNone/>
              <a:defRPr sz="2200" b="1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B88F3A2A-BD60-4F82-8064-8B157AF4DD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0021" y="5105536"/>
            <a:ext cx="4367531" cy="324417"/>
          </a:xfrm>
        </p:spPr>
        <p:txBody>
          <a:bodyPr>
            <a:no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</a:p>
        </p:txBody>
      </p:sp>
    </p:spTree>
    <p:extLst>
      <p:ext uri="{BB962C8B-B14F-4D97-AF65-F5344CB8AC3E}">
        <p14:creationId xmlns:p14="http://schemas.microsoft.com/office/powerpoint/2010/main" val="376836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88BA6D96-EFE3-4743-8FB5-544E9692D11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" y="0"/>
            <a:ext cx="9155429" cy="6858000"/>
          </a:xfrm>
          <a:custGeom>
            <a:avLst/>
            <a:gdLst>
              <a:gd name="connsiteX0" fmla="*/ 5490209 w 9155429"/>
              <a:gd name="connsiteY0" fmla="*/ 3511550 h 6858000"/>
              <a:gd name="connsiteX1" fmla="*/ 6979919 w 9155429"/>
              <a:gd name="connsiteY1" fmla="*/ 3511550 h 6858000"/>
              <a:gd name="connsiteX2" fmla="*/ 5541009 w 9155429"/>
              <a:gd name="connsiteY2" fmla="*/ 6858000 h 6858000"/>
              <a:gd name="connsiteX3" fmla="*/ 4050029 w 9155429"/>
              <a:gd name="connsiteY3" fmla="*/ 6858000 h 6858000"/>
              <a:gd name="connsiteX4" fmla="*/ 0 w 9155429"/>
              <a:gd name="connsiteY4" fmla="*/ 3511550 h 6858000"/>
              <a:gd name="connsiteX5" fmla="*/ 2444750 w 9155429"/>
              <a:gd name="connsiteY5" fmla="*/ 3511550 h 6858000"/>
              <a:gd name="connsiteX6" fmla="*/ 1004570 w 9155429"/>
              <a:gd name="connsiteY6" fmla="*/ 6858000 h 6858000"/>
              <a:gd name="connsiteX7" fmla="*/ 0 w 9155429"/>
              <a:gd name="connsiteY7" fmla="*/ 6858000 h 6858000"/>
              <a:gd name="connsiteX8" fmla="*/ 7001509 w 9155429"/>
              <a:gd name="connsiteY8" fmla="*/ 1 h 6858000"/>
              <a:gd name="connsiteX9" fmla="*/ 8491219 w 9155429"/>
              <a:gd name="connsiteY9" fmla="*/ 1 h 6858000"/>
              <a:gd name="connsiteX10" fmla="*/ 7051039 w 9155429"/>
              <a:gd name="connsiteY10" fmla="*/ 3346450 h 6858000"/>
              <a:gd name="connsiteX11" fmla="*/ 5561329 w 9155429"/>
              <a:gd name="connsiteY11" fmla="*/ 3346450 h 6858000"/>
              <a:gd name="connsiteX12" fmla="*/ 8722359 w 9155429"/>
              <a:gd name="connsiteY12" fmla="*/ 0 h 6858000"/>
              <a:gd name="connsiteX13" fmla="*/ 9155429 w 9155429"/>
              <a:gd name="connsiteY13" fmla="*/ 0 h 6858000"/>
              <a:gd name="connsiteX14" fmla="*/ 6203949 w 9155429"/>
              <a:gd name="connsiteY14" fmla="*/ 6858000 h 6858000"/>
              <a:gd name="connsiteX15" fmla="*/ 5772149 w 9155429"/>
              <a:gd name="connsiteY15" fmla="*/ 6858000 h 6858000"/>
              <a:gd name="connsiteX16" fmla="*/ 4190999 w 9155429"/>
              <a:gd name="connsiteY16" fmla="*/ 0 h 6858000"/>
              <a:gd name="connsiteX17" fmla="*/ 6753859 w 9155429"/>
              <a:gd name="connsiteY17" fmla="*/ 0 h 6858000"/>
              <a:gd name="connsiteX18" fmla="*/ 3802379 w 9155429"/>
              <a:gd name="connsiteY18" fmla="*/ 6858000 h 6858000"/>
              <a:gd name="connsiteX19" fmla="*/ 1239520 w 9155429"/>
              <a:gd name="connsiteY19" fmla="*/ 6858000 h 6858000"/>
              <a:gd name="connsiteX20" fmla="*/ 0 w 9155429"/>
              <a:gd name="connsiteY20" fmla="*/ 0 h 6858000"/>
              <a:gd name="connsiteX21" fmla="*/ 3956050 w 9155429"/>
              <a:gd name="connsiteY21" fmla="*/ 0 h 6858000"/>
              <a:gd name="connsiteX22" fmla="*/ 2515869 w 9155429"/>
              <a:gd name="connsiteY22" fmla="*/ 3346450 h 6858000"/>
              <a:gd name="connsiteX23" fmla="*/ 0 w 9155429"/>
              <a:gd name="connsiteY23" fmla="*/ 3346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429" h="6858000">
                <a:moveTo>
                  <a:pt x="5490209" y="3511550"/>
                </a:moveTo>
                <a:lnTo>
                  <a:pt x="6979919" y="3511550"/>
                </a:lnTo>
                <a:lnTo>
                  <a:pt x="5541009" y="6858000"/>
                </a:lnTo>
                <a:lnTo>
                  <a:pt x="4050029" y="6858000"/>
                </a:lnTo>
                <a:close/>
                <a:moveTo>
                  <a:pt x="0" y="3511550"/>
                </a:moveTo>
                <a:lnTo>
                  <a:pt x="2444750" y="3511550"/>
                </a:lnTo>
                <a:lnTo>
                  <a:pt x="1004570" y="6858000"/>
                </a:lnTo>
                <a:lnTo>
                  <a:pt x="0" y="6858000"/>
                </a:lnTo>
                <a:close/>
                <a:moveTo>
                  <a:pt x="7001509" y="1"/>
                </a:moveTo>
                <a:lnTo>
                  <a:pt x="8491219" y="1"/>
                </a:lnTo>
                <a:lnTo>
                  <a:pt x="7051039" y="3346450"/>
                </a:lnTo>
                <a:lnTo>
                  <a:pt x="5561329" y="3346450"/>
                </a:lnTo>
                <a:close/>
                <a:moveTo>
                  <a:pt x="8722359" y="0"/>
                </a:moveTo>
                <a:lnTo>
                  <a:pt x="9155429" y="0"/>
                </a:lnTo>
                <a:lnTo>
                  <a:pt x="6203949" y="6858000"/>
                </a:lnTo>
                <a:lnTo>
                  <a:pt x="5772149" y="6858000"/>
                </a:lnTo>
                <a:close/>
                <a:moveTo>
                  <a:pt x="4190999" y="0"/>
                </a:moveTo>
                <a:lnTo>
                  <a:pt x="6753859" y="0"/>
                </a:lnTo>
                <a:lnTo>
                  <a:pt x="3802379" y="6858000"/>
                </a:lnTo>
                <a:lnTo>
                  <a:pt x="1239520" y="6858000"/>
                </a:lnTo>
                <a:close/>
                <a:moveTo>
                  <a:pt x="0" y="0"/>
                </a:moveTo>
                <a:lnTo>
                  <a:pt x="3956050" y="0"/>
                </a:lnTo>
                <a:lnTo>
                  <a:pt x="2515869" y="3346450"/>
                </a:lnTo>
                <a:lnTo>
                  <a:pt x="0" y="33464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4" name="Graphic 19">
            <a:extLst>
              <a:ext uri="{FF2B5EF4-FFF2-40B4-BE49-F238E27FC236}">
                <a16:creationId xmlns:a16="http://schemas.microsoft.com/office/drawing/2014/main" id="{97347B99-304D-468D-B6F0-9D59E6077A64}"/>
              </a:ext>
            </a:extLst>
          </p:cNvPr>
          <p:cNvSpPr/>
          <p:nvPr userDrawn="1"/>
        </p:nvSpPr>
        <p:spPr>
          <a:xfrm flipH="1">
            <a:off x="9004387" y="3285679"/>
            <a:ext cx="3191256" cy="146304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B615286-AF88-4751-9BF6-3F030092F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2372" y="973512"/>
            <a:ext cx="4183939" cy="2281355"/>
          </a:xfrm>
        </p:spPr>
        <p:txBody>
          <a:bodyPr>
            <a:noAutofit/>
          </a:bodyPr>
          <a:lstStyle>
            <a:lvl1pPr algn="r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  <a:endParaRPr lang="ru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5E15D97E-2723-48C3-B835-65DB0286DB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0540" y="3675708"/>
            <a:ext cx="3135771" cy="1101897"/>
          </a:xfrm>
        </p:spPr>
        <p:txBody>
          <a:bodyPr>
            <a:noAutofit/>
          </a:bodyPr>
          <a:lstStyle>
            <a:lvl1pPr marL="0" indent="0" algn="r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Alexander</a:t>
            </a:r>
            <a:br>
              <a:rPr lang="en-US" dirty="0"/>
            </a:br>
            <a:r>
              <a:rPr lang="en-US" dirty="0" err="1"/>
              <a:t>Martensson</a:t>
            </a:r>
            <a:endParaRPr lang="en-US" dirty="0"/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4D45CEBA-121A-426A-897A-9E3CDC5F5C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08780" y="5019264"/>
            <a:ext cx="4367531" cy="474519"/>
          </a:xfrm>
        </p:spPr>
        <p:txBody>
          <a:bodyPr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678-555-0128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0767B0C7-7BD9-4BF1-8D3D-91DED23803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8780" y="4805882"/>
            <a:ext cx="4367531" cy="288000"/>
          </a:xfrm>
        </p:spPr>
        <p:txBody>
          <a:bodyPr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26B74744-5435-47DD-B65F-16D8E7AC15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55755" y="5685822"/>
            <a:ext cx="5920556" cy="474519"/>
          </a:xfrm>
        </p:spPr>
        <p:txBody>
          <a:bodyPr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martensson@example.com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20815411-0E43-4B6B-92C7-6E312091AB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08780" y="5466001"/>
            <a:ext cx="4367531" cy="288000"/>
          </a:xfrm>
        </p:spPr>
        <p:txBody>
          <a:bodyPr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215319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43AF0D-28CB-4D3A-A944-CE3DCAAC5657}"/>
              </a:ext>
            </a:extLst>
          </p:cNvPr>
          <p:cNvSpPr/>
          <p:nvPr userDrawn="1"/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2101419 w 9155634"/>
              <a:gd name="connsiteY4" fmla="*/ 3511550 h 6858000"/>
              <a:gd name="connsiteX5" fmla="*/ 3591129 w 9155634"/>
              <a:gd name="connsiteY5" fmla="*/ 3511550 h 6858000"/>
              <a:gd name="connsiteX6" fmla="*/ 2150949 w 9155634"/>
              <a:gd name="connsiteY6" fmla="*/ 6858000 h 6858000"/>
              <a:gd name="connsiteX7" fmla="*/ 661239 w 9155634"/>
              <a:gd name="connsiteY7" fmla="*/ 6858000 h 6858000"/>
              <a:gd name="connsiteX8" fmla="*/ 8147889 w 9155634"/>
              <a:gd name="connsiteY8" fmla="*/ 0 h 6858000"/>
              <a:gd name="connsiteX9" fmla="*/ 9155634 w 9155634"/>
              <a:gd name="connsiteY9" fmla="*/ 0 h 6858000"/>
              <a:gd name="connsiteX10" fmla="*/ 9155634 w 9155634"/>
              <a:gd name="connsiteY10" fmla="*/ 3346450 h 6858000"/>
              <a:gd name="connsiteX11" fmla="*/ 6707709 w 9155634"/>
              <a:gd name="connsiteY11" fmla="*/ 3346450 h 6858000"/>
              <a:gd name="connsiteX12" fmla="*/ 5350079 w 9155634"/>
              <a:gd name="connsiteY12" fmla="*/ 0 h 6858000"/>
              <a:gd name="connsiteX13" fmla="*/ 7912939 w 9155634"/>
              <a:gd name="connsiteY13" fmla="*/ 0 h 6858000"/>
              <a:gd name="connsiteX14" fmla="*/ 4961459 w 9155634"/>
              <a:gd name="connsiteY14" fmla="*/ 6858000 h 6858000"/>
              <a:gd name="connsiteX15" fmla="*/ 2399869 w 9155634"/>
              <a:gd name="connsiteY15" fmla="*/ 6858000 h 6858000"/>
              <a:gd name="connsiteX16" fmla="*/ 3612719 w 9155634"/>
              <a:gd name="connsiteY16" fmla="*/ 0 h 6858000"/>
              <a:gd name="connsiteX17" fmla="*/ 5102429 w 9155634"/>
              <a:gd name="connsiteY17" fmla="*/ 0 h 6858000"/>
              <a:gd name="connsiteX18" fmla="*/ 3662249 w 9155634"/>
              <a:gd name="connsiteY18" fmla="*/ 3346450 h 6858000"/>
              <a:gd name="connsiteX19" fmla="*/ 2172539 w 9155634"/>
              <a:gd name="connsiteY19" fmla="*/ 3346450 h 6858000"/>
              <a:gd name="connsiteX20" fmla="*/ 2947249 w 9155634"/>
              <a:gd name="connsiteY20" fmla="*/ 0 h 6858000"/>
              <a:gd name="connsiteX21" fmla="*/ 3381579 w 9155634"/>
              <a:gd name="connsiteY21" fmla="*/ 0 h 6858000"/>
              <a:gd name="connsiteX22" fmla="*/ 430099 w 9155634"/>
              <a:gd name="connsiteY22" fmla="*/ 6858000 h 6858000"/>
              <a:gd name="connsiteX23" fmla="*/ 0 w 9155634"/>
              <a:gd name="connsiteY2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046DF3F-8EBA-4583-9F19-45C979FDA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021" y="3773554"/>
            <a:ext cx="10090287" cy="110189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3500" b="0" i="0"/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4674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82713AA-FAF7-4D64-AB9D-53ACFDBF8B5B}"/>
              </a:ext>
            </a:extLst>
          </p:cNvPr>
          <p:cNvSpPr/>
          <p:nvPr userDrawn="1"/>
        </p:nvSpPr>
        <p:spPr>
          <a:xfrm>
            <a:off x="-1" y="172278"/>
            <a:ext cx="12192000" cy="6559826"/>
          </a:xfrm>
          <a:custGeom>
            <a:avLst/>
            <a:gdLst>
              <a:gd name="connsiteX0" fmla="*/ 5864259 w 12192000"/>
              <a:gd name="connsiteY0" fmla="*/ 2854132 h 6559826"/>
              <a:gd name="connsiteX1" fmla="*/ 5864259 w 12192000"/>
              <a:gd name="connsiteY1" fmla="*/ 5342062 h 6559826"/>
              <a:gd name="connsiteX2" fmla="*/ 6907 w 12192000"/>
              <a:gd name="connsiteY2" fmla="*/ 6559826 h 6559826"/>
              <a:gd name="connsiteX3" fmla="*/ 0 w 12192000"/>
              <a:gd name="connsiteY3" fmla="*/ 6559826 h 6559826"/>
              <a:gd name="connsiteX4" fmla="*/ 0 w 12192000"/>
              <a:gd name="connsiteY4" fmla="*/ 4073332 h 6559826"/>
              <a:gd name="connsiteX5" fmla="*/ 12192000 w 12192000"/>
              <a:gd name="connsiteY5" fmla="*/ 2685378 h 6559826"/>
              <a:gd name="connsiteX6" fmla="*/ 12192000 w 12192000"/>
              <a:gd name="connsiteY6" fmla="*/ 5173308 h 6559826"/>
              <a:gd name="connsiteX7" fmla="*/ 6104805 w 12192000"/>
              <a:gd name="connsiteY7" fmla="*/ 6429182 h 6559826"/>
              <a:gd name="connsiteX8" fmla="*/ 6104805 w 12192000"/>
              <a:gd name="connsiteY8" fmla="*/ 3941252 h 6559826"/>
              <a:gd name="connsiteX9" fmla="*/ 11991762 w 12192000"/>
              <a:gd name="connsiteY9" fmla="*/ 0 h 6559826"/>
              <a:gd name="connsiteX10" fmla="*/ 12192000 w 12192000"/>
              <a:gd name="connsiteY10" fmla="*/ 0 h 6559826"/>
              <a:gd name="connsiteX11" fmla="*/ 12192000 w 12192000"/>
              <a:gd name="connsiteY11" fmla="*/ 2446611 h 6559826"/>
              <a:gd name="connsiteX12" fmla="*/ 6104805 w 12192000"/>
              <a:gd name="connsiteY12" fmla="*/ 3701222 h 6559826"/>
              <a:gd name="connsiteX13" fmla="*/ 6104805 w 12192000"/>
              <a:gd name="connsiteY13" fmla="*/ 1214562 h 655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559826">
                <a:moveTo>
                  <a:pt x="5864259" y="2854132"/>
                </a:moveTo>
                <a:lnTo>
                  <a:pt x="5864259" y="5342062"/>
                </a:lnTo>
                <a:lnTo>
                  <a:pt x="6907" y="6559826"/>
                </a:lnTo>
                <a:lnTo>
                  <a:pt x="0" y="6559826"/>
                </a:lnTo>
                <a:lnTo>
                  <a:pt x="0" y="4073332"/>
                </a:lnTo>
                <a:close/>
                <a:moveTo>
                  <a:pt x="12192000" y="2685378"/>
                </a:moveTo>
                <a:lnTo>
                  <a:pt x="12192000" y="5173308"/>
                </a:lnTo>
                <a:lnTo>
                  <a:pt x="6104805" y="6429182"/>
                </a:lnTo>
                <a:lnTo>
                  <a:pt x="6104805" y="3941252"/>
                </a:lnTo>
                <a:close/>
                <a:moveTo>
                  <a:pt x="11991762" y="0"/>
                </a:moveTo>
                <a:lnTo>
                  <a:pt x="12192000" y="0"/>
                </a:lnTo>
                <a:lnTo>
                  <a:pt x="12192000" y="2446611"/>
                </a:lnTo>
                <a:lnTo>
                  <a:pt x="6104805" y="3701222"/>
                </a:lnTo>
                <a:lnTo>
                  <a:pt x="6104805" y="1214562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Graphic 4">
            <a:extLst>
              <a:ext uri="{FF2B5EF4-FFF2-40B4-BE49-F238E27FC236}">
                <a16:creationId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3B87DE7-6A4B-4A0E-8622-C9BA93F0B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2225393"/>
            <a:ext cx="5110693" cy="7826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/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388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799919-7F2B-44B7-BF0B-B0CE733AC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7755"/>
            <a:ext cx="10515600" cy="38992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23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460D6CB-9BA0-4BA9-9CF5-9D21E9F57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77755"/>
            <a:ext cx="5181600" cy="389920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B0DDB5D-8949-4E45-A7CD-0402580BB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77755"/>
            <a:ext cx="5181600" cy="389920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0607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2C817C4-D92F-4269-B22D-5C2E52241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68513"/>
            <a:ext cx="5157787" cy="436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61514A7-2DEE-47E3-BCB4-FB81E9981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455C9D3-0938-4236-8E64-BBF582FCD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68511"/>
            <a:ext cx="5183188" cy="4365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7331E254-1410-4989-81DE-84B684ACC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810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8ABD79-6AF5-4911-BEC2-A492F3EC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45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489A680-EBE7-45A3-B520-2C50F59C7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6148"/>
            <a:ext cx="3932237" cy="3702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02EEB9F-D255-46E9-AFBB-FCC4D93BE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Graphic 15">
            <a:extLst>
              <a:ext uri="{FF2B5EF4-FFF2-40B4-BE49-F238E27FC236}">
                <a16:creationId xmlns:a16="http://schemas.microsoft.com/office/drawing/2014/main" id="{4F729341-632E-4151-9863-D40D91A16F84}"/>
              </a:ext>
            </a:extLst>
          </p:cNvPr>
          <p:cNvSpPr/>
          <p:nvPr userDrawn="1"/>
        </p:nvSpPr>
        <p:spPr>
          <a:xfrm>
            <a:off x="-11174" y="1947672"/>
            <a:ext cx="493776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84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Graphic 4">
            <a:extLst>
              <a:ext uri="{FF2B5EF4-FFF2-40B4-BE49-F238E27FC236}">
                <a16:creationId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15">
            <a:extLst>
              <a:ext uri="{FF2B5EF4-FFF2-40B4-BE49-F238E27FC236}">
                <a16:creationId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4469CAF-CD13-4CCC-9569-14C8070A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8074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6D4C583-322D-4347-807F-F6D6AF885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30500"/>
            <a:ext cx="3932237" cy="37384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38DBAD-2265-4E62-AB5B-F66A60D53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9738" y="0"/>
            <a:ext cx="6103620" cy="6857999"/>
          </a:xfrm>
          <a:custGeom>
            <a:avLst/>
            <a:gdLst>
              <a:gd name="connsiteX0" fmla="*/ 3914141 w 6103620"/>
              <a:gd name="connsiteY0" fmla="*/ 914400 h 6857999"/>
              <a:gd name="connsiteX1" fmla="*/ 6103620 w 6103620"/>
              <a:gd name="connsiteY1" fmla="*/ 914400 h 6857999"/>
              <a:gd name="connsiteX2" fmla="*/ 6103620 w 6103620"/>
              <a:gd name="connsiteY2" fmla="*/ 914404 h 6857999"/>
              <a:gd name="connsiteX3" fmla="*/ 4339591 w 6103620"/>
              <a:gd name="connsiteY3" fmla="*/ 6857999 h 6857999"/>
              <a:gd name="connsiteX4" fmla="*/ 2150113 w 6103620"/>
              <a:gd name="connsiteY4" fmla="*/ 6857999 h 6857999"/>
              <a:gd name="connsiteX5" fmla="*/ 1769111 w 6103620"/>
              <a:gd name="connsiteY5" fmla="*/ 0 h 6857999"/>
              <a:gd name="connsiteX6" fmla="*/ 3958591 w 6103620"/>
              <a:gd name="connsiteY6" fmla="*/ 0 h 6857999"/>
              <a:gd name="connsiteX7" fmla="*/ 2189480 w 6103620"/>
              <a:gd name="connsiteY7" fmla="*/ 5943601 h 6857999"/>
              <a:gd name="connsiteX8" fmla="*/ 0 w 6103620"/>
              <a:gd name="connsiteY8" fmla="*/ 594360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3620" h="6857999">
                <a:moveTo>
                  <a:pt x="3914141" y="914400"/>
                </a:moveTo>
                <a:lnTo>
                  <a:pt x="6103620" y="914400"/>
                </a:lnTo>
                <a:lnTo>
                  <a:pt x="6103620" y="914404"/>
                </a:lnTo>
                <a:lnTo>
                  <a:pt x="4339591" y="6857999"/>
                </a:lnTo>
                <a:lnTo>
                  <a:pt x="2150113" y="6857999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81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D7B9076-7693-4C5F-8305-D5529FF80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EMPTY SLIDE</a:t>
            </a:r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2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61FE90B3-361E-4150-BE53-368ADEA27D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130966"/>
            <a:ext cx="12192000" cy="6602574"/>
          </a:xfrm>
          <a:custGeom>
            <a:avLst/>
            <a:gdLst>
              <a:gd name="connsiteX0" fmla="*/ 5864259 w 12192000"/>
              <a:gd name="connsiteY0" fmla="*/ 2895444 h 6602574"/>
              <a:gd name="connsiteX1" fmla="*/ 5864259 w 12192000"/>
              <a:gd name="connsiteY1" fmla="*/ 5383374 h 6602574"/>
              <a:gd name="connsiteX2" fmla="*/ 0 w 12192000"/>
              <a:gd name="connsiteY2" fmla="*/ 6602574 h 6602574"/>
              <a:gd name="connsiteX3" fmla="*/ 0 w 12192000"/>
              <a:gd name="connsiteY3" fmla="*/ 4114644 h 6602574"/>
              <a:gd name="connsiteX4" fmla="*/ 12192000 w 12192000"/>
              <a:gd name="connsiteY4" fmla="*/ 2726690 h 6602574"/>
              <a:gd name="connsiteX5" fmla="*/ 12192000 w 12192000"/>
              <a:gd name="connsiteY5" fmla="*/ 5214620 h 6602574"/>
              <a:gd name="connsiteX6" fmla="*/ 6104805 w 12192000"/>
              <a:gd name="connsiteY6" fmla="*/ 6470494 h 6602574"/>
              <a:gd name="connsiteX7" fmla="*/ 6104805 w 12192000"/>
              <a:gd name="connsiteY7" fmla="*/ 3982564 h 6602574"/>
              <a:gd name="connsiteX8" fmla="*/ 12192000 w 12192000"/>
              <a:gd name="connsiteY8" fmla="*/ 0 h 6602574"/>
              <a:gd name="connsiteX9" fmla="*/ 12192000 w 12192000"/>
              <a:gd name="connsiteY9" fmla="*/ 2487923 h 6602574"/>
              <a:gd name="connsiteX10" fmla="*/ 6104805 w 12192000"/>
              <a:gd name="connsiteY10" fmla="*/ 3742534 h 6602574"/>
              <a:gd name="connsiteX11" fmla="*/ 6104805 w 12192000"/>
              <a:gd name="connsiteY11" fmla="*/ 1255874 h 66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602574">
                <a:moveTo>
                  <a:pt x="5864259" y="2895444"/>
                </a:moveTo>
                <a:lnTo>
                  <a:pt x="5864259" y="5383374"/>
                </a:lnTo>
                <a:lnTo>
                  <a:pt x="0" y="6602574"/>
                </a:lnTo>
                <a:lnTo>
                  <a:pt x="0" y="4114644"/>
                </a:lnTo>
                <a:close/>
                <a:moveTo>
                  <a:pt x="12192000" y="2726690"/>
                </a:moveTo>
                <a:lnTo>
                  <a:pt x="12192000" y="5214620"/>
                </a:lnTo>
                <a:lnTo>
                  <a:pt x="6104805" y="6470494"/>
                </a:lnTo>
                <a:lnTo>
                  <a:pt x="6104805" y="3982564"/>
                </a:lnTo>
                <a:close/>
                <a:moveTo>
                  <a:pt x="12192000" y="0"/>
                </a:moveTo>
                <a:lnTo>
                  <a:pt x="12192000" y="2487923"/>
                </a:lnTo>
                <a:lnTo>
                  <a:pt x="6104805" y="3742534"/>
                </a:lnTo>
                <a:lnTo>
                  <a:pt x="6104805" y="12558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Graphic 4">
            <a:extLst>
              <a:ext uri="{FF2B5EF4-FFF2-40B4-BE49-F238E27FC236}">
                <a16:creationId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18AF4189-33DF-9B46-9624-C722FCE07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5392"/>
            <a:ext cx="4421856" cy="7490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74209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2535" y="1998209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74209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7939" y="1998209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91988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64052" y="2015988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0059" y="2927531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18684" y="2927531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3" y="2927531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6955" y="2925988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4133" y="5751926"/>
            <a:ext cx="9623735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94791" y="4893792"/>
            <a:ext cx="2599199" cy="615026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90713" y="4893792"/>
            <a:ext cx="3712665" cy="615026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800404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3864572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B58C539-3FDE-4755-BEB4-C953AA292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41320"/>
            <a:ext cx="1050674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HOW TO USE THIS TEMPALTE</a:t>
            </a:r>
            <a:endParaRPr lang="ru-RU" dirty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8EDA54DA-ED01-4416-96BF-C8968F4684B4}"/>
              </a:ext>
            </a:extLst>
          </p:cNvPr>
          <p:cNvSpPr/>
          <p:nvPr userDrawn="1"/>
        </p:nvSpPr>
        <p:spPr>
          <a:xfrm>
            <a:off x="-11173" y="1610268"/>
            <a:ext cx="9252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D8367A5-C050-47FB-A1BD-54CD13DE3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19738" y="0"/>
            <a:ext cx="6103621" cy="6858000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032" y="3074529"/>
            <a:ext cx="4421856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3528AEE-54AB-4366-9576-BBA1CE5F3A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2746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1</a:t>
            </a:r>
            <a:endParaRPr lang="ru-RU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A1867536-E941-4FED-8B68-2609143C2A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5392"/>
            <a:ext cx="4421856" cy="7490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Graphic 4">
            <a:extLst>
              <a:ext uri="{FF2B5EF4-FFF2-40B4-BE49-F238E27FC236}">
                <a16:creationId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15">
            <a:extLst>
              <a:ext uri="{FF2B5EF4-FFF2-40B4-BE49-F238E27FC236}">
                <a16:creationId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2044CCF-605D-4D6E-A41D-D6AED53B223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04811"/>
            <a:ext cx="6108872" cy="5485128"/>
          </a:xfrm>
          <a:custGeom>
            <a:avLst/>
            <a:gdLst>
              <a:gd name="connsiteX0" fmla="*/ 0 w 6108872"/>
              <a:gd name="connsiteY0" fmla="*/ 2203471 h 5485128"/>
              <a:gd name="connsiteX1" fmla="*/ 6108872 w 6108872"/>
              <a:gd name="connsiteY1" fmla="*/ 3505695 h 5485128"/>
              <a:gd name="connsiteX2" fmla="*/ 6108872 w 6108872"/>
              <a:gd name="connsiteY2" fmla="*/ 5485128 h 5485128"/>
              <a:gd name="connsiteX3" fmla="*/ 0 w 6108872"/>
              <a:gd name="connsiteY3" fmla="*/ 4182903 h 5485128"/>
              <a:gd name="connsiteX4" fmla="*/ 0 w 6108872"/>
              <a:gd name="connsiteY4" fmla="*/ 0 h 5485128"/>
              <a:gd name="connsiteX5" fmla="*/ 6108872 w 6108872"/>
              <a:gd name="connsiteY5" fmla="*/ 1302225 h 5485128"/>
              <a:gd name="connsiteX6" fmla="*/ 6108872 w 6108872"/>
              <a:gd name="connsiteY6" fmla="*/ 3281657 h 5485128"/>
              <a:gd name="connsiteX7" fmla="*/ 0 w 6108872"/>
              <a:gd name="connsiteY7" fmla="*/ 1979432 h 54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8872" h="5485128">
                <a:moveTo>
                  <a:pt x="0" y="2203471"/>
                </a:moveTo>
                <a:lnTo>
                  <a:pt x="6108872" y="3505695"/>
                </a:lnTo>
                <a:lnTo>
                  <a:pt x="6108872" y="5485128"/>
                </a:lnTo>
                <a:lnTo>
                  <a:pt x="0" y="4182903"/>
                </a:lnTo>
                <a:close/>
                <a:moveTo>
                  <a:pt x="0" y="0"/>
                </a:moveTo>
                <a:lnTo>
                  <a:pt x="6108872" y="1302225"/>
                </a:lnTo>
                <a:lnTo>
                  <a:pt x="6108872" y="3281657"/>
                </a:lnTo>
                <a:lnTo>
                  <a:pt x="0" y="19794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7F180F3-53B1-4A31-82A4-E6F9B5D8D8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1205" y="3090572"/>
            <a:ext cx="4421857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D523330-9E96-4C6E-B5A4-6B543D365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1206" y="1046140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2</a:t>
            </a:r>
            <a:endParaRPr lang="ru-R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08F6B3-0ADA-4ECF-8D25-7DFE4A3641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81206" y="2241515"/>
            <a:ext cx="4421856" cy="7490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Graphic 15">
            <a:extLst>
              <a:ext uri="{FF2B5EF4-FFF2-40B4-BE49-F238E27FC236}">
                <a16:creationId xmlns:a16="http://schemas.microsoft.com/office/drawing/2014/main" id="{5CCECBFE-3C2B-4492-BCDA-1EFEB5E3E092}"/>
              </a:ext>
            </a:extLst>
          </p:cNvPr>
          <p:cNvSpPr/>
          <p:nvPr userDrawn="1"/>
        </p:nvSpPr>
        <p:spPr>
          <a:xfrm flipH="1">
            <a:off x="6980920" y="1947672"/>
            <a:ext cx="5220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3441B044-38F8-49ED-845B-5D926C811447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031" y="2993041"/>
            <a:ext cx="4365625" cy="454353"/>
          </a:xfrm>
        </p:spPr>
        <p:txBody>
          <a:bodyPr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0" y="2993041"/>
            <a:ext cx="4365625" cy="454353"/>
          </a:xfrm>
        </p:spPr>
        <p:txBody>
          <a:bodyPr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4032" y="356341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56341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raphic 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1992"/>
            <a:ext cx="10218713" cy="665713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Graphic 15">
            <a:extLst>
              <a:ext uri="{FF2B5EF4-FFF2-40B4-BE49-F238E27FC236}">
                <a16:creationId xmlns:a16="http://schemas.microsoft.com/office/drawing/2014/main" id="{5E78F6F2-1702-E74A-86B2-0C42A30F3378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-12700" y="-12700"/>
            <a:ext cx="12217400" cy="6883400"/>
            <a:chOff x="-12700" y="-12700"/>
            <a:chExt cx="12217400" cy="68834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542021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Graphic 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Chart Placeholder 18">
            <a:extLst>
              <a:ext uri="{FF2B5EF4-FFF2-40B4-BE49-F238E27FC236}">
                <a16:creationId xmlns:a16="http://schemas.microsoft.com/office/drawing/2014/main" id="{68B512F2-EA3E-483F-B5D4-29DFD6C37B3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096001" y="1246188"/>
            <a:ext cx="5170034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D58E79F-20BB-644D-8C49-25B57E347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CHART</a:t>
            </a:r>
            <a:br>
              <a:rPr lang="en-US" dirty="0"/>
            </a:br>
            <a:r>
              <a:rPr lang="en-US" dirty="0"/>
              <a:t>SLIDE</a:t>
            </a:r>
            <a:endParaRPr lang="ru-RU" dirty="0"/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EF8E92E6-C1C9-854A-93EE-FD201AF05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3198228"/>
            <a:ext cx="2825496" cy="215474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C1F625F0-F98F-D244-9020-86C86C287112}"/>
              </a:ext>
            </a:extLst>
          </p:cNvPr>
          <p:cNvSpPr/>
          <p:nvPr userDrawn="1"/>
        </p:nvSpPr>
        <p:spPr>
          <a:xfrm>
            <a:off x="-11173" y="2899869"/>
            <a:ext cx="2628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48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Graphic 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TABLE</a:t>
            </a:r>
            <a:br>
              <a:rPr lang="en-US" dirty="0"/>
            </a:br>
            <a:r>
              <a:rPr lang="en-US" dirty="0"/>
              <a:t>SLIDE</a:t>
            </a:r>
            <a:endParaRPr lang="ru-RU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3198228"/>
            <a:ext cx="2825496" cy="215474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Graphic 15">
            <a:extLst>
              <a:ext uri="{FF2B5EF4-FFF2-40B4-BE49-F238E27FC236}">
                <a16:creationId xmlns:a16="http://schemas.microsoft.com/office/drawing/2014/main" id="{C8EF6174-FF5D-41C2-BF6B-9D6ECB281A1D}"/>
              </a:ext>
            </a:extLst>
          </p:cNvPr>
          <p:cNvSpPr/>
          <p:nvPr userDrawn="1"/>
        </p:nvSpPr>
        <p:spPr>
          <a:xfrm>
            <a:off x="-11173" y="2899869"/>
            <a:ext cx="2628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D45BCEDF-86BB-41E2-9F09-5D3014AD1C45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15791" y="1591499"/>
            <a:ext cx="6561138" cy="376106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table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77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E694C388-14E9-4848-A715-72B7DC6AF5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701" y="0"/>
            <a:ext cx="12161519" cy="6858000"/>
          </a:xfrm>
          <a:custGeom>
            <a:avLst/>
            <a:gdLst>
              <a:gd name="connsiteX0" fmla="*/ 12161519 w 12161519"/>
              <a:gd name="connsiteY0" fmla="*/ 638810 h 6858000"/>
              <a:gd name="connsiteX1" fmla="*/ 12161519 w 12161519"/>
              <a:gd name="connsiteY1" fmla="*/ 1922780 h 6858000"/>
              <a:gd name="connsiteX2" fmla="*/ 9531350 w 12161519"/>
              <a:gd name="connsiteY2" fmla="*/ 6858000 h 6858000"/>
              <a:gd name="connsiteX3" fmla="*/ 8846819 w 12161519"/>
              <a:gd name="connsiteY3" fmla="*/ 6858000 h 6858000"/>
              <a:gd name="connsiteX4" fmla="*/ 10704830 w 12161519"/>
              <a:gd name="connsiteY4" fmla="*/ 0 h 6858000"/>
              <a:gd name="connsiteX5" fmla="*/ 12161519 w 12161519"/>
              <a:gd name="connsiteY5" fmla="*/ 0 h 6858000"/>
              <a:gd name="connsiteX6" fmla="*/ 12161519 w 12161519"/>
              <a:gd name="connsiteY6" fmla="*/ 234950 h 6858000"/>
              <a:gd name="connsiteX7" fmla="*/ 8632190 w 12161519"/>
              <a:gd name="connsiteY7" fmla="*/ 6858000 h 6858000"/>
              <a:gd name="connsiteX8" fmla="*/ 7049770 w 12161519"/>
              <a:gd name="connsiteY8" fmla="*/ 6858000 h 6858000"/>
              <a:gd name="connsiteX9" fmla="*/ 5320030 w 12161519"/>
              <a:gd name="connsiteY9" fmla="*/ 0 h 6858000"/>
              <a:gd name="connsiteX10" fmla="*/ 10476230 w 12161519"/>
              <a:gd name="connsiteY10" fmla="*/ 0 h 6858000"/>
              <a:gd name="connsiteX11" fmla="*/ 6822440 w 12161519"/>
              <a:gd name="connsiteY11" fmla="*/ 6858000 h 6858000"/>
              <a:gd name="connsiteX12" fmla="*/ 1664970 w 12161519"/>
              <a:gd name="connsiteY12" fmla="*/ 6858000 h 6858000"/>
              <a:gd name="connsiteX13" fmla="*/ 3529330 w 12161519"/>
              <a:gd name="connsiteY13" fmla="*/ 0 h 6858000"/>
              <a:gd name="connsiteX14" fmla="*/ 5111750 w 12161519"/>
              <a:gd name="connsiteY14" fmla="*/ 0 h 6858000"/>
              <a:gd name="connsiteX15" fmla="*/ 1456690 w 12161519"/>
              <a:gd name="connsiteY15" fmla="*/ 6858000 h 6858000"/>
              <a:gd name="connsiteX16" fmla="*/ 0 w 12161519"/>
              <a:gd name="connsiteY16" fmla="*/ 6858000 h 6858000"/>
              <a:gd name="connsiteX17" fmla="*/ 0 w 12161519"/>
              <a:gd name="connsiteY17" fmla="*/ 6623050 h 6858000"/>
              <a:gd name="connsiteX18" fmla="*/ 2630170 w 12161519"/>
              <a:gd name="connsiteY18" fmla="*/ 0 h 6858000"/>
              <a:gd name="connsiteX19" fmla="*/ 3314700 w 12161519"/>
              <a:gd name="connsiteY19" fmla="*/ 0 h 6858000"/>
              <a:gd name="connsiteX20" fmla="*/ 0 w 12161519"/>
              <a:gd name="connsiteY20" fmla="*/ 6219190 h 6858000"/>
              <a:gd name="connsiteX21" fmla="*/ 0 w 12161519"/>
              <a:gd name="connsiteY21" fmla="*/ 49352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1519" h="6858000">
                <a:moveTo>
                  <a:pt x="12161519" y="638810"/>
                </a:moveTo>
                <a:lnTo>
                  <a:pt x="12161519" y="1922780"/>
                </a:lnTo>
                <a:lnTo>
                  <a:pt x="9531350" y="6858000"/>
                </a:lnTo>
                <a:lnTo>
                  <a:pt x="8846819" y="6858000"/>
                </a:lnTo>
                <a:close/>
                <a:moveTo>
                  <a:pt x="10704830" y="0"/>
                </a:moveTo>
                <a:lnTo>
                  <a:pt x="12161519" y="0"/>
                </a:lnTo>
                <a:lnTo>
                  <a:pt x="12161519" y="234950"/>
                </a:lnTo>
                <a:lnTo>
                  <a:pt x="8632190" y="6858000"/>
                </a:lnTo>
                <a:lnTo>
                  <a:pt x="7049770" y="6858000"/>
                </a:lnTo>
                <a:close/>
                <a:moveTo>
                  <a:pt x="5320030" y="0"/>
                </a:moveTo>
                <a:lnTo>
                  <a:pt x="10476230" y="0"/>
                </a:lnTo>
                <a:lnTo>
                  <a:pt x="6822440" y="6858000"/>
                </a:lnTo>
                <a:lnTo>
                  <a:pt x="1664970" y="6858000"/>
                </a:lnTo>
                <a:close/>
                <a:moveTo>
                  <a:pt x="3529330" y="0"/>
                </a:moveTo>
                <a:lnTo>
                  <a:pt x="5111750" y="0"/>
                </a:lnTo>
                <a:lnTo>
                  <a:pt x="1456690" y="6858000"/>
                </a:lnTo>
                <a:lnTo>
                  <a:pt x="0" y="6858000"/>
                </a:lnTo>
                <a:lnTo>
                  <a:pt x="0" y="6623050"/>
                </a:lnTo>
                <a:close/>
                <a:moveTo>
                  <a:pt x="2630170" y="0"/>
                </a:moveTo>
                <a:lnTo>
                  <a:pt x="3314700" y="0"/>
                </a:lnTo>
                <a:lnTo>
                  <a:pt x="0" y="6219190"/>
                </a:lnTo>
                <a:lnTo>
                  <a:pt x="0" y="49352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FD7B55F-CFD3-4921-BB2A-B14EB4E36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10514998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 SLIDE</a:t>
            </a:r>
            <a:endParaRPr lang="ru-RU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932204AA-73EE-4F85-898B-E747C5ACC0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1880794"/>
            <a:ext cx="10518598" cy="78263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Graphic 4">
            <a:extLst>
              <a:ext uri="{FF2B5EF4-FFF2-40B4-BE49-F238E27FC236}">
                <a16:creationId xmlns:a16="http://schemas.microsoft.com/office/drawing/2014/main" id="{38541361-4795-490E-8165-B4A338F8231D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2E78DA-7F75-294B-AECF-F02F6C41615D}"/>
              </a:ext>
            </a:extLst>
          </p:cNvPr>
          <p:cNvSpPr txBox="1"/>
          <p:nvPr userDrawn="1"/>
        </p:nvSpPr>
        <p:spPr>
          <a:xfrm>
            <a:off x="327546" y="30025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F5D581-F5B0-4701-B187-0D4FAB4490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E5F41AB-E2B9-45DD-B1C7-9F4DBA4946B9}"/>
              </a:ext>
            </a:extLst>
          </p:cNvPr>
          <p:cNvSpPr/>
          <p:nvPr userDrawn="1"/>
        </p:nvSpPr>
        <p:spPr>
          <a:xfrm>
            <a:off x="2445759" y="-12700"/>
            <a:ext cx="7289800" cy="6883400"/>
          </a:xfrm>
          <a:custGeom>
            <a:avLst/>
            <a:gdLst>
              <a:gd name="connsiteX0" fmla="*/ 5063490 w 7289800"/>
              <a:gd name="connsiteY0" fmla="*/ 12700 h 6883400"/>
              <a:gd name="connsiteX1" fmla="*/ 2499360 w 7289800"/>
              <a:gd name="connsiteY1" fmla="*/ 6870700 h 6883400"/>
              <a:gd name="connsiteX2" fmla="*/ 4721860 w 7289800"/>
              <a:gd name="connsiteY2" fmla="*/ 6870700 h 6883400"/>
              <a:gd name="connsiteX3" fmla="*/ 7285990 w 7289800"/>
              <a:gd name="connsiteY3" fmla="*/ 12700 h 6883400"/>
              <a:gd name="connsiteX4" fmla="*/ 5063490 w 7289800"/>
              <a:gd name="connsiteY4" fmla="*/ 12700 h 6883400"/>
              <a:gd name="connsiteX5" fmla="*/ 12700 w 7289800"/>
              <a:gd name="connsiteY5" fmla="*/ 6870700 h 6883400"/>
              <a:gd name="connsiteX6" fmla="*/ 2235200 w 7289800"/>
              <a:gd name="connsiteY6" fmla="*/ 6870700 h 6883400"/>
              <a:gd name="connsiteX7" fmla="*/ 4799331 w 7289800"/>
              <a:gd name="connsiteY7" fmla="*/ 12700 h 6883400"/>
              <a:gd name="connsiteX8" fmla="*/ 2576830 w 7289800"/>
              <a:gd name="connsiteY8" fmla="*/ 12700 h 6883400"/>
              <a:gd name="connsiteX9" fmla="*/ 12700 w 7289800"/>
              <a:gd name="connsiteY9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9800" h="6883400">
                <a:moveTo>
                  <a:pt x="5063490" y="12700"/>
                </a:moveTo>
                <a:lnTo>
                  <a:pt x="2499360" y="6870700"/>
                </a:lnTo>
                <a:lnTo>
                  <a:pt x="4721860" y="6870700"/>
                </a:lnTo>
                <a:lnTo>
                  <a:pt x="7285990" y="12700"/>
                </a:lnTo>
                <a:lnTo>
                  <a:pt x="5063490" y="12700"/>
                </a:lnTo>
                <a:close/>
                <a:moveTo>
                  <a:pt x="12700" y="6870700"/>
                </a:moveTo>
                <a:lnTo>
                  <a:pt x="2235200" y="6870700"/>
                </a:lnTo>
                <a:lnTo>
                  <a:pt x="4799331" y="12700"/>
                </a:lnTo>
                <a:lnTo>
                  <a:pt x="2576830" y="12700"/>
                </a:lnTo>
                <a:lnTo>
                  <a:pt x="12700" y="68707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657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VIDEO SLIDE</a:t>
            </a:r>
            <a:endParaRPr lang="ru-RU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media</a:t>
            </a:r>
            <a:endParaRPr lang="ru-RU" dirty="0"/>
          </a:p>
        </p:txBody>
      </p:sp>
      <p:sp>
        <p:nvSpPr>
          <p:cNvPr id="12" name="Graphic 4">
            <a:extLst>
              <a:ext uri="{FF2B5EF4-FFF2-40B4-BE49-F238E27FC236}">
                <a16:creationId xmlns:a16="http://schemas.microsoft.com/office/drawing/2014/main" id="{C7654E36-50FF-425E-B595-F3957610B5D8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0162" y="6002372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002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002372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1" r:id="rId5"/>
    <p:sldLayoutId id="2147483690" r:id="rId6"/>
    <p:sldLayoutId id="2147483691" r:id="rId7"/>
    <p:sldLayoutId id="2147483684" r:id="rId8"/>
    <p:sldLayoutId id="2147483685" r:id="rId9"/>
    <p:sldLayoutId id="2147483692" r:id="rId10"/>
    <p:sldLayoutId id="2147483693" r:id="rId11"/>
    <p:sldLayoutId id="2147483694" r:id="rId12"/>
    <p:sldLayoutId id="2147483697" r:id="rId13"/>
    <p:sldLayoutId id="2147483698" r:id="rId14"/>
    <p:sldLayoutId id="2147483699" r:id="rId15"/>
    <p:sldLayoutId id="2147483701" r:id="rId16"/>
    <p:sldLayoutId id="2147483700" r:id="rId17"/>
    <p:sldLayoutId id="2147483687" r:id="rId18"/>
    <p:sldLayoutId id="2147483696" r:id="rId19"/>
    <p:sldLayoutId id="2147483688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faradars.org/%D8%B1%D8%B3%D9%85-%D9%86%D9%85%D9%88%D8%AF%D8%A7%D8%B1-%D8%B3%D9%87-%D8%A8%D8%B9%D8%AF%DB%8C-%D8%AF%D8%B1-%D9%85%D8%AA%D9%84%D8%A8/" TargetMode="External"/><Relationship Id="rId7" Type="http://schemas.openxmlformats.org/officeDocument/2006/relationships/hyperlink" Target="https://blog.faradars.org/%D9%86%D9%82%D8%B7%D9%87-%D8%A8%D8%AD%D8%B1%D8%A7%D9%86%DB%8C-%D8%AF%D8%B1-%D8%B1%DB%8C%D8%A7%D8%B6%DB%8C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atlabkar.com/matlab-commands/" TargetMode="External"/><Relationship Id="rId5" Type="http://schemas.openxmlformats.org/officeDocument/2006/relationships/hyperlink" Target="https://matlabplus.com/solve-system-of-equation-in-matlab/" TargetMode="External"/><Relationship Id="rId4" Type="http://schemas.openxmlformats.org/officeDocument/2006/relationships/hyperlink" Target="https://matlabplus.com/differentiation-in-matlab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15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E1CCEE-5676-4586-8866-FA5BE5CA59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/>
          <a:lstStyle/>
          <a:p>
            <a:fld id="{D495E168-DA5E-4888-8D8A-92B118324C14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6E3E42-BD20-4379-871F-3E4B83D6838A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838200" y="156579"/>
            <a:ext cx="10441404" cy="86941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>
                <a:solidFill>
                  <a:schemeClr val="tx1"/>
                </a:solidFill>
              </a:rPr>
              <a:t>مشتق گیری از تابع چند </a:t>
            </a:r>
            <a:r>
              <a:rPr lang="fa-IR" dirty="0" err="1">
                <a:solidFill>
                  <a:schemeClr val="tx1"/>
                </a:solidFill>
              </a:rPr>
              <a:t>متغیره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0A0845-8FF9-38CC-9C67-8940A44C5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97" y="3410662"/>
            <a:ext cx="10463486" cy="2956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468BA6-2205-E2FE-49B1-34C304F99BEE}"/>
              </a:ext>
            </a:extLst>
          </p:cNvPr>
          <p:cNvSpPr txBox="1"/>
          <p:nvPr/>
        </p:nvSpPr>
        <p:spPr>
          <a:xfrm>
            <a:off x="1495565" y="1025990"/>
            <a:ext cx="9605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0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* با کمک تابع </a:t>
            </a:r>
            <a:r>
              <a:rPr lang="en-US" sz="20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num2str </a:t>
            </a:r>
            <a:r>
              <a:rPr lang="fa-IR" sz="20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</a:t>
            </a:r>
            <a:r>
              <a:rPr lang="fa-IR" sz="2000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می‌توانیم</a:t>
            </a:r>
            <a:r>
              <a:rPr lang="fa-IR" sz="20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یک عدد را به عنوان ورودی برای تابع بفرستیم و خروجی همان عدد به صورت </a:t>
            </a:r>
            <a:r>
              <a:rPr lang="fa-IR" sz="2000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رشته‌ای</a:t>
            </a:r>
            <a:r>
              <a:rPr lang="fa-IR" sz="20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دریافت می‌ کنیم. همچنین با کمک تابع</a:t>
            </a:r>
            <a:r>
              <a:rPr lang="en-US" sz="20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str2num</a:t>
            </a:r>
            <a:r>
              <a:rPr lang="fa-IR" sz="20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</a:t>
            </a:r>
            <a:r>
              <a:rPr lang="fa-IR" sz="2000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می‌توانیم</a:t>
            </a:r>
            <a:r>
              <a:rPr lang="fa-IR" sz="20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یک عدد </a:t>
            </a:r>
            <a:r>
              <a:rPr lang="fa-IR" sz="2000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رشته‌ای</a:t>
            </a:r>
            <a:r>
              <a:rPr lang="fa-IR" sz="20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را به تابع بدهیم و در خروجی یک عدد را دریافت کنیم.</a:t>
            </a:r>
            <a:endParaRPr lang="en-US" sz="2000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CAF61-DA7F-7D6D-EBA1-346FB76FB9F8}"/>
              </a:ext>
            </a:extLst>
          </p:cNvPr>
          <p:cNvSpPr txBox="1"/>
          <p:nvPr/>
        </p:nvSpPr>
        <p:spPr>
          <a:xfrm>
            <a:off x="364115" y="1951672"/>
            <a:ext cx="110287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just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در </a:t>
            </a:r>
            <a:r>
              <a:rPr kumimoji="0" lang="fa-I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متلب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Matlab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، 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دستور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syms</a:t>
            </a:r>
            <a:r>
              <a:rPr kumimoji="0" lang="fa-IR" sz="2000" b="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 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به عنوان </a:t>
            </a:r>
            <a:r>
              <a:rPr kumimoji="0" lang="fa-I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میانبری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 برای تابع داخلی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sym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 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محسوب </a:t>
            </a:r>
            <a:r>
              <a:rPr kumimoji="0" lang="fa-I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می‌شود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. از این تابع </a:t>
            </a:r>
            <a:r>
              <a:rPr kumimoji="0" lang="fa-I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می‌توان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 برای ایجاد «متغیرهای نمادین»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Symbolic Variables 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 استفاده کرد. متغیرهای </a:t>
            </a:r>
            <a:r>
              <a:rPr kumimoji="0" lang="fa-I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نمادینی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 که در </a:t>
            </a:r>
            <a:r>
              <a:rPr kumimoji="0" lang="fa-I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متلب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 استفاده </a:t>
            </a:r>
            <a:r>
              <a:rPr kumimoji="0" lang="fa-I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می‌شوند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 مثل متغیرهای معمولی «ثابت»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Constant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 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نیستند، یعنی مقدار به </a:t>
            </a:r>
            <a:r>
              <a:rPr kumimoji="0" lang="fa-I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آن‌ها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 تخصیص داده </a:t>
            </a:r>
            <a:r>
              <a:rPr kumimoji="0" lang="fa-I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نمی‌شود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. از متغیرهای نمادین برای حل </a:t>
            </a:r>
            <a:r>
              <a:rPr kumimoji="0" lang="fa-I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عبارت‌های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 مختلف با کمک توابع موجود در «جعبه ابزار ریاضیات نمادین»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Symbolic Math Toolbox 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استفاده </a:t>
            </a:r>
            <a:r>
              <a:rPr kumimoji="0" lang="fa-I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می‌شود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. تابع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syms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 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شیئی نمادین را ایجاد </a:t>
            </a:r>
            <a:r>
              <a:rPr kumimoji="0" lang="fa-I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می‌کند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 که به صورت خودکار به یک متغیر </a:t>
            </a:r>
            <a:r>
              <a:rPr kumimoji="0" lang="fa-I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متلب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 با همان نام تخصیص داده </a:t>
            </a:r>
            <a:r>
              <a:rPr kumimoji="0" lang="fa-I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می‌شود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5000"/>
                  <a:lumOff val="75000"/>
                </a:schemeClr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94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C42C9A-FAAA-8284-5B1F-A86AD4FBBA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4A11BD-70F0-F7E1-90EB-C1306E68B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303" y="1559536"/>
            <a:ext cx="7791151" cy="4695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70BF05-E717-6B45-FC5E-B36A367D86DF}"/>
              </a:ext>
            </a:extLst>
          </p:cNvPr>
          <p:cNvSpPr txBox="1"/>
          <p:nvPr/>
        </p:nvSpPr>
        <p:spPr>
          <a:xfrm>
            <a:off x="4092606" y="435003"/>
            <a:ext cx="463414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3200" b="1" dirty="0"/>
              <a:t>تشخیص نقاط بحرانی و انواع آن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132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BD519751-E686-4F24-9C8F-C439D8581B8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0390" t="-393" r="10058" b="393"/>
          <a:stretch/>
        </p:blipFill>
        <p:spPr>
          <a:xfrm>
            <a:off x="0" y="404811"/>
            <a:ext cx="6108872" cy="5485128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0B93806-769F-4C20-A684-CA4CB5BB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5796" y="1017553"/>
            <a:ext cx="5056083" cy="782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REFRENCES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292DFE-EBA3-4DB2-A2C7-1810115565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14370" y="2059621"/>
            <a:ext cx="5379868" cy="1271726"/>
          </a:xfrm>
        </p:spPr>
        <p:txBody>
          <a:bodyPr>
            <a:normAutofit fontScale="47500" lnSpcReduction="2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9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https://blog.faradars.org/%D8%B1%D8%B3%D9%85-%D9%86%D9%85%D9%88%D8%AF%D8%A7%D8%B1-%D8%B3%D9%87-%D8%A8%D8%B9%D8%AF%DB%8C-%D8%AF%D8%B1-%D9%85%D8%AA%D9%84%D8%A8/</a:t>
            </a:r>
            <a:endParaRPr lang="fa-IR" sz="2900" b="1" dirty="0"/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4300" b="1" dirty="0"/>
              <a:t>رسم نمودار سه بعدی در </a:t>
            </a:r>
            <a:r>
              <a:rPr lang="fa-IR" sz="4300" b="1" dirty="0" err="1"/>
              <a:t>متلب</a:t>
            </a:r>
            <a:endParaRPr lang="fa-IR" sz="4300" b="1" dirty="0"/>
          </a:p>
          <a:p>
            <a:endParaRPr lang="ru-RU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8DCF8F-466A-4FC0-91DF-33EF070ED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0E6384-5C4A-5019-580A-A9B061EF67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6513" y="3097150"/>
            <a:ext cx="5317725" cy="3080551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https://matlabplus.com/differentiation-in-matlab/</a:t>
            </a:r>
            <a:endParaRPr lang="fa-IR" sz="1600" dirty="0">
              <a:solidFill>
                <a:schemeClr val="accent5"/>
              </a:solidFill>
            </a:endParaRPr>
          </a:p>
          <a:p>
            <a:pPr algn="r" rtl="1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fa-IR" sz="1600" dirty="0">
                <a:solidFill>
                  <a:schemeClr val="accent5"/>
                </a:solidFill>
              </a:rPr>
              <a:t>مشتق گیری در </a:t>
            </a:r>
            <a:r>
              <a:rPr lang="fa-IR" sz="1600" dirty="0" err="1">
                <a:solidFill>
                  <a:schemeClr val="accent5"/>
                </a:solidFill>
              </a:rPr>
              <a:t>متلب</a:t>
            </a:r>
            <a:endParaRPr lang="fa-IR" sz="1600" dirty="0">
              <a:solidFill>
                <a:schemeClr val="accent5"/>
              </a:solidFill>
            </a:endParaRPr>
          </a:p>
          <a:p>
            <a:pPr algn="r" rtl="1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fa-IR" sz="1600" dirty="0">
              <a:solidFill>
                <a:schemeClr val="accent5"/>
              </a:solidFill>
            </a:endParaRP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n-US" sz="1600" dirty="0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https://matlabplus.com/solve-system-of-equation-in-matlab/</a:t>
            </a:r>
            <a:endParaRPr lang="fa-IR" sz="1600" dirty="0">
              <a:solidFill>
                <a:srgbClr val="00B050"/>
              </a:solidFill>
            </a:endParaRPr>
          </a:p>
          <a:p>
            <a:pPr algn="r" rtl="1">
              <a:buClr>
                <a:schemeClr val="accent4">
                  <a:lumMod val="75000"/>
                </a:schemeClr>
              </a:buClr>
            </a:pPr>
            <a:r>
              <a:rPr lang="fa-IR" sz="1600" dirty="0">
                <a:solidFill>
                  <a:srgbClr val="00B050"/>
                </a:solidFill>
              </a:rPr>
              <a:t>حل دستگاه </a:t>
            </a:r>
            <a:r>
              <a:rPr lang="fa-IR" sz="1600" dirty="0" err="1">
                <a:solidFill>
                  <a:srgbClr val="00B050"/>
                </a:solidFill>
              </a:rPr>
              <a:t>معادلات</a:t>
            </a:r>
            <a:r>
              <a:rPr lang="fa-IR" sz="1600" dirty="0">
                <a:solidFill>
                  <a:srgbClr val="00B050"/>
                </a:solidFill>
              </a:rPr>
              <a:t> خطی </a:t>
            </a:r>
            <a:r>
              <a:rPr lang="fa-IR" sz="1600" dirty="0" err="1">
                <a:solidFill>
                  <a:srgbClr val="00B050"/>
                </a:solidFill>
              </a:rPr>
              <a:t>ماتریس</a:t>
            </a:r>
            <a:endParaRPr lang="fa-IR" sz="1600" dirty="0">
              <a:solidFill>
                <a:srgbClr val="00B050"/>
              </a:solidFill>
            </a:endParaRPr>
          </a:p>
          <a:p>
            <a:pPr algn="r" rtl="1">
              <a:buClr>
                <a:schemeClr val="accent4">
                  <a:lumMod val="75000"/>
                </a:schemeClr>
              </a:buClr>
            </a:pPr>
            <a:endParaRPr lang="fa-IR" sz="1600" dirty="0">
              <a:solidFill>
                <a:srgbClr val="00B050"/>
              </a:solidFill>
            </a:endParaRP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50000"/>
                    <a:lumOff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https://matlabkar.com/matlab-commands/</a:t>
            </a:r>
            <a:endParaRPr lang="fa-IR" sz="1600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  <a:p>
            <a:pPr algn="r" rtl="1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fa-IR" sz="16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دستورات مدیریت </a:t>
            </a:r>
            <a:r>
              <a:rPr lang="en-US" sz="16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SESSION</a:t>
            </a:r>
          </a:p>
          <a:p>
            <a:pPr algn="l">
              <a:buClr>
                <a:srgbClr val="BC7FBB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BC7FBB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https://blog.faradars.org/%D9%86%D9%82%D8%B7%D9%87-%D8%A8%D8%AD%D8%B1%D8%A7%D9%86%DB%8C-%D8%AF%D8%B1-%D8%B1%DB%8C%D8%A7%D8%B6%DB%8C</a:t>
            </a:r>
            <a:endParaRPr lang="en-US" sz="1600" dirty="0">
              <a:solidFill>
                <a:srgbClr val="BC7FBB"/>
              </a:solidFill>
            </a:endParaRPr>
          </a:p>
          <a:p>
            <a:pPr algn="r" rtl="1">
              <a:buClr>
                <a:srgbClr val="BC7FBB"/>
              </a:buClr>
              <a:buFont typeface="Courier New" panose="02070309020205020404" pitchFamily="49" charset="0"/>
              <a:buChar char="o"/>
            </a:pPr>
            <a:r>
              <a:rPr lang="fa-IR" sz="1600" dirty="0">
                <a:solidFill>
                  <a:srgbClr val="BC7FBB"/>
                </a:solidFill>
              </a:rPr>
              <a:t>نقطه بحرانی در ریاضیات</a:t>
            </a:r>
            <a:endParaRPr lang="en-US" sz="1600" dirty="0">
              <a:solidFill>
                <a:srgbClr val="BC7FBB"/>
              </a:solidFill>
            </a:endParaRPr>
          </a:p>
          <a:p>
            <a:pPr algn="l">
              <a:buClr>
                <a:srgbClr val="BC7FBB"/>
              </a:buClr>
              <a:buFont typeface="Courier New" panose="02070309020205020404" pitchFamily="49" charset="0"/>
              <a:buChar char="o"/>
            </a:pPr>
            <a:endParaRPr lang="en-US" sz="1600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  <a:p>
            <a:pPr algn="r" rtl="1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fa-IR" sz="1600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fa-I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14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F2F0B8-896C-4D84-9FF9-3E3607F9E57C}"/>
              </a:ext>
            </a:extLst>
          </p:cNvPr>
          <p:cNvSpPr>
            <a:spLocks noGrp="1"/>
          </p:cNvSpPr>
          <p:nvPr>
            <p:ph type="title"/>
          </p:nvPr>
        </p:nvSpPr>
        <p:spPr bwMode="grayWhite"/>
        <p:txBody>
          <a:bodyPr>
            <a:normAutofit/>
          </a:bodyPr>
          <a:lstStyle/>
          <a:p>
            <a:r>
              <a:rPr lang="fa-IR" sz="4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سخن پایانی...</a:t>
            </a:r>
            <a:endParaRPr lang="ru-RU" sz="4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Media Placeholder 4" descr="Media">
            <a:extLst>
              <a:ext uri="{FF2B5EF4-FFF2-40B4-BE49-F238E27FC236}">
                <a16:creationId xmlns:a16="http://schemas.microsoft.com/office/drawing/2014/main" id="{E583FAB2-D6F1-45A5-84C9-0E809CA88C2F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B55491-80DD-4F1B-890E-E2F7B275B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425FBE-E355-239D-E00E-D846E4C38571}"/>
              </a:ext>
            </a:extLst>
          </p:cNvPr>
          <p:cNvSpPr txBox="1"/>
          <p:nvPr/>
        </p:nvSpPr>
        <p:spPr>
          <a:xfrm>
            <a:off x="1395984" y="1712636"/>
            <a:ext cx="9400032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sz="2400" dirty="0"/>
              <a:t>اهمیت یادگیری </a:t>
            </a:r>
            <a:r>
              <a:rPr lang="fa-IR" sz="2400" dirty="0" err="1"/>
              <a:t>برنامه‌نویسی</a:t>
            </a:r>
            <a:r>
              <a:rPr lang="fa-IR" sz="2400" dirty="0"/>
              <a:t> </a:t>
            </a:r>
            <a:r>
              <a:rPr lang="fa-IR" sz="2400" dirty="0" err="1"/>
              <a:t>متلب</a:t>
            </a:r>
            <a:r>
              <a:rPr lang="fa-IR" sz="2400" dirty="0"/>
              <a:t> برای علوم و مهندسی چیست؟</a:t>
            </a:r>
          </a:p>
          <a:p>
            <a:pPr algn="just" rtl="1"/>
            <a:endParaRPr lang="fa-IR" sz="2400" dirty="0"/>
          </a:p>
          <a:p>
            <a:pPr algn="just" rtl="1"/>
            <a:r>
              <a:rPr lang="fa-IR" sz="2400" dirty="0"/>
              <a:t>از </a:t>
            </a:r>
            <a:r>
              <a:rPr lang="fa-IR" sz="2400" dirty="0" err="1"/>
              <a:t>متلب</a:t>
            </a:r>
            <a:r>
              <a:rPr lang="fa-IR" sz="2400" dirty="0"/>
              <a:t> </a:t>
            </a:r>
            <a:r>
              <a:rPr lang="fa-IR" sz="2400" dirty="0" err="1"/>
              <a:t>می‌توان</a:t>
            </a:r>
            <a:r>
              <a:rPr lang="fa-IR" sz="2400" dirty="0"/>
              <a:t> به عنوان یک ابزار قدرتمند برای تجزیه ‌</a:t>
            </a:r>
            <a:r>
              <a:rPr lang="fa-IR" sz="2400" dirty="0" err="1"/>
              <a:t>و‌تحلیل</a:t>
            </a:r>
            <a:r>
              <a:rPr lang="fa-IR" sz="2400" dirty="0"/>
              <a:t> </a:t>
            </a:r>
            <a:r>
              <a:rPr lang="fa-IR" sz="2400" dirty="0" err="1"/>
              <a:t>داده‌های</a:t>
            </a:r>
            <a:r>
              <a:rPr lang="fa-IR" sz="2400" dirty="0"/>
              <a:t> بزرگ، </a:t>
            </a:r>
            <a:r>
              <a:rPr lang="fa-IR" sz="2400" dirty="0" err="1"/>
              <a:t>مدل‌سازی</a:t>
            </a:r>
            <a:r>
              <a:rPr lang="fa-IR" sz="2400" dirty="0"/>
              <a:t>، </a:t>
            </a:r>
            <a:r>
              <a:rPr lang="fa-IR" sz="2400" dirty="0" err="1"/>
              <a:t>شبیه‌سازی</a:t>
            </a:r>
            <a:r>
              <a:rPr lang="fa-IR" sz="2400" dirty="0"/>
              <a:t> و بررسی آماری و تجربی </a:t>
            </a:r>
            <a:r>
              <a:rPr lang="fa-IR" sz="2400" dirty="0" err="1"/>
              <a:t>داده‌ها</a:t>
            </a:r>
            <a:r>
              <a:rPr lang="fa-IR" sz="2400" dirty="0"/>
              <a:t> در علوم استفاده کرد. برای مثال، با استفاده از </a:t>
            </a:r>
            <a:r>
              <a:rPr lang="fa-IR" sz="2400" dirty="0" err="1"/>
              <a:t>متلب</a:t>
            </a:r>
            <a:r>
              <a:rPr lang="fa-IR" sz="2400" dirty="0"/>
              <a:t> </a:t>
            </a:r>
            <a:r>
              <a:rPr lang="fa-IR" sz="2400" dirty="0" err="1"/>
              <a:t>می‌توان</a:t>
            </a:r>
            <a:r>
              <a:rPr lang="fa-IR" sz="2400" dirty="0"/>
              <a:t> به حل توابع ریاضی پیچیده، پردازش تصاویر و اطلاعات بزرگ، </a:t>
            </a:r>
            <a:r>
              <a:rPr lang="fa-IR" sz="2400" dirty="0" err="1"/>
              <a:t>پیاده‌سازی</a:t>
            </a:r>
            <a:r>
              <a:rPr lang="fa-IR" sz="2400" dirty="0"/>
              <a:t> </a:t>
            </a:r>
            <a:r>
              <a:rPr lang="fa-IR" sz="2400" dirty="0" err="1"/>
              <a:t>الگوریتم‌های</a:t>
            </a:r>
            <a:r>
              <a:rPr lang="fa-IR" sz="2400" dirty="0"/>
              <a:t> پردازش سیگنال و تصویر و </a:t>
            </a:r>
            <a:r>
              <a:rPr lang="fa-IR" sz="2400" dirty="0" err="1"/>
              <a:t>شبیه‌سازی</a:t>
            </a:r>
            <a:r>
              <a:rPr lang="fa-IR" sz="2400" dirty="0"/>
              <a:t> </a:t>
            </a:r>
            <a:r>
              <a:rPr lang="fa-IR" sz="2400" dirty="0" err="1"/>
              <a:t>مدل‌های</a:t>
            </a:r>
            <a:r>
              <a:rPr lang="fa-IR" sz="2400" dirty="0"/>
              <a:t> ریاضی و فیزیکی بپردازیم. همچنین در مهندسی، </a:t>
            </a:r>
            <a:r>
              <a:rPr lang="fa-IR" sz="2400" dirty="0" err="1"/>
              <a:t>متلب</a:t>
            </a:r>
            <a:r>
              <a:rPr lang="fa-IR" sz="2400" dirty="0"/>
              <a:t> به عنوان یک ابزار قدرتمند برای طراحی و </a:t>
            </a:r>
            <a:r>
              <a:rPr lang="fa-IR" sz="2400" dirty="0" err="1"/>
              <a:t>بهینه‌سازی</a:t>
            </a:r>
            <a:r>
              <a:rPr lang="fa-IR" sz="2400" dirty="0"/>
              <a:t> </a:t>
            </a:r>
            <a:r>
              <a:rPr lang="fa-IR" sz="2400" dirty="0" err="1"/>
              <a:t>سیستم‌ها</a:t>
            </a:r>
            <a:r>
              <a:rPr lang="fa-IR" sz="2400" dirty="0"/>
              <a:t> و </a:t>
            </a:r>
            <a:r>
              <a:rPr lang="fa-IR" sz="2400" dirty="0" err="1"/>
              <a:t>ماشین‌آلات</a:t>
            </a:r>
            <a:r>
              <a:rPr lang="fa-IR" sz="2400" dirty="0"/>
              <a:t> استفاده </a:t>
            </a:r>
            <a:r>
              <a:rPr lang="fa-IR" sz="2400" dirty="0" err="1"/>
              <a:t>می‌شود</a:t>
            </a:r>
            <a:r>
              <a:rPr lang="fa-IR" sz="2400" dirty="0"/>
              <a:t>. </a:t>
            </a:r>
            <a:r>
              <a:rPr lang="fa-IR" sz="2400" dirty="0" err="1"/>
              <a:t>متلب</a:t>
            </a:r>
            <a:r>
              <a:rPr lang="fa-IR" sz="2400" dirty="0"/>
              <a:t> امکان طراحی و </a:t>
            </a:r>
            <a:r>
              <a:rPr lang="fa-IR" sz="2400" dirty="0" err="1"/>
              <a:t>شبیه‌سازی</a:t>
            </a:r>
            <a:r>
              <a:rPr lang="fa-IR" sz="2400" dirty="0"/>
              <a:t> </a:t>
            </a:r>
            <a:r>
              <a:rPr lang="fa-IR" sz="2400" dirty="0" err="1"/>
              <a:t>سیستم‌های</a:t>
            </a:r>
            <a:r>
              <a:rPr lang="fa-IR" sz="2400" dirty="0"/>
              <a:t> پیچیده را با </a:t>
            </a:r>
            <a:r>
              <a:rPr lang="fa-IR" sz="2400" dirty="0" err="1"/>
              <a:t>الگوریتم‌های</a:t>
            </a:r>
            <a:r>
              <a:rPr lang="fa-IR" sz="2400" dirty="0"/>
              <a:t> پیشرفته پردازش سیگنال، کنترل خودکار، </a:t>
            </a:r>
            <a:r>
              <a:rPr lang="fa-IR" sz="2400" dirty="0" err="1"/>
              <a:t>بهینه‌سازی</a:t>
            </a:r>
            <a:r>
              <a:rPr lang="fa-IR" sz="2400" dirty="0"/>
              <a:t> و </a:t>
            </a:r>
            <a:r>
              <a:rPr lang="fa-IR" sz="2400" dirty="0" err="1"/>
              <a:t>سیستم‌های</a:t>
            </a:r>
            <a:r>
              <a:rPr lang="fa-IR" sz="2400" dirty="0"/>
              <a:t> </a:t>
            </a:r>
            <a:r>
              <a:rPr lang="fa-IR" sz="2400" dirty="0" err="1"/>
              <a:t>داینامیک</a:t>
            </a:r>
            <a:r>
              <a:rPr lang="fa-IR" sz="2400" dirty="0"/>
              <a:t> فراهم </a:t>
            </a:r>
            <a:r>
              <a:rPr lang="fa-IR" sz="2400" dirty="0" err="1"/>
              <a:t>می‌کند</a:t>
            </a:r>
            <a:r>
              <a:rPr lang="fa-IR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56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15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CEE1712F-10B7-44A0-8ED1-5933874A301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241" t="6016" r="-1241"/>
          <a:stretch/>
        </p:blipFill>
        <p:spPr>
          <a:xfrm>
            <a:off x="12701" y="0"/>
            <a:ext cx="12161519" cy="6858000"/>
          </a:xfrm>
          <a:solidFill>
            <a:schemeClr val="bg1">
              <a:lumMod val="65000"/>
              <a:alpha val="0"/>
            </a:schemeClr>
          </a:solidFill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53D04A-7D1E-45D0-9B0B-7BDFC553B4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7619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03EB6E46-8236-943E-9BD4-E2679E9CFFBB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/>
          <a:srcRect l="1551" t="25714" r="-1551" b="32150"/>
          <a:stretch/>
        </p:blipFill>
        <p:spPr>
          <a:xfrm>
            <a:off x="2" y="0"/>
            <a:ext cx="9155429" cy="68580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E77E1C-FBC8-F61F-218B-C76A30F8C93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42725" y="6002338"/>
            <a:ext cx="549275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5" name="Scroll: Horizontal 14">
            <a:extLst>
              <a:ext uri="{FF2B5EF4-FFF2-40B4-BE49-F238E27FC236}">
                <a16:creationId xmlns:a16="http://schemas.microsoft.com/office/drawing/2014/main" id="{46FB100D-6B20-077E-F92B-FB179E81353B}"/>
              </a:ext>
            </a:extLst>
          </p:cNvPr>
          <p:cNvSpPr/>
          <p:nvPr/>
        </p:nvSpPr>
        <p:spPr>
          <a:xfrm>
            <a:off x="7194441" y="4228379"/>
            <a:ext cx="4722921" cy="2104008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r>
              <a:rPr kumimoji="0" lang="fa-IR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باتشکر</a:t>
            </a:r>
            <a:r>
              <a:rPr kumimoji="0" lang="fa-I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از توجه شما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58721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99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873751CF-C490-45B5-B248-BF86A59ECF2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/>
          <a:srcRect l="7229" t="-1224" r="-1619" b="1224"/>
          <a:stretch/>
        </p:blipFill>
        <p:spPr>
          <a:xfrm>
            <a:off x="3036366" y="0"/>
            <a:ext cx="9155634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6E9371-6E05-45E0-803B-4C39AC28C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73518">
            <a:off x="88776" y="1663791"/>
            <a:ext cx="4722920" cy="108072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perspectiveHeroicExtremeRigh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a-IR" sz="4000" b="0" dirty="0">
                <a:solidFill>
                  <a:schemeClr val="accent5">
                    <a:lumMod val="60000"/>
                    <a:lumOff val="40000"/>
                  </a:schemeClr>
                </a:solidFill>
                <a:cs typeface="B Homa" panose="00000400000000000000" pitchFamily="2" charset="-78"/>
              </a:rPr>
              <a:t>تشخیص نقاط بحرانی تابع</a:t>
            </a:r>
            <a:endParaRPr lang="ru-RU" sz="4000" b="0" dirty="0">
              <a:solidFill>
                <a:schemeClr val="accent5">
                  <a:lumMod val="60000"/>
                  <a:lumOff val="40000"/>
                </a:schemeClr>
              </a:solidFill>
              <a:cs typeface="B Homa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5BAA66-4DE2-7C25-D85B-534BCFDEBF72}"/>
              </a:ext>
            </a:extLst>
          </p:cNvPr>
          <p:cNvSpPr txBox="1"/>
          <p:nvPr/>
        </p:nvSpPr>
        <p:spPr>
          <a:xfrm rot="21437346">
            <a:off x="985623" y="2714136"/>
            <a:ext cx="3693111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perspectiveContrastingRigh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800" b="0" i="0" dirty="0">
                <a:effectLst/>
                <a:latin typeface="Menlo"/>
              </a:rPr>
              <a:t>z= x.^2 + y.^2 - 4.*x.*y + 2.*x - 6;</a:t>
            </a:r>
          </a:p>
        </p:txBody>
      </p:sp>
    </p:spTree>
    <p:extLst>
      <p:ext uri="{BB962C8B-B14F-4D97-AF65-F5344CB8AC3E}">
        <p14:creationId xmlns:p14="http://schemas.microsoft.com/office/powerpoint/2010/main" val="3610506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98E1357B-90EC-4F60-BE24-5671EC46D0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-8571" t="5938" r="8571" b="21856"/>
          <a:stretch/>
        </p:blipFill>
        <p:spPr>
          <a:xfrm>
            <a:off x="-1" y="130966"/>
            <a:ext cx="12192000" cy="6602574"/>
          </a:xfrm>
          <a:solidFill>
            <a:schemeClr val="bg1">
              <a:lumMod val="65000"/>
              <a:alpha val="0"/>
            </a:schemeClr>
          </a:solidFill>
          <a:ln>
            <a:solidFill>
              <a:schemeClr val="tx1"/>
            </a:solidFill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2A374-6D41-4D06-9363-309246640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920" y="2050742"/>
            <a:ext cx="4953740" cy="114521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/>
            <a:r>
              <a:rPr lang="fa-IR" sz="24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ارائه دهنده: یگانه ترابی</a:t>
            </a:r>
          </a:p>
          <a:p>
            <a:pPr algn="ctr"/>
            <a:r>
              <a:rPr lang="fa-IR" sz="18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دانشجوی </a:t>
            </a:r>
            <a:r>
              <a:rPr lang="fa-IR" sz="1800" b="1" dirty="0" err="1">
                <a:solidFill>
                  <a:schemeClr val="accent6">
                    <a:lumMod val="50000"/>
                    <a:lumOff val="50000"/>
                  </a:schemeClr>
                </a:solidFill>
              </a:rPr>
              <a:t>کارشناسی،مهندسی</a:t>
            </a:r>
            <a:r>
              <a:rPr lang="fa-IR" sz="18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 مواد و </a:t>
            </a:r>
            <a:r>
              <a:rPr lang="fa-IR" sz="1800" b="1" dirty="0" err="1">
                <a:solidFill>
                  <a:schemeClr val="accent6">
                    <a:lumMod val="50000"/>
                    <a:lumOff val="50000"/>
                  </a:schemeClr>
                </a:solidFill>
              </a:rPr>
              <a:t>متالورژی</a:t>
            </a:r>
            <a:r>
              <a:rPr lang="fa-IR" sz="18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 دانشگاه تهران</a:t>
            </a:r>
          </a:p>
          <a:p>
            <a:pPr algn="ctr"/>
            <a:r>
              <a:rPr lang="en-US" sz="18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y.torabi9147@gmail.com</a:t>
            </a:r>
            <a:endParaRPr lang="fa-IR" sz="1800" b="1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fa-IR" sz="23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استاد: </a:t>
            </a:r>
            <a:r>
              <a:rPr lang="fa-IR" sz="2300" b="1" dirty="0" err="1">
                <a:solidFill>
                  <a:schemeClr val="accent6">
                    <a:lumMod val="50000"/>
                    <a:lumOff val="50000"/>
                  </a:schemeClr>
                </a:solidFill>
              </a:rPr>
              <a:t>محمدامین</a:t>
            </a:r>
            <a:r>
              <a:rPr lang="fa-IR" sz="23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 </a:t>
            </a:r>
            <a:r>
              <a:rPr lang="fa-IR" sz="2300" b="1" dirty="0" err="1">
                <a:solidFill>
                  <a:schemeClr val="accent6">
                    <a:lumMod val="50000"/>
                    <a:lumOff val="50000"/>
                  </a:schemeClr>
                </a:solidFill>
              </a:rPr>
              <a:t>غلامپور</a:t>
            </a:r>
            <a:endParaRPr lang="ru-RU" sz="2300" b="1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534D36-FD98-42BC-977C-D6843E425B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026" name="Picture 2" descr="تور مجازی پردیس دانشکده های فنی دانشگاه تهران">
            <a:extLst>
              <a:ext uri="{FF2B5EF4-FFF2-40B4-BE49-F238E27FC236}">
                <a16:creationId xmlns:a16="http://schemas.microsoft.com/office/drawing/2014/main" id="{024AB668-1311-515A-F677-18FB15940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8" y="103404"/>
            <a:ext cx="2352582" cy="17611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طراح لوگوی دانشگاه تهران کیست؟">
            <a:extLst>
              <a:ext uri="{FF2B5EF4-FFF2-40B4-BE49-F238E27FC236}">
                <a16:creationId xmlns:a16="http://schemas.microsoft.com/office/drawing/2014/main" id="{450DF267-1697-9FC0-A631-E243CDCFB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958" y="103405"/>
            <a:ext cx="2875265" cy="1761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0663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06" y="1059379"/>
            <a:ext cx="5056083" cy="782638"/>
          </a:xfrm>
        </p:spPr>
        <p:txBody>
          <a:bodyPr/>
          <a:lstStyle/>
          <a:p>
            <a:r>
              <a:rPr lang="en-US" dirty="0"/>
              <a:t>*</a:t>
            </a:r>
            <a:r>
              <a:rPr lang="fa-IR" dirty="0"/>
              <a:t>آشنایی با برنامه </a:t>
            </a:r>
            <a:r>
              <a:rPr lang="fa-IR" dirty="0" err="1"/>
              <a:t>متلب</a:t>
            </a:r>
            <a:r>
              <a:rPr lang="en-US" dirty="0"/>
              <a:t>*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F02AC-2ACE-4B6E-9181-99EBB08906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2465" y="1948250"/>
            <a:ext cx="5120741" cy="2588637"/>
          </a:xfrm>
        </p:spPr>
        <p:txBody>
          <a:bodyPr>
            <a:noAutofit/>
          </a:bodyPr>
          <a:lstStyle/>
          <a:p>
            <a:pPr algn="just" rtl="1"/>
            <a:r>
              <a:rPr lang="fa-IR" sz="2000" dirty="0" err="1"/>
              <a:t>مَتلب</a:t>
            </a:r>
            <a:r>
              <a:rPr lang="fa-IR" sz="2000" dirty="0"/>
              <a:t> </a:t>
            </a:r>
            <a:r>
              <a:rPr lang="en-US" sz="1600" dirty="0"/>
              <a:t>MATLAB) </a:t>
            </a:r>
            <a:r>
              <a:rPr lang="fa-IR" sz="1600" dirty="0"/>
              <a:t>) </a:t>
            </a:r>
            <a:r>
              <a:rPr lang="fa-IR" sz="1800" dirty="0"/>
              <a:t>یک محیط </a:t>
            </a:r>
            <a:r>
              <a:rPr lang="fa-IR" sz="1800" dirty="0" err="1"/>
              <a:t>نرم‌افزاری</a:t>
            </a:r>
            <a:r>
              <a:rPr lang="fa-IR" sz="1800" dirty="0"/>
              <a:t> برای انجام محاسبات عددی و یک زبان </a:t>
            </a:r>
            <a:r>
              <a:rPr lang="fa-IR" sz="1800" dirty="0" err="1"/>
              <a:t>برنامه‌نویسی</a:t>
            </a:r>
            <a:r>
              <a:rPr lang="fa-IR" sz="1800" dirty="0"/>
              <a:t> نسل چهارم است. </a:t>
            </a:r>
            <a:r>
              <a:rPr lang="fa-IR" sz="1800" dirty="0" err="1"/>
              <a:t>واژهٔ</a:t>
            </a:r>
            <a:r>
              <a:rPr lang="fa-IR" sz="1800" dirty="0"/>
              <a:t> </a:t>
            </a:r>
            <a:r>
              <a:rPr lang="fa-IR" sz="1800" dirty="0" err="1"/>
              <a:t>متلب</a:t>
            </a:r>
            <a:r>
              <a:rPr lang="fa-IR" sz="1800" dirty="0"/>
              <a:t> هم به معنی محیط محاسبات رقمی و هم به معنی خود زبان </a:t>
            </a:r>
            <a:r>
              <a:rPr lang="fa-IR" sz="1800" dirty="0" err="1"/>
              <a:t>برنامه‌نویسی</a:t>
            </a:r>
            <a:r>
              <a:rPr lang="fa-IR" sz="1800" dirty="0"/>
              <a:t> مورد نظر است که از ترکیب دو </a:t>
            </a:r>
            <a:r>
              <a:rPr lang="fa-IR" sz="1800" dirty="0" err="1"/>
              <a:t>واژهٔ</a:t>
            </a:r>
            <a:r>
              <a:rPr lang="fa-IR" sz="1800" dirty="0"/>
              <a:t> </a:t>
            </a:r>
            <a:r>
              <a:rPr lang="fa-IR" sz="1800" dirty="0" err="1"/>
              <a:t>ماتریس</a:t>
            </a:r>
            <a:r>
              <a:rPr lang="fa-IR" sz="1800" dirty="0"/>
              <a:t> (</a:t>
            </a:r>
            <a:r>
              <a:rPr lang="en-US" sz="1800" dirty="0"/>
              <a:t>matrix</a:t>
            </a:r>
            <a:r>
              <a:rPr lang="fa-IR" sz="1800" dirty="0"/>
              <a:t>) </a:t>
            </a:r>
            <a:r>
              <a:rPr lang="fa-IR" sz="1800" dirty="0" err="1"/>
              <a:t>وآزمایشگاه</a:t>
            </a:r>
            <a:r>
              <a:rPr lang="fa-IR" sz="1800" dirty="0"/>
              <a:t> (</a:t>
            </a:r>
            <a:r>
              <a:rPr lang="en-US" sz="1800" dirty="0"/>
              <a:t>(</a:t>
            </a:r>
            <a:r>
              <a:rPr lang="en-US" sz="1800" dirty="0" err="1"/>
              <a:t>LABoratory</a:t>
            </a:r>
            <a:r>
              <a:rPr lang="fa-IR" sz="1800" dirty="0"/>
              <a:t> ایجاد </a:t>
            </a:r>
            <a:r>
              <a:rPr lang="fa-IR" sz="1800" dirty="0" err="1"/>
              <a:t>شده‌است</a:t>
            </a:r>
            <a:r>
              <a:rPr lang="fa-IR" sz="1800" dirty="0"/>
              <a:t>. این نام حاکی از رویکرد </a:t>
            </a:r>
            <a:r>
              <a:rPr lang="fa-IR" sz="1800" dirty="0" err="1"/>
              <a:t>ماتریس</a:t>
            </a:r>
            <a:r>
              <a:rPr lang="fa-IR" sz="1800" dirty="0"/>
              <a:t> محور برنامه است، که در آن حتی اعداد منفرد هم به عنوان </a:t>
            </a:r>
            <a:r>
              <a:rPr lang="fa-IR" sz="1800" dirty="0" err="1"/>
              <a:t>ماتریس</a:t>
            </a:r>
            <a:r>
              <a:rPr lang="fa-IR" sz="1800" dirty="0"/>
              <a:t> در نظر گرفته </a:t>
            </a:r>
            <a:r>
              <a:rPr lang="fa-IR" sz="1800" dirty="0" err="1"/>
              <a:t>می‌شود</a:t>
            </a:r>
            <a:r>
              <a:rPr lang="fa-IR" sz="1800" dirty="0"/>
              <a:t>.</a:t>
            </a:r>
          </a:p>
          <a:p>
            <a:pPr algn="just" rtl="1"/>
            <a:r>
              <a:rPr lang="fa-IR" sz="1800" dirty="0"/>
              <a:t>کار کردن با </a:t>
            </a:r>
            <a:r>
              <a:rPr lang="fa-IR" sz="1800" dirty="0" err="1"/>
              <a:t>متلب</a:t>
            </a:r>
            <a:r>
              <a:rPr lang="fa-IR" sz="1800" dirty="0"/>
              <a:t> بسیار ساده است. در حقیقت تمام </a:t>
            </a:r>
            <a:r>
              <a:rPr lang="fa-IR" sz="1800" dirty="0" err="1"/>
              <a:t>داده‌ها</a:t>
            </a:r>
            <a:r>
              <a:rPr lang="fa-IR" sz="1800" dirty="0"/>
              <a:t> در </a:t>
            </a:r>
            <a:r>
              <a:rPr lang="fa-IR" sz="1800" dirty="0" err="1"/>
              <a:t>متلب</a:t>
            </a:r>
            <a:r>
              <a:rPr lang="fa-IR" sz="1800" dirty="0"/>
              <a:t> به شکل یک </a:t>
            </a:r>
            <a:r>
              <a:rPr lang="fa-IR" sz="1800" dirty="0" err="1"/>
              <a:t>ماتریس</a:t>
            </a:r>
            <a:r>
              <a:rPr lang="fa-IR" sz="1800" dirty="0"/>
              <a:t> ذخیره </a:t>
            </a:r>
            <a:r>
              <a:rPr lang="fa-IR" sz="1800" dirty="0" err="1"/>
              <a:t>می‌شوند</a:t>
            </a:r>
            <a:r>
              <a:rPr lang="fa-IR" sz="1800" dirty="0"/>
              <a:t>. برای مثال یک عدد (</a:t>
            </a:r>
            <a:r>
              <a:rPr lang="fa-IR" sz="1800" dirty="0" err="1"/>
              <a:t>اسکالر</a:t>
            </a:r>
            <a:r>
              <a:rPr lang="fa-IR" sz="1800" dirty="0"/>
              <a:t>) به شکل یک </a:t>
            </a:r>
            <a:r>
              <a:rPr lang="fa-IR" sz="1800" dirty="0" err="1"/>
              <a:t>ماتریس</a:t>
            </a:r>
            <a:r>
              <a:rPr lang="fa-IR" sz="1800" dirty="0"/>
              <a:t> ۱*۱ ذخیره </a:t>
            </a:r>
            <a:r>
              <a:rPr lang="fa-IR" sz="1800" dirty="0" err="1"/>
              <a:t>می‌شود</a:t>
            </a:r>
            <a:r>
              <a:rPr lang="fa-IR" sz="1800" dirty="0"/>
              <a:t>. یک رشته مانند «</a:t>
            </a:r>
            <a:r>
              <a:rPr lang="en-US" sz="1800" dirty="0"/>
              <a:t>Whale is the biggest animal» </a:t>
            </a:r>
            <a:r>
              <a:rPr lang="fa-IR" sz="1800" dirty="0"/>
              <a:t>به شکل </a:t>
            </a:r>
            <a:r>
              <a:rPr lang="fa-IR" sz="1800" dirty="0" err="1"/>
              <a:t>ماتریسی</a:t>
            </a:r>
            <a:r>
              <a:rPr lang="fa-IR" sz="1800" dirty="0"/>
              <a:t> با یک سطر و چندین ستون (که تعداد </a:t>
            </a:r>
            <a:r>
              <a:rPr lang="fa-IR" sz="1800" dirty="0" err="1"/>
              <a:t>ستون‌ها</a:t>
            </a:r>
            <a:r>
              <a:rPr lang="fa-IR" sz="1800" dirty="0"/>
              <a:t> به تعداد </a:t>
            </a:r>
            <a:r>
              <a:rPr lang="fa-IR" sz="1800" dirty="0" err="1"/>
              <a:t>کاراکترهاست</a:t>
            </a:r>
            <a:r>
              <a:rPr lang="fa-IR" sz="1800" dirty="0"/>
              <a:t>) ذخیره </a:t>
            </a:r>
            <a:r>
              <a:rPr lang="fa-IR" sz="1800" dirty="0" err="1"/>
              <a:t>می‌شود</a:t>
            </a:r>
            <a:r>
              <a:rPr lang="fa-IR" sz="1800" dirty="0"/>
              <a:t>. حتی یک تصویر به شکل یک </a:t>
            </a:r>
            <a:r>
              <a:rPr lang="fa-IR" sz="1800" dirty="0" err="1"/>
              <a:t>ماتریس</a:t>
            </a:r>
            <a:r>
              <a:rPr lang="fa-IR" sz="1800" dirty="0"/>
              <a:t> سه بعدی ذخیره </a:t>
            </a:r>
            <a:r>
              <a:rPr lang="fa-IR" sz="1800" dirty="0" err="1"/>
              <a:t>می‌گردد</a:t>
            </a:r>
            <a:r>
              <a:rPr lang="fa-IR" sz="1800" dirty="0"/>
              <a:t> که </a:t>
            </a:r>
            <a:r>
              <a:rPr lang="fa-IR" sz="1800" dirty="0" err="1"/>
              <a:t>بُعد</a:t>
            </a:r>
            <a:r>
              <a:rPr lang="fa-IR" sz="1800" dirty="0"/>
              <a:t> اول و دوم آن برای تعیین مختصات نقاط و </a:t>
            </a:r>
            <a:r>
              <a:rPr lang="fa-IR" sz="1800" dirty="0" err="1"/>
              <a:t>بُعد</a:t>
            </a:r>
            <a:r>
              <a:rPr lang="fa-IR" sz="1800" dirty="0"/>
              <a:t> سوم آن برای تعیین رنگ نقاط استفاده </a:t>
            </a:r>
            <a:r>
              <a:rPr lang="fa-IR" sz="1800" dirty="0" err="1"/>
              <a:t>می‌شود</a:t>
            </a:r>
            <a:r>
              <a:rPr lang="fa-IR" sz="1800" dirty="0"/>
              <a:t>. </a:t>
            </a:r>
            <a:r>
              <a:rPr lang="fa-IR" sz="2000" dirty="0" err="1"/>
              <a:t>فایل‌های</a:t>
            </a:r>
            <a:r>
              <a:rPr lang="fa-IR" sz="2000" dirty="0"/>
              <a:t> صوتی نیز در </a:t>
            </a:r>
            <a:r>
              <a:rPr lang="fa-IR" sz="2000" dirty="0" err="1"/>
              <a:t>متلب</a:t>
            </a:r>
            <a:r>
              <a:rPr lang="fa-IR" sz="2000" dirty="0"/>
              <a:t> به شکل </a:t>
            </a:r>
            <a:r>
              <a:rPr lang="fa-IR" sz="2000" dirty="0" err="1"/>
              <a:t>ماتریس‌های</a:t>
            </a:r>
            <a:r>
              <a:rPr lang="fa-IR" sz="2000" dirty="0"/>
              <a:t> تک ستون (</a:t>
            </a:r>
            <a:r>
              <a:rPr lang="fa-IR" sz="2000" dirty="0" err="1"/>
              <a:t>بردارهای</a:t>
            </a:r>
            <a:r>
              <a:rPr lang="fa-IR" sz="2000" dirty="0"/>
              <a:t> ستونی) ذخیره </a:t>
            </a:r>
            <a:r>
              <a:rPr lang="fa-IR" sz="2000" dirty="0" err="1"/>
              <a:t>می‌شوند</a:t>
            </a:r>
            <a:r>
              <a:rPr lang="fa-IR" sz="2000" dirty="0"/>
              <a:t>؛ بنابراین جای تعجب نیست که </a:t>
            </a:r>
            <a:r>
              <a:rPr lang="fa-IR" sz="2000" dirty="0" err="1"/>
              <a:t>متلب</a:t>
            </a:r>
            <a:r>
              <a:rPr lang="fa-IR" sz="2000" dirty="0"/>
              <a:t> مخفف عبارت آزمایشگاه </a:t>
            </a:r>
            <a:r>
              <a:rPr lang="fa-IR" sz="2000" dirty="0" err="1"/>
              <a:t>ماتریس</a:t>
            </a:r>
            <a:r>
              <a:rPr lang="fa-IR" sz="2000" dirty="0"/>
              <a:t> باشد.</a:t>
            </a:r>
          </a:p>
          <a:p>
            <a:pPr algn="r" rtl="1"/>
            <a:endParaRPr lang="fa-IR" sz="2000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E9B5A50-F85D-49E6-9C85-59731947057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27905" t="2718" r="22057" b="-2718"/>
          <a:stretch/>
        </p:blipFill>
        <p:spPr>
          <a:xfrm>
            <a:off x="5519738" y="0"/>
            <a:ext cx="6103621" cy="6858000"/>
          </a:xfrm>
          <a:solidFill>
            <a:schemeClr val="bg1">
              <a:lumMod val="65000"/>
              <a:alpha val="0"/>
            </a:schemeClr>
          </a:solidFill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79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E93F72-DBCD-A171-679E-CFA6601257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41C1C08-E4B9-7FBD-EB21-8DF0784D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dirty="0"/>
              <a:t>QUESTION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D4DE3F-4095-2FCF-8576-DF1A070B4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477" y="2166148"/>
            <a:ext cx="3056858" cy="39993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A7933D-4A43-3C96-0D02-4D074992C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1121" y="2516821"/>
            <a:ext cx="6268483" cy="26233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1"/>
            <a:r>
              <a:rPr lang="fa-IR" b="1" dirty="0">
                <a:solidFill>
                  <a:srgbClr val="FF0000"/>
                </a:solidFill>
              </a:rPr>
              <a:t>فرض کنید تابع 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sz="1800" b="1" dirty="0">
                <a:solidFill>
                  <a:srgbClr val="FF0000"/>
                </a:solidFill>
              </a:rPr>
              <a:t>z= x.^2 + y.^2 - 4.*x.*y + 2.*x - 6</a:t>
            </a:r>
            <a:endParaRPr lang="fa-IR" sz="1800" b="1" dirty="0">
              <a:solidFill>
                <a:srgbClr val="FF0000"/>
              </a:solidFill>
            </a:endParaRPr>
          </a:p>
          <a:p>
            <a:pPr marL="0" indent="0" algn="just" rtl="1">
              <a:buNone/>
            </a:pPr>
            <a:r>
              <a:rPr lang="fa-IR" sz="2400" b="1" dirty="0">
                <a:solidFill>
                  <a:srgbClr val="FF0000"/>
                </a:solidFill>
              </a:rPr>
              <a:t>  </a:t>
            </a:r>
            <a:r>
              <a:rPr lang="fa-IR" sz="2800" b="1" dirty="0">
                <a:solidFill>
                  <a:srgbClr val="FF0000"/>
                </a:solidFill>
              </a:rPr>
              <a:t>داده شده است.</a:t>
            </a:r>
            <a:endParaRPr lang="en-US" sz="2800" b="1" dirty="0">
              <a:solidFill>
                <a:srgbClr val="FF0000"/>
              </a:solidFill>
            </a:endParaRPr>
          </a:p>
          <a:p>
            <a:pPr algn="just" rtl="1"/>
            <a:r>
              <a:rPr lang="fa-IR" b="1" dirty="0">
                <a:solidFill>
                  <a:srgbClr val="FF0000"/>
                </a:solidFill>
              </a:rPr>
              <a:t>با استفاده از </a:t>
            </a:r>
            <a:r>
              <a:rPr lang="fa-IR" b="1" dirty="0" err="1">
                <a:solidFill>
                  <a:srgbClr val="FF0000"/>
                </a:solidFill>
              </a:rPr>
              <a:t>متلب</a:t>
            </a:r>
            <a:r>
              <a:rPr lang="fa-IR" b="1" dirty="0">
                <a:solidFill>
                  <a:srgbClr val="FF0000"/>
                </a:solidFill>
              </a:rPr>
              <a:t> برنامه ای بنویسید که مشتقات جزئی را محاسبه کند ، نقاط بحرانی را بیابد و سپس نوع آنها را بیان کند.</a:t>
            </a:r>
          </a:p>
        </p:txBody>
      </p:sp>
    </p:spTree>
    <p:extLst>
      <p:ext uri="{BB962C8B-B14F-4D97-AF65-F5344CB8AC3E}">
        <p14:creationId xmlns:p14="http://schemas.microsoft.com/office/powerpoint/2010/main" val="89850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5312CC-F6F4-E31D-11D3-7D5B4F2467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88D9C5-280C-A8A1-7883-10043D1B2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621" y="146209"/>
            <a:ext cx="8538757" cy="6038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64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62752C-E2EA-EC26-ADE2-CD9D9C053A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B7B556-C0B1-F673-4594-9F3EED99F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048" y="896645"/>
            <a:ext cx="4121619" cy="790242"/>
          </a:xfrm>
        </p:spPr>
        <p:txBody>
          <a:bodyPr/>
          <a:lstStyle/>
          <a:p>
            <a:r>
              <a:rPr lang="fa-IR" dirty="0"/>
              <a:t>نقاط بحرانی توابع چه هستند؟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AA096A-588D-AE1F-8065-AB99F345C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2095" y="811669"/>
            <a:ext cx="5616427" cy="1478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069742-1C5A-12BD-98AD-70A420728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671" y="2664006"/>
            <a:ext cx="6607113" cy="2964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7ED5A0-76E4-CA1D-9C75-47E00F8EC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75" y="2404737"/>
            <a:ext cx="4712832" cy="322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48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E09596-13F8-69DE-5B74-C3D8B4B00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29" name="Content Placeholder 28">
            <a:extLst>
              <a:ext uri="{FF2B5EF4-FFF2-40B4-BE49-F238E27FC236}">
                <a16:creationId xmlns:a16="http://schemas.microsoft.com/office/drawing/2014/main" id="{A235588A-AD6F-73FB-4D56-DDE4F8BFA0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82828" y="417252"/>
            <a:ext cx="9316010" cy="5701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063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861CDF-7A12-E08E-A84D-0D9C716997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2EAB8F-9317-1500-836B-DFF3C06ED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645" y="825623"/>
            <a:ext cx="4577178" cy="764083"/>
          </a:xfrm>
          <a:ln>
            <a:solidFill>
              <a:schemeClr val="accent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/>
              <a:t>نمودار سه بعدی در </a:t>
            </a:r>
            <a:r>
              <a:rPr lang="fa-IR" dirty="0" err="1"/>
              <a:t>متلب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E98A9FA-5C48-B922-7F28-1FAD6E2046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92368" y="2245668"/>
            <a:ext cx="6902834" cy="30226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E9F7ED-AD4B-288B-5485-0D6132D65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83" y="2245668"/>
            <a:ext cx="4384839" cy="3938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636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5">
      <a:dk1>
        <a:sysClr val="windowText" lastClr="000000"/>
      </a:dk1>
      <a:lt1>
        <a:sysClr val="window" lastClr="FFFFFF"/>
      </a:lt1>
      <a:dk2>
        <a:srgbClr val="FFCD00"/>
      </a:dk2>
      <a:lt2>
        <a:srgbClr val="00AEDE"/>
      </a:lt2>
      <a:accent1>
        <a:srgbClr val="002E62"/>
      </a:accent1>
      <a:accent2>
        <a:srgbClr val="004CB9"/>
      </a:accent2>
      <a:accent3>
        <a:srgbClr val="FF9D00"/>
      </a:accent3>
      <a:accent4>
        <a:srgbClr val="57A773"/>
      </a:accent4>
      <a:accent5>
        <a:srgbClr val="D11149"/>
      </a:accent5>
      <a:accent6>
        <a:srgbClr val="00111F"/>
      </a:accent6>
      <a:hlink>
        <a:srgbClr val="FFFFFF"/>
      </a:hlink>
      <a:folHlink>
        <a:srgbClr val="FFFFFF"/>
      </a:folHlink>
    </a:clrScheme>
    <a:fontScheme name="Custom 22">
      <a:majorFont>
        <a:latin typeface="Verdana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BPL_GeneralDesign02_MO - v4" id="{6FF23145-4007-4574-94C2-B80E45F46FD9}" vid="{0FB396FC-CF2E-452A-9B17-DA6C73B135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7A0EF5-23A9-4627-BC46-745B7DD804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F2807890-83DC-4772-9CAD-F7CB30099A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5154C8-4BB5-43F2-9F6C-5E79271A0D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Universal presentation</Template>
  <TotalTime>2621</TotalTime>
  <Words>684</Words>
  <Application>Microsoft Office PowerPoint</Application>
  <PresentationFormat>Widescreen</PresentationFormat>
  <Paragraphs>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 Homa</vt:lpstr>
      <vt:lpstr>Calibri</vt:lpstr>
      <vt:lpstr>Courier New</vt:lpstr>
      <vt:lpstr>Lucida Grande</vt:lpstr>
      <vt:lpstr>Menlo</vt:lpstr>
      <vt:lpstr>Verdana</vt:lpstr>
      <vt:lpstr>Wingdings</vt:lpstr>
      <vt:lpstr>Office Theme</vt:lpstr>
      <vt:lpstr>PowerPoint Presentation</vt:lpstr>
      <vt:lpstr>تشخیص نقاط بحرانی تابع</vt:lpstr>
      <vt:lpstr>PowerPoint Presentation</vt:lpstr>
      <vt:lpstr>*آشنایی با برنامه متلب*</vt:lpstr>
      <vt:lpstr>?QUESTION?</vt:lpstr>
      <vt:lpstr>PowerPoint Presentation</vt:lpstr>
      <vt:lpstr>نقاط بحرانی توابع چه هستند؟</vt:lpstr>
      <vt:lpstr>PowerPoint Presentation</vt:lpstr>
      <vt:lpstr>نمودار سه بعدی در متلب</vt:lpstr>
      <vt:lpstr>مشتق گیری از تابع چند متغیره</vt:lpstr>
      <vt:lpstr>PowerPoint Presentation</vt:lpstr>
      <vt:lpstr>REFRENCES</vt:lpstr>
      <vt:lpstr>سخن پایانی...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AVAL PC</dc:creator>
  <cp:lastModifiedBy>Negar Eskandari</cp:lastModifiedBy>
  <cp:revision>11</cp:revision>
  <dcterms:created xsi:type="dcterms:W3CDTF">2024-08-31T16:55:05Z</dcterms:created>
  <dcterms:modified xsi:type="dcterms:W3CDTF">2024-09-25T05:50:17Z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