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307" r:id="rId2"/>
    <p:sldId id="287" r:id="rId3"/>
    <p:sldId id="286" r:id="rId4"/>
    <p:sldId id="256" r:id="rId5"/>
    <p:sldId id="258" r:id="rId6"/>
    <p:sldId id="308" r:id="rId7"/>
    <p:sldId id="305" r:id="rId8"/>
    <p:sldId id="306" r:id="rId9"/>
    <p:sldId id="257" r:id="rId10"/>
    <p:sldId id="288" r:id="rId11"/>
    <p:sldId id="259" r:id="rId12"/>
    <p:sldId id="260" r:id="rId13"/>
    <p:sldId id="262" r:id="rId14"/>
    <p:sldId id="289" r:id="rId15"/>
    <p:sldId id="261" r:id="rId16"/>
    <p:sldId id="304" r:id="rId17"/>
    <p:sldId id="290" r:id="rId18"/>
    <p:sldId id="291" r:id="rId19"/>
    <p:sldId id="265" r:id="rId20"/>
    <p:sldId id="266" r:id="rId21"/>
    <p:sldId id="277" r:id="rId22"/>
    <p:sldId id="292" r:id="rId23"/>
    <p:sldId id="293" r:id="rId24"/>
    <p:sldId id="294" r:id="rId25"/>
    <p:sldId id="295" r:id="rId26"/>
    <p:sldId id="296" r:id="rId27"/>
    <p:sldId id="297" r:id="rId28"/>
    <p:sldId id="281" r:id="rId29"/>
    <p:sldId id="298"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4D1BE8-C4A3-4885-B1DA-14FDA7DD3293}" type="datetimeFigureOut">
              <a:rPr lang="en-US" smtClean="0"/>
              <a:t>4/7/2024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65C718-E93C-4854-816E-799CDE5EC846}" type="slidenum">
              <a:rPr lang="en-US" smtClean="0"/>
              <a:t>‹#›</a:t>
            </a:fld>
            <a:endParaRPr lang="en-US"/>
          </a:p>
        </p:txBody>
      </p:sp>
    </p:spTree>
    <p:extLst>
      <p:ext uri="{BB962C8B-B14F-4D97-AF65-F5344CB8AC3E}">
        <p14:creationId xmlns:p14="http://schemas.microsoft.com/office/powerpoint/2010/main" val="40628335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F4C88-40F4-44B9-9BA8-325B30F9000C}" type="datetimeFigureOut">
              <a:rPr lang="en-US" smtClean="0"/>
              <a:t>4/7/2024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B8A2E-3E5D-4CD8-B911-203BD6BE4939}" type="slidenum">
              <a:rPr lang="en-US" smtClean="0"/>
              <a:t>‹#›</a:t>
            </a:fld>
            <a:endParaRPr lang="en-US"/>
          </a:p>
        </p:txBody>
      </p:sp>
    </p:spTree>
    <p:extLst>
      <p:ext uri="{BB962C8B-B14F-4D97-AF65-F5344CB8AC3E}">
        <p14:creationId xmlns:p14="http://schemas.microsoft.com/office/powerpoint/2010/main" val="29323076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B8A2E-3E5D-4CD8-B911-203BD6BE4939}" type="slidenum">
              <a:rPr lang="en-US" smtClean="0"/>
              <a:t>2</a:t>
            </a:fld>
            <a:endParaRPr lang="en-US"/>
          </a:p>
        </p:txBody>
      </p:sp>
    </p:spTree>
    <p:extLst>
      <p:ext uri="{BB962C8B-B14F-4D97-AF65-F5344CB8AC3E}">
        <p14:creationId xmlns:p14="http://schemas.microsoft.com/office/powerpoint/2010/main" val="269683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116670-2F69-4177-84D4-22C9FFFD7EDF}" type="datetime1">
              <a:rPr lang="en-US" smtClean="0"/>
              <a:t>4/7/2024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7DDD6244-4084-4BA4-815F-E8181C4F7800}" type="slidenum">
              <a:rPr lang="en-US" smtClean="0"/>
              <a:t>‹#›</a:t>
            </a:fld>
            <a:endParaRPr lang="en-US"/>
          </a:p>
        </p:txBody>
      </p:sp>
    </p:spTree>
    <p:extLst>
      <p:ext uri="{BB962C8B-B14F-4D97-AF65-F5344CB8AC3E}">
        <p14:creationId xmlns:p14="http://schemas.microsoft.com/office/powerpoint/2010/main" val="16170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8119D0-6B5A-44B4-AF65-CF094F8F39D1}" type="datetime1">
              <a:rPr lang="en-US" smtClean="0"/>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D6244-4084-4BA4-815F-E8181C4F7800}" type="slidenum">
              <a:rPr lang="en-US" smtClean="0"/>
              <a:t>‹#›</a:t>
            </a:fld>
            <a:endParaRPr lang="en-US"/>
          </a:p>
        </p:txBody>
      </p:sp>
    </p:spTree>
    <p:extLst>
      <p:ext uri="{BB962C8B-B14F-4D97-AF65-F5344CB8AC3E}">
        <p14:creationId xmlns:p14="http://schemas.microsoft.com/office/powerpoint/2010/main" val="1665488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C9776-2D53-477F-BD6E-3F881E0BD0CC}" type="datetime1">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244-4084-4BA4-815F-E8181C4F7800}" type="slidenum">
              <a:rPr lang="en-US" smtClean="0"/>
              <a:t>‹#›</a:t>
            </a:fld>
            <a:endParaRPr lang="en-US"/>
          </a:p>
        </p:txBody>
      </p:sp>
    </p:spTree>
    <p:extLst>
      <p:ext uri="{BB962C8B-B14F-4D97-AF65-F5344CB8AC3E}">
        <p14:creationId xmlns:p14="http://schemas.microsoft.com/office/powerpoint/2010/main" val="335236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2A0BF-B1CC-4F1C-A945-B79F0F6FDF14}" type="datetime1">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244-4084-4BA4-815F-E8181C4F7800}" type="slidenum">
              <a:rPr lang="en-US" smtClean="0"/>
              <a:t>‹#›</a:t>
            </a:fld>
            <a:endParaRPr lang="en-US"/>
          </a:p>
        </p:txBody>
      </p:sp>
    </p:spTree>
    <p:extLst>
      <p:ext uri="{BB962C8B-B14F-4D97-AF65-F5344CB8AC3E}">
        <p14:creationId xmlns:p14="http://schemas.microsoft.com/office/powerpoint/2010/main" val="276950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C64393-33AF-4FB6-9AD5-520D44B377E0}" type="datetime1">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244-4084-4BA4-815F-E8181C4F7800}" type="slidenum">
              <a:rPr lang="en-US" smtClean="0"/>
              <a:t>‹#›</a:t>
            </a:fld>
            <a:endParaRPr lang="en-US"/>
          </a:p>
        </p:txBody>
      </p:sp>
    </p:spTree>
    <p:extLst>
      <p:ext uri="{BB962C8B-B14F-4D97-AF65-F5344CB8AC3E}">
        <p14:creationId xmlns:p14="http://schemas.microsoft.com/office/powerpoint/2010/main" val="1177937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6185A-62A4-4F0F-9778-0AC790484EC0}" type="datetime1">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244-4084-4BA4-815F-E8181C4F7800}" type="slidenum">
              <a:rPr lang="en-US" smtClean="0"/>
              <a:t>‹#›</a:t>
            </a:fld>
            <a:endParaRPr lang="en-US"/>
          </a:p>
        </p:txBody>
      </p:sp>
    </p:spTree>
    <p:extLst>
      <p:ext uri="{BB962C8B-B14F-4D97-AF65-F5344CB8AC3E}">
        <p14:creationId xmlns:p14="http://schemas.microsoft.com/office/powerpoint/2010/main" val="3156805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604730-8C3B-42D8-A1B6-77F437580D52}" type="datetime1">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244-4084-4BA4-815F-E8181C4F7800}" type="slidenum">
              <a:rPr lang="en-US" smtClean="0"/>
              <a:t>‹#›</a:t>
            </a:fld>
            <a:endParaRPr lang="en-US"/>
          </a:p>
        </p:txBody>
      </p:sp>
    </p:spTree>
    <p:extLst>
      <p:ext uri="{BB962C8B-B14F-4D97-AF65-F5344CB8AC3E}">
        <p14:creationId xmlns:p14="http://schemas.microsoft.com/office/powerpoint/2010/main" val="1811224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97CA0B-48C8-4951-BE6E-D9151FDC7F87}" type="datetime1">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244-4084-4BA4-815F-E8181C4F7800}" type="slidenum">
              <a:rPr lang="en-US" smtClean="0"/>
              <a:t>‹#›</a:t>
            </a:fld>
            <a:endParaRPr lang="en-US"/>
          </a:p>
        </p:txBody>
      </p:sp>
    </p:spTree>
    <p:extLst>
      <p:ext uri="{BB962C8B-B14F-4D97-AF65-F5344CB8AC3E}">
        <p14:creationId xmlns:p14="http://schemas.microsoft.com/office/powerpoint/2010/main" val="1983751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E8BA1-6149-48E1-ABDC-9F0CD6BFE6EF}" type="datetime1">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244-4084-4BA4-815F-E8181C4F7800}" type="slidenum">
              <a:rPr lang="en-US" smtClean="0"/>
              <a:t>‹#›</a:t>
            </a:fld>
            <a:endParaRPr lang="en-US"/>
          </a:p>
        </p:txBody>
      </p:sp>
    </p:spTree>
    <p:extLst>
      <p:ext uri="{BB962C8B-B14F-4D97-AF65-F5344CB8AC3E}">
        <p14:creationId xmlns:p14="http://schemas.microsoft.com/office/powerpoint/2010/main" val="197751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ACAC4C-DBF6-4839-8A4A-641429C605F3}" type="datetime1">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7DDD6244-4084-4BA4-815F-E8181C4F7800}" type="slidenum">
              <a:rPr lang="en-US" smtClean="0"/>
              <a:t>‹#›</a:t>
            </a:fld>
            <a:endParaRPr lang="en-US"/>
          </a:p>
        </p:txBody>
      </p:sp>
    </p:spTree>
    <p:extLst>
      <p:ext uri="{BB962C8B-B14F-4D97-AF65-F5344CB8AC3E}">
        <p14:creationId xmlns:p14="http://schemas.microsoft.com/office/powerpoint/2010/main" val="46344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5C93A-261D-43BC-A690-9688528BAFD2}" type="datetime1">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244-4084-4BA4-815F-E8181C4F7800}" type="slidenum">
              <a:rPr lang="en-US" smtClean="0"/>
              <a:t>‹#›</a:t>
            </a:fld>
            <a:endParaRPr lang="en-US"/>
          </a:p>
        </p:txBody>
      </p:sp>
    </p:spTree>
    <p:extLst>
      <p:ext uri="{BB962C8B-B14F-4D97-AF65-F5344CB8AC3E}">
        <p14:creationId xmlns:p14="http://schemas.microsoft.com/office/powerpoint/2010/main" val="38694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EF6371-4407-4D58-9D70-02CF11A31C66}" type="datetime1">
              <a:rPr lang="en-US" smtClean="0"/>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D6244-4084-4BA4-815F-E8181C4F7800}" type="slidenum">
              <a:rPr lang="en-US" smtClean="0"/>
              <a:t>‹#›</a:t>
            </a:fld>
            <a:endParaRPr lang="en-US"/>
          </a:p>
        </p:txBody>
      </p:sp>
    </p:spTree>
    <p:extLst>
      <p:ext uri="{BB962C8B-B14F-4D97-AF65-F5344CB8AC3E}">
        <p14:creationId xmlns:p14="http://schemas.microsoft.com/office/powerpoint/2010/main" val="197860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CA6F40-65F8-40EA-BE63-D6AEC20ACBA4}" type="datetime1">
              <a:rPr lang="en-US" smtClean="0"/>
              <a:t>4/7/2024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DD6244-4084-4BA4-815F-E8181C4F7800}" type="slidenum">
              <a:rPr lang="en-US" smtClean="0"/>
              <a:t>‹#›</a:t>
            </a:fld>
            <a:endParaRPr lang="en-US"/>
          </a:p>
        </p:txBody>
      </p:sp>
    </p:spTree>
    <p:extLst>
      <p:ext uri="{BB962C8B-B14F-4D97-AF65-F5344CB8AC3E}">
        <p14:creationId xmlns:p14="http://schemas.microsoft.com/office/powerpoint/2010/main" val="112489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0B5E39-CADB-4C77-8649-151C17675FA3}" type="datetime1">
              <a:rPr lang="en-US" smtClean="0"/>
              <a:t>4/7/2024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DD6244-4084-4BA4-815F-E8181C4F7800}" type="slidenum">
              <a:rPr lang="en-US" smtClean="0"/>
              <a:t>‹#›</a:t>
            </a:fld>
            <a:endParaRPr lang="en-US"/>
          </a:p>
        </p:txBody>
      </p:sp>
    </p:spTree>
    <p:extLst>
      <p:ext uri="{BB962C8B-B14F-4D97-AF65-F5344CB8AC3E}">
        <p14:creationId xmlns:p14="http://schemas.microsoft.com/office/powerpoint/2010/main" val="369853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58E55-20C9-4974-8391-95637C4A60F8}" type="datetime1">
              <a:rPr lang="en-US" smtClean="0"/>
              <a:t>4/7/2024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DD6244-4084-4BA4-815F-E8181C4F7800}" type="slidenum">
              <a:rPr lang="en-US" smtClean="0"/>
              <a:t>‹#›</a:t>
            </a:fld>
            <a:endParaRPr lang="en-US"/>
          </a:p>
        </p:txBody>
      </p:sp>
    </p:spTree>
    <p:extLst>
      <p:ext uri="{BB962C8B-B14F-4D97-AF65-F5344CB8AC3E}">
        <p14:creationId xmlns:p14="http://schemas.microsoft.com/office/powerpoint/2010/main" val="4222808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223057-6831-4C17-B391-4C0F8064B6A3}" type="datetime1">
              <a:rPr lang="en-US" smtClean="0"/>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D6244-4084-4BA4-815F-E8181C4F7800}" type="slidenum">
              <a:rPr lang="en-US" smtClean="0"/>
              <a:t>‹#›</a:t>
            </a:fld>
            <a:endParaRPr lang="en-US"/>
          </a:p>
        </p:txBody>
      </p:sp>
    </p:spTree>
    <p:extLst>
      <p:ext uri="{BB962C8B-B14F-4D97-AF65-F5344CB8AC3E}">
        <p14:creationId xmlns:p14="http://schemas.microsoft.com/office/powerpoint/2010/main" val="329289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4BC2BB-287B-4D18-88F6-DA0348B4FC32}" type="datetime1">
              <a:rPr lang="en-US" smtClean="0"/>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D6244-4084-4BA4-815F-E8181C4F7800}" type="slidenum">
              <a:rPr lang="en-US" smtClean="0"/>
              <a:t>‹#›</a:t>
            </a:fld>
            <a:endParaRPr lang="en-US"/>
          </a:p>
        </p:txBody>
      </p:sp>
    </p:spTree>
    <p:extLst>
      <p:ext uri="{BB962C8B-B14F-4D97-AF65-F5344CB8AC3E}">
        <p14:creationId xmlns:p14="http://schemas.microsoft.com/office/powerpoint/2010/main" val="156585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473F2C-C2B8-4849-ABFB-C65D89E9A897}" type="datetime1">
              <a:rPr lang="en-US" smtClean="0"/>
              <a:t>4/7/2024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DD6244-4084-4BA4-815F-E8181C4F7800}" type="slidenum">
              <a:rPr lang="en-US" smtClean="0"/>
              <a:t>‹#›</a:t>
            </a:fld>
            <a:endParaRPr lang="en-US"/>
          </a:p>
        </p:txBody>
      </p:sp>
    </p:spTree>
    <p:extLst>
      <p:ext uri="{BB962C8B-B14F-4D97-AF65-F5344CB8AC3E}">
        <p14:creationId xmlns:p14="http://schemas.microsoft.com/office/powerpoint/2010/main" val="3100432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190" y="685800"/>
            <a:ext cx="10018713" cy="1752599"/>
          </a:xfrm>
        </p:spPr>
        <p:txBody>
          <a:bodyPr/>
          <a:lstStyle/>
          <a:p>
            <a:r>
              <a:rPr lang="fa-IR" sz="2800" dirty="0">
                <a:cs typeface="B Nazanin" panose="00000400000000000000" pitchFamily="2" charset="-78"/>
              </a:rPr>
              <a:t>عنوان پژوهش:</a:t>
            </a:r>
            <a:br>
              <a:rPr lang="fa-IR" sz="2800" dirty="0">
                <a:cs typeface="B Nazanin" panose="00000400000000000000" pitchFamily="2" charset="-78"/>
              </a:rPr>
            </a:br>
            <a:r>
              <a:rPr lang="fa-IR" dirty="0"/>
              <a:t/>
            </a:r>
            <a:br>
              <a:rPr lang="fa-IR" dirty="0"/>
            </a:br>
            <a:r>
              <a:rPr lang="fa-IR" sz="3200" b="1" dirty="0">
                <a:cs typeface="B Nazanin" panose="00000400000000000000" pitchFamily="2" charset="-78"/>
              </a:rPr>
              <a:t>منابع مالی پیمانکاران و کارفرمایان</a:t>
            </a:r>
            <a:endParaRPr lang="en-US" sz="3200" b="1" dirty="0">
              <a:cs typeface="B Nazanin" panose="00000400000000000000" pitchFamily="2" charset="-78"/>
            </a:endParaRPr>
          </a:p>
        </p:txBody>
      </p:sp>
      <p:sp>
        <p:nvSpPr>
          <p:cNvPr id="3" name="Content Placeholder 2"/>
          <p:cNvSpPr>
            <a:spLocks noGrp="1"/>
          </p:cNvSpPr>
          <p:nvPr>
            <p:ph idx="1"/>
          </p:nvPr>
        </p:nvSpPr>
        <p:spPr/>
        <p:txBody>
          <a:bodyPr/>
          <a:lstStyle/>
          <a:p>
            <a:pPr marL="0" indent="0" algn="ctr">
              <a:buNone/>
            </a:pPr>
            <a:r>
              <a:rPr lang="fa-IR" sz="2800" dirty="0">
                <a:cs typeface="B Nazanin" panose="00000400000000000000" pitchFamily="2" charset="-78"/>
              </a:rPr>
              <a:t>نگارنده </a:t>
            </a:r>
            <a:r>
              <a:rPr lang="fa-IR" sz="2800" dirty="0" smtClean="0">
                <a:cs typeface="B Nazanin" panose="00000400000000000000" pitchFamily="2" charset="-78"/>
              </a:rPr>
              <a:t>:</a:t>
            </a:r>
            <a:r>
              <a:rPr lang="prs-AF" sz="2800" dirty="0" smtClean="0">
                <a:cs typeface="B Nazanin" panose="00000400000000000000" pitchFamily="2" charset="-78"/>
              </a:rPr>
              <a:t>...</a:t>
            </a:r>
            <a:endParaRPr lang="en-US" sz="2800" dirty="0">
              <a:cs typeface="B Nazanin" panose="00000400000000000000" pitchFamily="2" charset="-78"/>
            </a:endParaRPr>
          </a:p>
          <a:p>
            <a:pPr marL="0" indent="0" algn="ctr">
              <a:buNone/>
            </a:pPr>
            <a:r>
              <a:rPr lang="fa-IR" sz="2800" dirty="0">
                <a:cs typeface="B Nazanin" panose="00000400000000000000" pitchFamily="2" charset="-78"/>
              </a:rPr>
              <a:t>استاد راهنما : </a:t>
            </a:r>
            <a:r>
              <a:rPr lang="prs-AF" sz="2800" dirty="0" smtClean="0">
                <a:cs typeface="B Nazanin" panose="00000400000000000000" pitchFamily="2" charset="-78"/>
              </a:rPr>
              <a:t>...</a:t>
            </a:r>
            <a:endParaRPr lang="fa-IR" sz="2800" dirty="0">
              <a:cs typeface="B Nazanin" panose="00000400000000000000" pitchFamily="2" charset="-78"/>
            </a:endParaRPr>
          </a:p>
          <a:p>
            <a:endParaRPr lang="en-US" dirty="0"/>
          </a:p>
        </p:txBody>
      </p:sp>
    </p:spTree>
    <p:extLst>
      <p:ext uri="{BB962C8B-B14F-4D97-AF65-F5344CB8AC3E}">
        <p14:creationId xmlns:p14="http://schemas.microsoft.com/office/powerpoint/2010/main" val="23041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cs typeface="B Nazanin" panose="00000400000000000000" pitchFamily="2" charset="-78"/>
              </a:rPr>
              <a:t>تامین مالی به سه دسته ی مجزا تقسیم می شوند</a:t>
            </a:r>
            <a:endParaRPr lang="en-US" sz="2800" dirty="0">
              <a:cs typeface="B Nazanin" panose="00000400000000000000" pitchFamily="2" charset="-78"/>
            </a:endParaRPr>
          </a:p>
        </p:txBody>
      </p:sp>
      <p:sp>
        <p:nvSpPr>
          <p:cNvPr id="3" name="Content Placeholder 2"/>
          <p:cNvSpPr>
            <a:spLocks noGrp="1"/>
          </p:cNvSpPr>
          <p:nvPr>
            <p:ph idx="1"/>
          </p:nvPr>
        </p:nvSpPr>
        <p:spPr>
          <a:xfrm>
            <a:off x="1484310" y="-154546"/>
            <a:ext cx="10018713" cy="5945747"/>
          </a:xfrm>
        </p:spPr>
        <p:txBody>
          <a:bodyPr/>
          <a:lstStyle/>
          <a:p>
            <a:pPr marL="0" indent="0" algn="r" rtl="1">
              <a:buNone/>
            </a:pPr>
            <a:endParaRPr lang="fa-IR" dirty="0">
              <a:cs typeface="B Nazanin" panose="00000400000000000000" pitchFamily="2" charset="-78"/>
            </a:endParaRPr>
          </a:p>
          <a:p>
            <a:pPr marL="0" indent="0" algn="r" rtl="1">
              <a:buNone/>
            </a:pPr>
            <a:endParaRPr lang="fa-IR"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 </a:t>
            </a:r>
            <a:r>
              <a:rPr lang="ar-DZ" dirty="0">
                <a:cs typeface="B Nazanin" panose="00000400000000000000" pitchFamily="2" charset="-78"/>
              </a:rPr>
              <a:t>تامین مالی عمومی</a:t>
            </a:r>
            <a:endParaRPr lang="fa-IR"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 </a:t>
            </a:r>
            <a:r>
              <a:rPr lang="ar-DZ" dirty="0">
                <a:cs typeface="B Nazanin" panose="00000400000000000000" pitchFamily="2" charset="-78"/>
              </a:rPr>
              <a:t>تامین مالی شرکتی </a:t>
            </a:r>
            <a:endParaRPr lang="fa-IR" dirty="0">
              <a:cs typeface="B Nazanin" panose="00000400000000000000" pitchFamily="2" charset="-78"/>
            </a:endParaRPr>
          </a:p>
          <a:p>
            <a:pPr algn="r" rtl="1">
              <a:buFont typeface="Wingdings" panose="05000000000000000000" pitchFamily="2" charset="2"/>
              <a:buChar char="q"/>
            </a:pPr>
            <a:r>
              <a:rPr lang="fa-IR" dirty="0">
                <a:cs typeface="B Nazanin" panose="00000400000000000000" pitchFamily="2" charset="-78"/>
              </a:rPr>
              <a:t> </a:t>
            </a:r>
            <a:r>
              <a:rPr lang="ar-DZ" dirty="0">
                <a:cs typeface="B Nazanin" panose="00000400000000000000" pitchFamily="2" charset="-78"/>
              </a:rPr>
              <a:t>تامین مالی شخصی</a:t>
            </a:r>
            <a:endParaRPr lang="fa-IR" dirty="0">
              <a:cs typeface="B Nazanin" panose="00000400000000000000" pitchFamily="2" charset="-78"/>
            </a:endParaRPr>
          </a:p>
          <a:p>
            <a:pPr marL="0" indent="0" algn="r" rtl="1">
              <a:buNone/>
            </a:pPr>
            <a:r>
              <a:rPr lang="ar-DZ" dirty="0">
                <a:cs typeface="B Nazanin" panose="00000400000000000000" pitchFamily="2" charset="-78"/>
              </a:rPr>
              <a:t> همچنین به تازگی تامین مالی اجتماعی نیز مطرح شده است. علاوه بر این، حوزه تامین مالی رفتاری نیز به منظور یادگیری در مورد رفتار انسان مطرح گردیده است که محاسبات ریاضی گسترده ای</a:t>
            </a:r>
            <a:r>
              <a:rPr lang="fa-IR" dirty="0">
                <a:cs typeface="B Nazanin" panose="00000400000000000000" pitchFamily="2" charset="-78"/>
              </a:rPr>
              <a:t> دارد.</a:t>
            </a:r>
            <a:endParaRPr lang="en-US" dirty="0">
              <a:cs typeface="B Nazanin" panose="00000400000000000000" pitchFamily="2" charset="-78"/>
            </a:endParaRPr>
          </a:p>
        </p:txBody>
      </p:sp>
      <p:sp>
        <p:nvSpPr>
          <p:cNvPr id="4" name="Slide Number Placeholder 3"/>
          <p:cNvSpPr>
            <a:spLocks noGrp="1"/>
          </p:cNvSpPr>
          <p:nvPr>
            <p:ph type="sldNum" sz="quarter" idx="12"/>
          </p:nvPr>
        </p:nvSpPr>
        <p:spPr>
          <a:xfrm>
            <a:off x="10728102" y="5867131"/>
            <a:ext cx="774922" cy="365125"/>
          </a:xfrm>
        </p:spPr>
        <p:txBody>
          <a:bodyPr/>
          <a:lstStyle/>
          <a:p>
            <a:r>
              <a:rPr lang="fa-IR" sz="3600" dirty="0">
                <a:latin typeface="Times New Roman" panose="02020603050405020304" pitchFamily="18" charset="0"/>
                <a:cs typeface="Times New Roman" panose="02020603050405020304" pitchFamily="18" charset="0"/>
              </a:rPr>
              <a:t>10</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484309" y="956257"/>
            <a:ext cx="4486770" cy="2675586"/>
          </a:xfrm>
          <a:prstGeom prst="rect">
            <a:avLst/>
          </a:prstGeom>
          <a:effectLst>
            <a:softEdge rad="635000"/>
          </a:effectLst>
        </p:spPr>
      </p:pic>
    </p:spTree>
    <p:extLst>
      <p:ext uri="{BB962C8B-B14F-4D97-AF65-F5344CB8AC3E}">
        <p14:creationId xmlns:p14="http://schemas.microsoft.com/office/powerpoint/2010/main" val="33274801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291107"/>
            <a:ext cx="10018713" cy="653603"/>
          </a:xfrm>
        </p:spPr>
        <p:txBody>
          <a:bodyPr>
            <a:normAutofit fontScale="90000"/>
          </a:bodyPr>
          <a:lstStyle/>
          <a:p>
            <a:pPr algn="r" rtl="1"/>
            <a:r>
              <a:rPr lang="ar-DZ" sz="3100" b="1" dirty="0">
                <a:solidFill>
                  <a:schemeClr val="accent6">
                    <a:lumMod val="50000"/>
                  </a:schemeClr>
                </a:solidFill>
                <a:cs typeface="B Nazanin" panose="00000400000000000000" pitchFamily="2" charset="-78"/>
              </a:rPr>
              <a:t>تامین مالی عمومی </a:t>
            </a:r>
            <a:r>
              <a:rPr lang="ar-DZ" sz="3100" dirty="0">
                <a:solidFill>
                  <a:schemeClr val="accent6">
                    <a:lumMod val="75000"/>
                  </a:schemeClr>
                </a:solidFill>
                <a:cs typeface="B Nazanin" panose="00000400000000000000" pitchFamily="2" charset="-78"/>
              </a:rPr>
              <a:t>(</a:t>
            </a:r>
            <a:r>
              <a:rPr lang="en-US" sz="3100" dirty="0">
                <a:solidFill>
                  <a:schemeClr val="accent6">
                    <a:lumMod val="75000"/>
                  </a:schemeClr>
                </a:solidFill>
                <a:cs typeface="B Nazanin" panose="00000400000000000000" pitchFamily="2" charset="-78"/>
              </a:rPr>
              <a:t>Public Finance</a:t>
            </a:r>
            <a:r>
              <a:rPr lang="fa-IR" sz="3100" dirty="0">
                <a:solidFill>
                  <a:schemeClr val="accent6">
                    <a:lumMod val="75000"/>
                  </a:schemeClr>
                </a:solidFill>
                <a:cs typeface="B Nazanin" panose="00000400000000000000" pitchFamily="2" charset="-78"/>
              </a:rPr>
              <a:t>)</a:t>
            </a:r>
            <a:r>
              <a:rPr lang="en-US" sz="2800" dirty="0">
                <a:cs typeface="B Nazanin" panose="00000400000000000000" pitchFamily="2" charset="-78"/>
              </a:rPr>
              <a:t/>
            </a:r>
            <a:br>
              <a:rPr lang="en-US" sz="2800" dirty="0">
                <a:cs typeface="B Nazanin" panose="00000400000000000000" pitchFamily="2" charset="-78"/>
              </a:rPr>
            </a:br>
            <a:endParaRPr lang="en-US" sz="2800" dirty="0">
              <a:cs typeface="B Nazanin" panose="00000400000000000000" pitchFamily="2" charset="-78"/>
            </a:endParaRPr>
          </a:p>
        </p:txBody>
      </p:sp>
      <p:sp>
        <p:nvSpPr>
          <p:cNvPr id="3" name="Content Placeholder 2"/>
          <p:cNvSpPr>
            <a:spLocks noGrp="1"/>
          </p:cNvSpPr>
          <p:nvPr>
            <p:ph idx="1"/>
          </p:nvPr>
        </p:nvSpPr>
        <p:spPr>
          <a:xfrm>
            <a:off x="1484310" y="927279"/>
            <a:ext cx="10018713" cy="4863921"/>
          </a:xfrm>
        </p:spPr>
        <p:txBody>
          <a:bodyPr>
            <a:normAutofit/>
          </a:bodyPr>
          <a:lstStyle/>
          <a:p>
            <a:pPr marL="0" indent="0" algn="just" rtl="1">
              <a:buNone/>
            </a:pPr>
            <a:r>
              <a:rPr lang="ar-DZ" dirty="0">
                <a:cs typeface="B Nazanin" panose="00000400000000000000" pitchFamily="2" charset="-78"/>
              </a:rPr>
              <a:t>دولت فدرال، می تواند با نظارت بر تخصیص منابع، به جلوگیری از شکست بازار، توزیع درآمد و ثبات اقتصادی کمک نماید. بودجه منظم برای این برنامه ها، عمدتا از طریق مالیات تامین می شود.</a:t>
            </a:r>
            <a:endParaRPr lang="fa-IR" dirty="0">
              <a:cs typeface="B Nazanin" panose="00000400000000000000" pitchFamily="2" charset="-78"/>
            </a:endParaRPr>
          </a:p>
          <a:p>
            <a:pPr marL="0" indent="0" algn="just" rtl="1">
              <a:buNone/>
            </a:pPr>
            <a:r>
              <a:rPr lang="ar-DZ" dirty="0">
                <a:cs typeface="B Nazanin" panose="00000400000000000000" pitchFamily="2" charset="-78"/>
              </a:rPr>
              <a:t> وام گرفتن از بانک ها، شرکت های بیمه و سایر دولت ها و سود حاصل از سهامِ شرکت های دولتی، نیز به تامین مالی دولت فدرال کمک می کند.</a:t>
            </a:r>
            <a:endParaRPr lang="fa-IR" dirty="0">
              <a:cs typeface="B Nazanin" panose="00000400000000000000" pitchFamily="2" charset="-78"/>
            </a:endParaRPr>
          </a:p>
          <a:p>
            <a:pPr marL="0" indent="0" algn="just" rtl="1">
              <a:buNone/>
            </a:pPr>
            <a:r>
              <a:rPr lang="ar-DZ" dirty="0">
                <a:cs typeface="B Nazanin" panose="00000400000000000000" pitchFamily="2" charset="-78"/>
              </a:rPr>
              <a:t> دولت های محلی نیز از دولت فدرال کمک های مالی دریافت می کنند.</a:t>
            </a:r>
            <a:endParaRPr lang="fa-IR" dirty="0">
              <a:cs typeface="B Nazanin" panose="00000400000000000000" pitchFamily="2" charset="-78"/>
            </a:endParaRPr>
          </a:p>
          <a:p>
            <a:pPr marL="0" indent="0" algn="just" rtl="1">
              <a:buNone/>
            </a:pPr>
            <a:r>
              <a:rPr lang="ar-DZ" dirty="0">
                <a:cs typeface="B Nazanin" panose="00000400000000000000" pitchFamily="2" charset="-78"/>
              </a:rPr>
              <a:t>هزینه گمرک در بنادر، خدمات فرودگاهی و امکانات دیگر، جریمه ناشی از نقض قوانین، درآمد حاصل از صدور مجوزها و گواهینامه رانندگی و فروش اوراق بهادار دولتی نیز از جمله منابع برای تامین مالی عمومی هستند.</a:t>
            </a:r>
            <a:endParaRPr lang="en-US" dirty="0">
              <a:cs typeface="B Nazanin" panose="00000400000000000000" pitchFamily="2" charset="-78"/>
            </a:endParaRPr>
          </a:p>
        </p:txBody>
      </p:sp>
      <p:sp>
        <p:nvSpPr>
          <p:cNvPr id="6" name="Slide Number Placeholder 5"/>
          <p:cNvSpPr>
            <a:spLocks noGrp="1"/>
          </p:cNvSpPr>
          <p:nvPr>
            <p:ph type="sldNum" sz="quarter" idx="12"/>
          </p:nvPr>
        </p:nvSpPr>
        <p:spPr>
          <a:xfrm>
            <a:off x="10740980" y="5867131"/>
            <a:ext cx="762043" cy="365125"/>
          </a:xfrm>
        </p:spPr>
        <p:txBody>
          <a:bodyPr/>
          <a:lstStyle/>
          <a:p>
            <a:r>
              <a:rPr lang="fa-IR" sz="3600" dirty="0">
                <a:latin typeface="Times New Roman" panose="02020603050405020304" pitchFamily="18" charset="0"/>
                <a:cs typeface="Times New Roman" panose="02020603050405020304" pitchFamily="18" charset="0"/>
              </a:rPr>
              <a:t>11</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651811"/>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47730"/>
            <a:ext cx="10018713" cy="682581"/>
          </a:xfrm>
        </p:spPr>
        <p:txBody>
          <a:bodyPr>
            <a:noAutofit/>
          </a:bodyPr>
          <a:lstStyle/>
          <a:p>
            <a:pPr algn="r" rtl="1"/>
            <a:r>
              <a:rPr lang="ar-DZ" sz="2800" b="1" dirty="0">
                <a:solidFill>
                  <a:schemeClr val="accent6">
                    <a:lumMod val="50000"/>
                  </a:schemeClr>
                </a:solidFill>
                <a:cs typeface="B Nazanin" panose="00000400000000000000" pitchFamily="2" charset="-78"/>
              </a:rPr>
              <a:t>تامین مالی شرکتی</a:t>
            </a:r>
            <a:r>
              <a:rPr lang="ar-DZ" sz="2800" b="1" dirty="0">
                <a:cs typeface="B Nazanin" panose="00000400000000000000" pitchFamily="2" charset="-78"/>
              </a:rPr>
              <a:t> </a:t>
            </a:r>
            <a:r>
              <a:rPr lang="ar-DZ" sz="2800" dirty="0">
                <a:solidFill>
                  <a:schemeClr val="accent6">
                    <a:lumMod val="75000"/>
                  </a:schemeClr>
                </a:solidFill>
                <a:cs typeface="B Nazanin" panose="00000400000000000000" pitchFamily="2" charset="-78"/>
              </a:rPr>
              <a:t>(</a:t>
            </a:r>
            <a:r>
              <a:rPr lang="en-US" sz="2800" dirty="0">
                <a:solidFill>
                  <a:schemeClr val="accent6">
                    <a:lumMod val="75000"/>
                  </a:schemeClr>
                </a:solidFill>
                <a:cs typeface="B Nazanin" panose="00000400000000000000" pitchFamily="2" charset="-78"/>
              </a:rPr>
              <a:t>Corporate Finance</a:t>
            </a:r>
            <a:r>
              <a:rPr lang="fa-IR" sz="2800" dirty="0">
                <a:solidFill>
                  <a:schemeClr val="accent6">
                    <a:lumMod val="75000"/>
                  </a:schemeClr>
                </a:solidFill>
                <a:cs typeface="B Nazanin" panose="00000400000000000000" pitchFamily="2" charset="-78"/>
              </a:rPr>
              <a:t>)</a:t>
            </a:r>
            <a:r>
              <a:rPr lang="en-US" sz="2800" dirty="0">
                <a:cs typeface="B Nazanin" panose="00000400000000000000" pitchFamily="2" charset="-78"/>
              </a:rPr>
              <a:t/>
            </a:r>
            <a:br>
              <a:rPr lang="en-US" sz="2800" dirty="0">
                <a:cs typeface="B Nazanin" panose="00000400000000000000" pitchFamily="2" charset="-78"/>
              </a:rPr>
            </a:br>
            <a:endParaRPr lang="en-US" sz="2800" dirty="0"/>
          </a:p>
        </p:txBody>
      </p:sp>
      <p:sp>
        <p:nvSpPr>
          <p:cNvPr id="3" name="Content Placeholder 2"/>
          <p:cNvSpPr>
            <a:spLocks noGrp="1"/>
          </p:cNvSpPr>
          <p:nvPr>
            <p:ph idx="1"/>
          </p:nvPr>
        </p:nvSpPr>
        <p:spPr>
          <a:xfrm>
            <a:off x="1484310" y="1030310"/>
            <a:ext cx="10018713" cy="4958365"/>
          </a:xfrm>
        </p:spPr>
        <p:txBody>
          <a:bodyPr>
            <a:normAutofit/>
          </a:bodyPr>
          <a:lstStyle/>
          <a:p>
            <a:pPr marL="0" indent="0" algn="just" rtl="1">
              <a:buNone/>
            </a:pPr>
            <a:r>
              <a:rPr lang="ar-DZ" dirty="0">
                <a:cs typeface="B Nazanin" panose="00000400000000000000" pitchFamily="2" charset="-78"/>
              </a:rPr>
              <a:t>کسب و کارها با استفاده از ابزارهای مختلف برای تامین مالی استفاده می کنند که از سرمایه گذاری های سهامی گرفته تا اعتباری. </a:t>
            </a:r>
            <a:endParaRPr lang="fa-IR" dirty="0">
              <a:cs typeface="B Nazanin" panose="00000400000000000000" pitchFamily="2" charset="-78"/>
            </a:endParaRPr>
          </a:p>
          <a:p>
            <a:pPr marL="0" indent="0" algn="just" rtl="1">
              <a:buNone/>
            </a:pPr>
            <a:endParaRPr lang="fa-IR" dirty="0">
              <a:cs typeface="B Nazanin" panose="00000400000000000000" pitchFamily="2" charset="-78"/>
            </a:endParaRPr>
          </a:p>
          <a:p>
            <a:pPr marL="0" indent="0" algn="just" rtl="1">
              <a:buNone/>
            </a:pPr>
            <a:endParaRPr lang="fa-IR" dirty="0">
              <a:cs typeface="B Nazanin" panose="00000400000000000000" pitchFamily="2" charset="-78"/>
            </a:endParaRPr>
          </a:p>
          <a:p>
            <a:pPr marL="0" indent="0" algn="just" rtl="1">
              <a:buNone/>
            </a:pPr>
            <a:endParaRPr lang="fa-IR" dirty="0">
              <a:cs typeface="B Nazanin" panose="00000400000000000000" pitchFamily="2" charset="-78"/>
            </a:endParaRPr>
          </a:p>
          <a:p>
            <a:pPr marL="0" indent="0" algn="just" rtl="1">
              <a:buNone/>
            </a:pPr>
            <a:endParaRPr lang="fa-IR" dirty="0">
              <a:cs typeface="B Nazanin" panose="00000400000000000000" pitchFamily="2" charset="-78"/>
            </a:endParaRPr>
          </a:p>
          <a:p>
            <a:pPr marL="0" indent="0" algn="just" rtl="1">
              <a:buNone/>
            </a:pPr>
            <a:r>
              <a:rPr lang="ar-DZ" dirty="0">
                <a:cs typeface="B Nazanin" panose="00000400000000000000" pitchFamily="2" charset="-78"/>
              </a:rPr>
              <a:t>یک شرکت ممکن است از یک بانک وام دریافت کند یا یک خط اعتباری تامین نماید. مدیریت بدهی نیز می تواند به گسترش و توسعه یک شرکت کمک کند تا در نهایت سودآورتر شود.</a:t>
            </a:r>
          </a:p>
          <a:p>
            <a:pPr marL="0" indent="0" algn="just" rtl="1">
              <a:buNone/>
            </a:pPr>
            <a:r>
              <a:rPr lang="ar-DZ" dirty="0">
                <a:cs typeface="B Nazanin" panose="00000400000000000000" pitchFamily="2" charset="-78"/>
              </a:rPr>
              <a:t>کسب و کارهای نوپا ممکن است سرمایه خودشان را از سرمایه گذاران فرشته یا فروش درصدی از مالکیت شرکت، تامین نمایند. </a:t>
            </a:r>
            <a:endParaRPr lang="fa-IR" dirty="0">
              <a:cs typeface="B Nazanin" panose="00000400000000000000" pitchFamily="2" charset="-78"/>
            </a:endParaRPr>
          </a:p>
        </p:txBody>
      </p:sp>
      <p:sp>
        <p:nvSpPr>
          <p:cNvPr id="6" name="Slide Number Placeholder 5"/>
          <p:cNvSpPr>
            <a:spLocks noGrp="1"/>
          </p:cNvSpPr>
          <p:nvPr>
            <p:ph type="sldNum" sz="quarter" idx="12"/>
          </p:nvPr>
        </p:nvSpPr>
        <p:spPr>
          <a:xfrm>
            <a:off x="10728102" y="5867131"/>
            <a:ext cx="774922" cy="365125"/>
          </a:xfrm>
        </p:spPr>
        <p:txBody>
          <a:bodyPr/>
          <a:lstStyle/>
          <a:p>
            <a:r>
              <a:rPr lang="fa-IR" sz="3600" dirty="0">
                <a:latin typeface="Times New Roman" panose="02020603050405020304" pitchFamily="18" charset="0"/>
                <a:cs typeface="Times New Roman" panose="02020603050405020304" pitchFamily="18" charset="0"/>
              </a:rPr>
              <a:t>12</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279561" y="1847046"/>
            <a:ext cx="5937160" cy="1965100"/>
          </a:xfrm>
          <a:prstGeom prst="rect">
            <a:avLst/>
          </a:prstGeom>
          <a:effectLst>
            <a:reflection blurRad="6350" stA="52000" endA="300" endPos="35000" dir="5400000" sy="-100000" algn="bl" rotWithShape="0"/>
            <a:softEdge rad="635000"/>
          </a:effectLst>
        </p:spPr>
      </p:pic>
    </p:spTree>
    <p:extLst>
      <p:ext uri="{BB962C8B-B14F-4D97-AF65-F5344CB8AC3E}">
        <p14:creationId xmlns:p14="http://schemas.microsoft.com/office/powerpoint/2010/main" val="1336256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397" y="309093"/>
            <a:ext cx="9834344" cy="6277110"/>
          </a:xfrm>
        </p:spPr>
        <p:txBody>
          <a:bodyPr>
            <a:normAutofit/>
          </a:bodyPr>
          <a:lstStyle/>
          <a:p>
            <a:pPr marL="0" indent="0" algn="just" rtl="1">
              <a:buNone/>
            </a:pPr>
            <a:r>
              <a:rPr lang="ar-DZ" dirty="0">
                <a:cs typeface="B Nazanin" panose="00000400000000000000" pitchFamily="2" charset="-78"/>
              </a:rPr>
              <a:t> </a:t>
            </a:r>
            <a:r>
              <a:rPr lang="fa-IR" dirty="0">
                <a:cs typeface="B Nazanin" panose="00000400000000000000" pitchFamily="2" charset="-78"/>
              </a:rPr>
              <a:t>این نوع </a:t>
            </a:r>
            <a:r>
              <a:rPr lang="ar-DZ" dirty="0">
                <a:cs typeface="B Nazanin" panose="00000400000000000000" pitchFamily="2" charset="-78"/>
              </a:rPr>
              <a:t>تأمین مالی با </a:t>
            </a:r>
            <a:r>
              <a:rPr lang="fa-IR" dirty="0">
                <a:cs typeface="B Nazanin" panose="00000400000000000000" pitchFamily="2" charset="-78"/>
              </a:rPr>
              <a:t>تعهد</a:t>
            </a:r>
            <a:r>
              <a:rPr lang="ar-DZ" dirty="0">
                <a:cs typeface="B Nazanin" panose="00000400000000000000" pitchFamily="2" charset="-78"/>
              </a:rPr>
              <a:t> کامل بوده وباز پرداخت </a:t>
            </a:r>
            <a:r>
              <a:rPr lang="fa-IR" dirty="0">
                <a:cs typeface="B Nazanin" panose="00000400000000000000" pitchFamily="2" charset="-78"/>
              </a:rPr>
              <a:t>تعهدات </a:t>
            </a:r>
            <a:r>
              <a:rPr lang="ar-DZ" dirty="0">
                <a:cs typeface="B Nazanin" panose="00000400000000000000" pitchFamily="2" charset="-78"/>
              </a:rPr>
              <a:t>مالی پروژه از طریق کلیه دارای</a:t>
            </a:r>
            <a:r>
              <a:rPr lang="fa-IR" dirty="0">
                <a:cs typeface="B Nazanin" panose="00000400000000000000" pitchFamily="2" charset="-78"/>
              </a:rPr>
              <a:t>ی ها</a:t>
            </a:r>
            <a:r>
              <a:rPr lang="ar-DZ" dirty="0">
                <a:cs typeface="B Nazanin" panose="00000400000000000000" pitchFamily="2" charset="-78"/>
              </a:rPr>
              <a:t>ی شرکت میسر می باشد .</a:t>
            </a:r>
            <a:endParaRPr lang="fa-IR" dirty="0">
              <a:cs typeface="B Nazanin" panose="00000400000000000000" pitchFamily="2" charset="-78"/>
            </a:endParaRPr>
          </a:p>
          <a:p>
            <a:pPr marL="0" indent="0" algn="just" rtl="1">
              <a:buNone/>
            </a:pPr>
            <a:r>
              <a:rPr lang="ar-DZ" dirty="0">
                <a:cs typeface="B Nazanin" panose="00000400000000000000" pitchFamily="2" charset="-78"/>
              </a:rPr>
              <a:t> این حالت مقبولیت بیشتری برای دستگاه</a:t>
            </a:r>
            <a:r>
              <a:rPr lang="fa-IR" dirty="0">
                <a:cs typeface="B Nazanin" panose="00000400000000000000" pitchFamily="2" charset="-78"/>
              </a:rPr>
              <a:t> های </a:t>
            </a:r>
            <a:r>
              <a:rPr lang="ar-DZ" dirty="0">
                <a:cs typeface="B Nazanin" panose="00000400000000000000" pitchFamily="2" charset="-78"/>
              </a:rPr>
              <a:t>اجرایی دارد.</a:t>
            </a:r>
            <a:endParaRPr lang="fa-IR" dirty="0">
              <a:cs typeface="B Nazanin" panose="00000400000000000000" pitchFamily="2" charset="-78"/>
            </a:endParaRPr>
          </a:p>
          <a:p>
            <a:pPr marL="0" indent="0" algn="just" rtl="1">
              <a:buNone/>
            </a:pPr>
            <a:r>
              <a:rPr lang="ar-DZ" dirty="0">
                <a:cs typeface="B Nazanin" panose="00000400000000000000" pitchFamily="2" charset="-78"/>
              </a:rPr>
              <a:t>در </a:t>
            </a:r>
            <a:r>
              <a:rPr lang="fa-IR" dirty="0">
                <a:cs typeface="B Nazanin" panose="00000400000000000000" pitchFamily="2" charset="-78"/>
              </a:rPr>
              <a:t>هر</a:t>
            </a:r>
            <a:r>
              <a:rPr lang="ar-DZ" dirty="0">
                <a:cs typeface="B Nazanin" panose="00000400000000000000" pitchFamily="2" charset="-78"/>
              </a:rPr>
              <a:t> صورت روش فاینانس یک</a:t>
            </a:r>
            <a:r>
              <a:rPr lang="fa-IR" dirty="0">
                <a:cs typeface="B Nazanin" panose="00000400000000000000" pitchFamily="2" charset="-78"/>
              </a:rPr>
              <a:t> </a:t>
            </a:r>
            <a:r>
              <a:rPr lang="ar-DZ" dirty="0">
                <a:cs typeface="B Nazanin" panose="00000400000000000000" pitchFamily="2" charset="-78"/>
              </a:rPr>
              <a:t>روش کوتاه مدت انتقال سرمایه به کشور است، زیرا پس از فرارسیدن موعد بازپرداخت وام ، می بایست اصل سرمایه بـه </a:t>
            </a:r>
            <a:r>
              <a:rPr lang="fa-IR" dirty="0">
                <a:cs typeface="B Nazanin" panose="00000400000000000000" pitchFamily="2" charset="-78"/>
              </a:rPr>
              <a:t>ه</a:t>
            </a:r>
            <a:r>
              <a:rPr lang="ar-DZ" dirty="0">
                <a:cs typeface="B Nazanin" panose="00000400000000000000" pitchFamily="2" charset="-78"/>
              </a:rPr>
              <a:t>مـراه</a:t>
            </a:r>
            <a:r>
              <a:rPr lang="fa-IR" dirty="0">
                <a:cs typeface="B Nazanin" panose="00000400000000000000" pitchFamily="2" charset="-78"/>
              </a:rPr>
              <a:t> </a:t>
            </a:r>
            <a:r>
              <a:rPr lang="ar-DZ" dirty="0">
                <a:cs typeface="B Nazanin" panose="00000400000000000000" pitchFamily="2" charset="-78"/>
              </a:rPr>
              <a:t>سود آن برگشت داده شود . </a:t>
            </a:r>
            <a:endParaRPr lang="fa-IR" dirty="0">
              <a:cs typeface="B Nazanin" panose="00000400000000000000" pitchFamily="2" charset="-78"/>
            </a:endParaRPr>
          </a:p>
          <a:p>
            <a:pPr marL="0" indent="0" algn="just" rtl="1">
              <a:buNone/>
            </a:pPr>
            <a:r>
              <a:rPr lang="ar-DZ" dirty="0">
                <a:cs typeface="B Nazanin" panose="00000400000000000000" pitchFamily="2" charset="-78"/>
              </a:rPr>
              <a:t>بنابراین </a:t>
            </a:r>
            <a:r>
              <a:rPr lang="fa-IR" dirty="0">
                <a:cs typeface="B Nazanin" panose="00000400000000000000" pitchFamily="2" charset="-78"/>
              </a:rPr>
              <a:t>مهمترین</a:t>
            </a:r>
            <a:r>
              <a:rPr lang="ar-DZ" dirty="0">
                <a:cs typeface="B Nazanin" panose="00000400000000000000" pitchFamily="2" charset="-78"/>
              </a:rPr>
              <a:t> شرط در دریافت وام ارزی ، تخصیص آن به </a:t>
            </a:r>
            <a:r>
              <a:rPr lang="fa-IR" dirty="0">
                <a:cs typeface="B Nazanin" panose="00000400000000000000" pitchFamily="2" charset="-78"/>
              </a:rPr>
              <a:t>طرح هایی </a:t>
            </a:r>
            <a:r>
              <a:rPr lang="ar-DZ" dirty="0">
                <a:cs typeface="B Nazanin" panose="00000400000000000000" pitchFamily="2" charset="-78"/>
              </a:rPr>
              <a:t> است که دارای توجیه اقتصادی بوده و نرخ بازگشت سرمایه معقولی را داشته باشند.</a:t>
            </a:r>
            <a:endParaRPr lang="fa-IR" dirty="0">
              <a:cs typeface="B Nazanin" panose="00000400000000000000" pitchFamily="2" charset="-78"/>
            </a:endParaRPr>
          </a:p>
        </p:txBody>
      </p:sp>
      <p:sp>
        <p:nvSpPr>
          <p:cNvPr id="6" name="Slide Number Placeholder 5"/>
          <p:cNvSpPr>
            <a:spLocks noGrp="1"/>
          </p:cNvSpPr>
          <p:nvPr>
            <p:ph type="sldNum" sz="quarter" idx="12"/>
          </p:nvPr>
        </p:nvSpPr>
        <p:spPr>
          <a:xfrm>
            <a:off x="10792496" y="5867131"/>
            <a:ext cx="710527" cy="365125"/>
          </a:xfrm>
        </p:spPr>
        <p:txBody>
          <a:bodyPr/>
          <a:lstStyle/>
          <a:p>
            <a:r>
              <a:rPr lang="fa-IR" sz="3600" dirty="0">
                <a:latin typeface="Times New Roman" panose="02020603050405020304" pitchFamily="18" charset="0"/>
                <a:cs typeface="Times New Roman" panose="02020603050405020304" pitchFamily="18" charset="0"/>
              </a:rPr>
              <a:t>13</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85728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
            <a:ext cx="10018713" cy="5791200"/>
          </a:xfrm>
        </p:spPr>
        <p:txBody>
          <a:bodyPr/>
          <a:lstStyle/>
          <a:p>
            <a:pPr marL="0" indent="0" algn="just" rtl="1">
              <a:buNone/>
            </a:pPr>
            <a:r>
              <a:rPr lang="ar-DZ" dirty="0">
                <a:cs typeface="B Nazanin" panose="00000400000000000000" pitchFamily="2" charset="-78"/>
              </a:rPr>
              <a:t>بطور خلاصه قرارداد</a:t>
            </a:r>
            <a:r>
              <a:rPr lang="fa-IR" dirty="0">
                <a:cs typeface="B Nazanin" panose="00000400000000000000" pitchFamily="2" charset="-78"/>
              </a:rPr>
              <a:t>ها</a:t>
            </a:r>
            <a:r>
              <a:rPr lang="ar-DZ" dirty="0">
                <a:cs typeface="B Nazanin" panose="00000400000000000000" pitchFamily="2" charset="-78"/>
              </a:rPr>
              <a:t>ی فاینانس بدین </a:t>
            </a:r>
            <a:r>
              <a:rPr lang="fa-IR" dirty="0">
                <a:cs typeface="B Nazanin" panose="00000400000000000000" pitchFamily="2" charset="-78"/>
              </a:rPr>
              <a:t>مفهوم هستند </a:t>
            </a:r>
            <a:r>
              <a:rPr lang="ar-DZ" dirty="0">
                <a:cs typeface="B Nazanin" panose="00000400000000000000" pitchFamily="2" charset="-78"/>
              </a:rPr>
              <a:t>که یک بانک یا موسسه تجاری خارجی وامی را ب</a:t>
            </a:r>
            <a:r>
              <a:rPr lang="fa-IR" dirty="0">
                <a:cs typeface="B Nazanin" panose="00000400000000000000" pitchFamily="2" charset="-78"/>
              </a:rPr>
              <a:t>ه </a:t>
            </a:r>
            <a:r>
              <a:rPr lang="ar-DZ" dirty="0">
                <a:cs typeface="B Nazanin" panose="00000400000000000000" pitchFamily="2" charset="-78"/>
              </a:rPr>
              <a:t>منظور عملیات معینی به</a:t>
            </a:r>
            <a:r>
              <a:rPr lang="fa-IR" dirty="0">
                <a:cs typeface="B Nazanin" panose="00000400000000000000" pitchFamily="2" charset="-78"/>
              </a:rPr>
              <a:t> </a:t>
            </a:r>
            <a:r>
              <a:rPr lang="ar-DZ" dirty="0">
                <a:cs typeface="B Nazanin" panose="00000400000000000000" pitchFamily="2" charset="-78"/>
              </a:rPr>
              <a:t>کشور و یا شرکت مشخصی پرداخت نموده و کنترلی روی </a:t>
            </a:r>
            <a:r>
              <a:rPr lang="fa-IR" dirty="0">
                <a:cs typeface="B Nazanin" panose="00000400000000000000" pitchFamily="2" charset="-78"/>
              </a:rPr>
              <a:t>هزینه</a:t>
            </a:r>
            <a:r>
              <a:rPr lang="ar-DZ" dirty="0">
                <a:cs typeface="B Nazanin" panose="00000400000000000000" pitchFamily="2" charset="-78"/>
              </a:rPr>
              <a:t> کردن آن ندارد و </a:t>
            </a:r>
            <a:r>
              <a:rPr lang="fa-IR" dirty="0">
                <a:cs typeface="B Nazanin" panose="00000400000000000000" pitchFamily="2" charset="-78"/>
              </a:rPr>
              <a:t>تعهدی </a:t>
            </a:r>
            <a:r>
              <a:rPr lang="ar-DZ" dirty="0">
                <a:cs typeface="B Nazanin" panose="00000400000000000000" pitchFamily="2" charset="-78"/>
              </a:rPr>
              <a:t> نیز برای به ثمر نشستن طرح</a:t>
            </a:r>
            <a:r>
              <a:rPr lang="fa-IR" dirty="0">
                <a:cs typeface="B Nazanin" panose="00000400000000000000" pitchFamily="2" charset="-78"/>
              </a:rPr>
              <a:t> </a:t>
            </a:r>
            <a:r>
              <a:rPr lang="ar-DZ" dirty="0">
                <a:cs typeface="B Nazanin" panose="00000400000000000000" pitchFamily="2" charset="-78"/>
              </a:rPr>
              <a:t>نداشته و در سررسید</a:t>
            </a:r>
            <a:r>
              <a:rPr lang="fa-IR" dirty="0">
                <a:cs typeface="B Nazanin" panose="00000400000000000000" pitchFamily="2" charset="-78"/>
              </a:rPr>
              <a:t>ها</a:t>
            </a:r>
            <a:r>
              <a:rPr lang="ar-DZ" dirty="0">
                <a:cs typeface="B Nazanin" panose="00000400000000000000" pitchFamily="2" charset="-78"/>
              </a:rPr>
              <a:t>ی تعیین شده ای اصل و فرع آن را از طرف قرارداد و یا بانک تضمین کننده قرارداد دریافت می نماید . </a:t>
            </a:r>
            <a:endParaRPr lang="en-US" dirty="0">
              <a:cs typeface="B Nazanin" panose="00000400000000000000" pitchFamily="2" charset="-78"/>
            </a:endParaRPr>
          </a:p>
        </p:txBody>
      </p:sp>
      <p:sp>
        <p:nvSpPr>
          <p:cNvPr id="4" name="Slide Number Placeholder 3"/>
          <p:cNvSpPr>
            <a:spLocks noGrp="1"/>
          </p:cNvSpPr>
          <p:nvPr>
            <p:ph type="sldNum" sz="quarter" idx="12"/>
          </p:nvPr>
        </p:nvSpPr>
        <p:spPr>
          <a:xfrm>
            <a:off x="10740980" y="5867131"/>
            <a:ext cx="762043" cy="365125"/>
          </a:xfrm>
        </p:spPr>
        <p:txBody>
          <a:bodyPr/>
          <a:lstStyle/>
          <a:p>
            <a:r>
              <a:rPr lang="fa-IR" sz="3600" dirty="0">
                <a:latin typeface="Times New Roman" panose="02020603050405020304" pitchFamily="18" charset="0"/>
                <a:cs typeface="Times New Roman" panose="02020603050405020304" pitchFamily="18" charset="0"/>
              </a:rPr>
              <a:t>14</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496251" y="3658382"/>
            <a:ext cx="5810622" cy="2391311"/>
          </a:xfrm>
          <a:prstGeom prst="rect">
            <a:avLst/>
          </a:prstGeom>
          <a:effectLst>
            <a:softEdge rad="317500"/>
          </a:effectLst>
          <a:scene3d>
            <a:camera prst="perspectiveRight"/>
            <a:lightRig rig="threePt" dir="t"/>
          </a:scene3d>
        </p:spPr>
      </p:pic>
    </p:spTree>
    <p:extLst>
      <p:ext uri="{BB962C8B-B14F-4D97-AF65-F5344CB8AC3E}">
        <p14:creationId xmlns:p14="http://schemas.microsoft.com/office/powerpoint/2010/main" val="21419849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582771"/>
            <a:ext cx="10018713" cy="589207"/>
          </a:xfrm>
        </p:spPr>
        <p:txBody>
          <a:bodyPr>
            <a:noAutofit/>
          </a:bodyPr>
          <a:lstStyle/>
          <a:p>
            <a:pPr algn="r" rtl="1"/>
            <a:r>
              <a:rPr lang="fa-IR" sz="2800" b="1" dirty="0">
                <a:solidFill>
                  <a:schemeClr val="accent6">
                    <a:lumMod val="50000"/>
                  </a:schemeClr>
                </a:solidFill>
                <a:cs typeface="B Nazanin" panose="00000400000000000000" pitchFamily="2" charset="-78"/>
              </a:rPr>
              <a:t>ت</a:t>
            </a:r>
            <a:r>
              <a:rPr lang="ar-DZ" sz="2800" b="1" dirty="0">
                <a:solidFill>
                  <a:schemeClr val="accent6">
                    <a:lumMod val="50000"/>
                  </a:schemeClr>
                </a:solidFill>
                <a:cs typeface="B Nazanin" panose="00000400000000000000" pitchFamily="2" charset="-78"/>
              </a:rPr>
              <a:t>امین مالی شخصی / خصوصی </a:t>
            </a:r>
            <a:r>
              <a:rPr lang="ar-DZ" sz="2800" dirty="0">
                <a:solidFill>
                  <a:schemeClr val="accent6">
                    <a:lumMod val="75000"/>
                  </a:schemeClr>
                </a:solidFill>
                <a:cs typeface="B Nazanin" panose="00000400000000000000" pitchFamily="2" charset="-78"/>
              </a:rPr>
              <a:t>(</a:t>
            </a:r>
            <a:r>
              <a:rPr lang="en-US" sz="2800" dirty="0">
                <a:solidFill>
                  <a:schemeClr val="accent6">
                    <a:lumMod val="75000"/>
                  </a:schemeClr>
                </a:solidFill>
                <a:cs typeface="B Nazanin" panose="00000400000000000000" pitchFamily="2" charset="-78"/>
              </a:rPr>
              <a:t>Personal Finance</a:t>
            </a:r>
            <a:r>
              <a:rPr lang="fa-IR" sz="2800" dirty="0">
                <a:solidFill>
                  <a:schemeClr val="accent6">
                    <a:lumMod val="75000"/>
                  </a:schemeClr>
                </a:solidFill>
                <a:cs typeface="B Nazanin" panose="00000400000000000000" pitchFamily="2" charset="-78"/>
              </a:rPr>
              <a:t>)</a:t>
            </a:r>
            <a:r>
              <a:rPr lang="en-US" sz="2800" dirty="0">
                <a:cs typeface="B Nazanin" panose="00000400000000000000" pitchFamily="2" charset="-78"/>
              </a:rPr>
              <a:t/>
            </a:r>
            <a:br>
              <a:rPr lang="en-US" sz="2800" dirty="0">
                <a:cs typeface="B Nazanin" panose="00000400000000000000" pitchFamily="2" charset="-78"/>
              </a:rPr>
            </a:br>
            <a:endParaRPr lang="en-US" sz="2800" dirty="0"/>
          </a:p>
        </p:txBody>
      </p:sp>
      <p:sp>
        <p:nvSpPr>
          <p:cNvPr id="3" name="Content Placeholder 2"/>
          <p:cNvSpPr>
            <a:spLocks noGrp="1"/>
          </p:cNvSpPr>
          <p:nvPr>
            <p:ph idx="1"/>
          </p:nvPr>
        </p:nvSpPr>
        <p:spPr>
          <a:xfrm>
            <a:off x="1484310" y="1171978"/>
            <a:ext cx="10018713" cy="3073758"/>
          </a:xfrm>
        </p:spPr>
        <p:txBody>
          <a:bodyPr>
            <a:normAutofit fontScale="92500" lnSpcReduction="20000"/>
          </a:bodyPr>
          <a:lstStyle/>
          <a:p>
            <a:pPr marL="0" indent="0" algn="just" rtl="1">
              <a:buNone/>
            </a:pPr>
            <a:r>
              <a:rPr lang="ar-DZ" dirty="0">
                <a:cs typeface="B Nazanin" panose="00000400000000000000" pitchFamily="2" charset="-78"/>
              </a:rPr>
              <a:t>برنامه ریزی تامین مالی شخصی معمولا شامل تجزیه و تحلیل وضعیت مالی فعلی فرد یا خانواده و پیش بینی نیازهای کوتاه مدت و بلند مدت و تدوین و اجرای یک برنامه برای برآورده ساختن آن نیازها، با توجه به محدودیت های مالی فردی می باشد. </a:t>
            </a:r>
            <a:endParaRPr lang="fa-IR" dirty="0">
              <a:cs typeface="B Nazanin" panose="00000400000000000000" pitchFamily="2" charset="-78"/>
            </a:endParaRPr>
          </a:p>
          <a:p>
            <a:pPr marL="0" indent="0" algn="just" rtl="1">
              <a:buNone/>
            </a:pPr>
            <a:endParaRPr lang="fa-IR" dirty="0">
              <a:cs typeface="B Nazanin" panose="00000400000000000000" pitchFamily="2" charset="-78"/>
            </a:endParaRPr>
          </a:p>
          <a:p>
            <a:pPr marL="0" indent="0" algn="just" rtl="1">
              <a:buNone/>
            </a:pPr>
            <a:r>
              <a:rPr lang="fa-IR" b="1" dirty="0">
                <a:solidFill>
                  <a:schemeClr val="accent4">
                    <a:lumMod val="75000"/>
                  </a:schemeClr>
                </a:solidFill>
                <a:cs typeface="B Nazanin" panose="00000400000000000000" pitchFamily="2" charset="-78"/>
              </a:rPr>
              <a:t>انواع </a:t>
            </a:r>
            <a:r>
              <a:rPr lang="ar-DZ" b="1" dirty="0">
                <a:solidFill>
                  <a:schemeClr val="accent4">
                    <a:lumMod val="75000"/>
                  </a:schemeClr>
                </a:solidFill>
                <a:cs typeface="B Nazanin" panose="00000400000000000000" pitchFamily="2" charset="-78"/>
              </a:rPr>
              <a:t>منابع مالی </a:t>
            </a:r>
            <a:r>
              <a:rPr lang="fa-IR" b="1" dirty="0">
                <a:solidFill>
                  <a:schemeClr val="accent4">
                    <a:lumMod val="75000"/>
                  </a:schemeClr>
                </a:solidFill>
                <a:cs typeface="B Nazanin" panose="00000400000000000000" pitchFamily="2" charset="-78"/>
              </a:rPr>
              <a:t>:</a:t>
            </a:r>
          </a:p>
          <a:p>
            <a:pPr marL="0" indent="0" algn="just" rtl="1">
              <a:buNone/>
            </a:pPr>
            <a:r>
              <a:rPr lang="ar-DZ" dirty="0">
                <a:cs typeface="B Nazanin" panose="00000400000000000000" pitchFamily="2" charset="-78"/>
              </a:rPr>
              <a:t>داخلی (یعنی منابع مالی در داخل کسب و کار) و خارجی (یعنی منابع مالی در خارج از کسب و کار). </a:t>
            </a:r>
            <a:endParaRPr lang="fa-IR" dirty="0">
              <a:cs typeface="B Nazanin" panose="00000400000000000000" pitchFamily="2" charset="-78"/>
            </a:endParaRPr>
          </a:p>
          <a:p>
            <a:pPr marL="0" indent="0" algn="just" rtl="1">
              <a:buNone/>
            </a:pPr>
            <a:r>
              <a:rPr lang="ar-DZ" dirty="0">
                <a:cs typeface="B Nazanin" panose="00000400000000000000" pitchFamily="2" charset="-78"/>
              </a:rPr>
              <a:t>کارآفرینان با تجربه (و یا کارآفرینان اجتماعی) اغلب سرمایه مورد نیاز برای انجام فعالیت های روزانه کسب و کار را دست کم می گیرند وکم تخمین می زنند</a:t>
            </a:r>
            <a:r>
              <a:rPr lang="fa-IR" dirty="0">
                <a:cs typeface="B Nazanin" panose="00000400000000000000" pitchFamily="2" charset="-78"/>
              </a:rPr>
              <a:t>.</a:t>
            </a:r>
            <a:endParaRPr lang="en-US" dirty="0">
              <a:cs typeface="B Nazanin" panose="00000400000000000000" pitchFamily="2" charset="-78"/>
            </a:endParaRPr>
          </a:p>
        </p:txBody>
      </p:sp>
      <p:sp>
        <p:nvSpPr>
          <p:cNvPr id="6" name="Slide Number Placeholder 5"/>
          <p:cNvSpPr>
            <a:spLocks noGrp="1"/>
          </p:cNvSpPr>
          <p:nvPr>
            <p:ph type="sldNum" sz="quarter" idx="12"/>
          </p:nvPr>
        </p:nvSpPr>
        <p:spPr>
          <a:xfrm>
            <a:off x="10792496" y="5867131"/>
            <a:ext cx="710527" cy="365125"/>
          </a:xfrm>
        </p:spPr>
        <p:txBody>
          <a:bodyPr/>
          <a:lstStyle/>
          <a:p>
            <a:r>
              <a:rPr lang="fa-IR" sz="3600" dirty="0">
                <a:latin typeface="Times New Roman" panose="02020603050405020304" pitchFamily="18" charset="0"/>
                <a:cs typeface="Times New Roman" panose="02020603050405020304" pitchFamily="18" charset="0"/>
              </a:rPr>
              <a:t>15</a:t>
            </a:r>
            <a:endParaRPr lang="en-U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965637" y="3799134"/>
            <a:ext cx="4191000" cy="2514600"/>
          </a:xfrm>
          <a:prstGeom prst="rect">
            <a:avLst/>
          </a:prstGeom>
          <a:effectLst>
            <a:softEdge rad="635000"/>
          </a:effectLst>
          <a:scene3d>
            <a:camera prst="obliqueTopLeft"/>
            <a:lightRig rig="threePt" dir="t"/>
          </a:scene3d>
        </p:spPr>
      </p:pic>
    </p:spTree>
    <p:extLst>
      <p:ext uri="{BB962C8B-B14F-4D97-AF65-F5344CB8AC3E}">
        <p14:creationId xmlns:p14="http://schemas.microsoft.com/office/powerpoint/2010/main" val="30119484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sz="2800" b="1" dirty="0">
                <a:cs typeface="B Nazanin" panose="00000400000000000000" pitchFamily="2" charset="-78"/>
              </a:rPr>
              <a:t>تامین مالی بخش غیردولتی (داخلی و خارجی) </a:t>
            </a:r>
            <a:endParaRPr lang="en-US" sz="2800" b="1" dirty="0"/>
          </a:p>
        </p:txBody>
      </p:sp>
      <p:sp>
        <p:nvSpPr>
          <p:cNvPr id="3" name="Content Placeholder 2"/>
          <p:cNvSpPr>
            <a:spLocks noGrp="1"/>
          </p:cNvSpPr>
          <p:nvPr>
            <p:ph idx="1"/>
          </p:nvPr>
        </p:nvSpPr>
        <p:spPr>
          <a:xfrm>
            <a:off x="1484310" y="1"/>
            <a:ext cx="10018713" cy="5791200"/>
          </a:xfrm>
        </p:spPr>
        <p:txBody>
          <a:bodyPr/>
          <a:lstStyle/>
          <a:p>
            <a:pPr marL="0" indent="0" algn="just" rtl="1">
              <a:buNone/>
            </a:pPr>
            <a:r>
              <a:rPr lang="fa-IR" dirty="0">
                <a:cs typeface="B Nazanin" panose="00000400000000000000" pitchFamily="2" charset="-78"/>
              </a:rPr>
              <a:t>ا</a:t>
            </a:r>
            <a:r>
              <a:rPr lang="ar-DZ" dirty="0">
                <a:cs typeface="B Nazanin" panose="00000400000000000000" pitchFamily="2" charset="-78"/>
              </a:rPr>
              <a:t>ستفاده ازمنابع مختلف به همراه منابع دولتی برای اجرای این طرح ها اجتناب ناپذیراست که بررسی شیوه های تامین مالی درطرح های پروژه های عمرانی زیرساخت و انتخاب روش مناسب اجرا برای یک روش تامین مالی و همچنین بررسی امکان یابی مالی آن طرح درقالب مطالعات مالی وبرنامه ریزی تجاری – مالی درکناربررسی های فنی و اقتصادی متداول باتاکید برشناسایی روش</a:t>
            </a:r>
            <a:r>
              <a:rPr lang="fa-IR" dirty="0">
                <a:cs typeface="B Nazanin" panose="00000400000000000000" pitchFamily="2" charset="-78"/>
              </a:rPr>
              <a:t> </a:t>
            </a:r>
            <a:r>
              <a:rPr lang="ar-DZ" dirty="0">
                <a:cs typeface="B Nazanin" panose="00000400000000000000" pitchFamily="2" charset="-78"/>
              </a:rPr>
              <a:t>های تامین مالی متناسب باروشهای اجرا می تواند بسیار کارگشا و موثرباشد .</a:t>
            </a:r>
            <a:endParaRPr lang="en-US" dirty="0">
              <a:cs typeface="B Nazanin" panose="00000400000000000000" pitchFamily="2" charset="-78"/>
            </a:endParaRPr>
          </a:p>
        </p:txBody>
      </p:sp>
      <p:sp>
        <p:nvSpPr>
          <p:cNvPr id="4" name="Slide Number Placeholder 3"/>
          <p:cNvSpPr>
            <a:spLocks noGrp="1"/>
          </p:cNvSpPr>
          <p:nvPr>
            <p:ph type="sldNum" sz="quarter" idx="12"/>
          </p:nvPr>
        </p:nvSpPr>
        <p:spPr>
          <a:xfrm>
            <a:off x="10779618" y="5867131"/>
            <a:ext cx="723406" cy="365125"/>
          </a:xfrm>
        </p:spPr>
        <p:txBody>
          <a:bodyPr/>
          <a:lstStyle/>
          <a:p>
            <a:r>
              <a:rPr lang="fa-IR" sz="3600" dirty="0">
                <a:latin typeface="Times New Roman" panose="02020603050405020304" pitchFamily="18" charset="0"/>
                <a:cs typeface="Times New Roman" panose="02020603050405020304" pitchFamily="18" charset="0"/>
              </a:rPr>
              <a:t>16</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771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833907"/>
          </a:xfrm>
        </p:spPr>
        <p:txBody>
          <a:bodyPr/>
          <a:lstStyle/>
          <a:p>
            <a:pPr algn="just" rtl="1"/>
            <a:r>
              <a:rPr lang="ar-DZ" sz="2800" b="1" dirty="0">
                <a:cs typeface="B Nazanin" panose="00000400000000000000" pitchFamily="2" charset="-78"/>
              </a:rPr>
              <a:t>فر آیند تأمین مالی جهت سرمایه گذاری در پروژه هـای زیربنـایی عمرانـی </a:t>
            </a:r>
            <a:endParaRPr lang="en-US" sz="2800" b="1" dirty="0">
              <a:cs typeface="B Nazanin" panose="00000400000000000000" pitchFamily="2" charset="-78"/>
            </a:endParaRPr>
          </a:p>
        </p:txBody>
      </p:sp>
      <p:sp>
        <p:nvSpPr>
          <p:cNvPr id="3" name="Content Placeholder 2"/>
          <p:cNvSpPr>
            <a:spLocks noGrp="1"/>
          </p:cNvSpPr>
          <p:nvPr>
            <p:ph idx="1"/>
          </p:nvPr>
        </p:nvSpPr>
        <p:spPr>
          <a:xfrm>
            <a:off x="1484310" y="1352283"/>
            <a:ext cx="10018713" cy="4438918"/>
          </a:xfrm>
        </p:spPr>
        <p:txBody>
          <a:bodyPr>
            <a:normAutofit/>
          </a:bodyPr>
          <a:lstStyle/>
          <a:p>
            <a:pPr marL="0" indent="0" algn="just" rtl="1">
              <a:buNone/>
            </a:pPr>
            <a:r>
              <a:rPr lang="ar-DZ" dirty="0">
                <a:cs typeface="B Nazanin" panose="00000400000000000000" pitchFamily="2" charset="-78"/>
              </a:rPr>
              <a:t>تأمین منابع مالی برای پروژه ها</a:t>
            </a:r>
            <a:r>
              <a:rPr lang="fa-IR" dirty="0">
                <a:cs typeface="B Nazanin" panose="00000400000000000000" pitchFamily="2" charset="-78"/>
              </a:rPr>
              <a:t>ی بزرگ </a:t>
            </a:r>
            <a:r>
              <a:rPr lang="ar-DZ" dirty="0">
                <a:cs typeface="B Nazanin" panose="00000400000000000000" pitchFamily="2" charset="-78"/>
              </a:rPr>
              <a:t> از دو منبع داخلی و خارجی انجام می شود .</a:t>
            </a:r>
          </a:p>
          <a:p>
            <a:pPr marL="0" indent="0" algn="just" rtl="1">
              <a:buNone/>
            </a:pPr>
            <a:r>
              <a:rPr lang="ar-DZ" dirty="0">
                <a:cs typeface="B Nazanin" panose="00000400000000000000" pitchFamily="2" charset="-78"/>
              </a:rPr>
              <a:t>عوامل و اهرم</a:t>
            </a:r>
            <a:r>
              <a:rPr lang="fa-IR" dirty="0">
                <a:cs typeface="B Nazanin" panose="00000400000000000000" pitchFamily="2" charset="-78"/>
              </a:rPr>
              <a:t> </a:t>
            </a:r>
            <a:r>
              <a:rPr lang="ar-DZ" dirty="0">
                <a:cs typeface="B Nazanin" panose="00000400000000000000" pitchFamily="2" charset="-78"/>
              </a:rPr>
              <a:t>های مالی لازم از منابع داخلی:</a:t>
            </a:r>
          </a:p>
          <a:p>
            <a:pPr marL="0" indent="0" algn="just" rtl="1">
              <a:buNone/>
            </a:pPr>
            <a:r>
              <a:rPr lang="ar-DZ" dirty="0">
                <a:cs typeface="B Nazanin" panose="00000400000000000000" pitchFamily="2" charset="-78"/>
              </a:rPr>
              <a:t>الف – بورس اوراق بهادار</a:t>
            </a:r>
          </a:p>
          <a:p>
            <a:pPr marL="0" indent="0" algn="just" rtl="1">
              <a:buNone/>
            </a:pPr>
            <a:r>
              <a:rPr lang="ar-DZ" dirty="0">
                <a:cs typeface="B Nazanin" panose="00000400000000000000" pitchFamily="2" charset="-78"/>
              </a:rPr>
              <a:t>ب – فروش اوراق مشارکت</a:t>
            </a:r>
          </a:p>
          <a:p>
            <a:pPr marL="0" indent="0" algn="just" rtl="1">
              <a:buNone/>
            </a:pPr>
            <a:r>
              <a:rPr lang="ar-DZ" dirty="0">
                <a:cs typeface="B Nazanin" panose="00000400000000000000" pitchFamily="2" charset="-78"/>
              </a:rPr>
              <a:t>ج – استفاده از وجوه صندوق های بیمه و بازنشستگی</a:t>
            </a:r>
          </a:p>
          <a:p>
            <a:pPr marL="0" indent="0" algn="just" rtl="1">
              <a:buNone/>
            </a:pPr>
            <a:r>
              <a:rPr lang="ar-DZ" dirty="0">
                <a:cs typeface="B Nazanin" panose="00000400000000000000" pitchFamily="2" charset="-78"/>
              </a:rPr>
              <a:t>د – استفاده از دارایی های بی مصرف و یا کم مصرف واحدهای اقتصادی</a:t>
            </a:r>
            <a:endParaRPr lang="en-US" dirty="0">
              <a:cs typeface="B Nazanin" panose="00000400000000000000" pitchFamily="2" charset="-78"/>
            </a:endParaRPr>
          </a:p>
        </p:txBody>
      </p:sp>
      <p:sp>
        <p:nvSpPr>
          <p:cNvPr id="4" name="Slide Number Placeholder 3"/>
          <p:cNvSpPr>
            <a:spLocks noGrp="1"/>
          </p:cNvSpPr>
          <p:nvPr>
            <p:ph type="sldNum" sz="quarter" idx="12"/>
          </p:nvPr>
        </p:nvSpPr>
        <p:spPr>
          <a:xfrm>
            <a:off x="10715224" y="5867131"/>
            <a:ext cx="787800" cy="365125"/>
          </a:xfrm>
        </p:spPr>
        <p:txBody>
          <a:bodyPr/>
          <a:lstStyle/>
          <a:p>
            <a:r>
              <a:rPr lang="fa-IR" sz="3600" dirty="0">
                <a:latin typeface="Times New Roman" panose="02020603050405020304" pitchFamily="18" charset="0"/>
                <a:cs typeface="Times New Roman" panose="02020603050405020304" pitchFamily="18" charset="0"/>
              </a:rPr>
              <a:t>17</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5420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856" y="-553791"/>
            <a:ext cx="10018713" cy="6786048"/>
          </a:xfrm>
        </p:spPr>
        <p:txBody>
          <a:bodyPr/>
          <a:lstStyle/>
          <a:p>
            <a:pPr marL="0" indent="0" algn="just" rtl="1">
              <a:buNone/>
            </a:pPr>
            <a:r>
              <a:rPr lang="ar-DZ" sz="2800" b="1" dirty="0">
                <a:solidFill>
                  <a:schemeClr val="accent4">
                    <a:lumMod val="75000"/>
                  </a:schemeClr>
                </a:solidFill>
                <a:cs typeface="B Nazanin" panose="00000400000000000000" pitchFamily="2" charset="-78"/>
              </a:rPr>
              <a:t> نحوه تأمين منابع مالي و تهيه بودجه اجرايي لازم براي انجام پروژه ها</a:t>
            </a:r>
            <a:r>
              <a:rPr lang="en-US" sz="2800" b="1" dirty="0">
                <a:solidFill>
                  <a:schemeClr val="accent4">
                    <a:lumMod val="75000"/>
                  </a:schemeClr>
                </a:solidFill>
                <a:cs typeface="B Nazanin" panose="00000400000000000000" pitchFamily="2" charset="-78"/>
              </a:rPr>
              <a:t> </a:t>
            </a:r>
            <a:endParaRPr lang="fa-IR" sz="2800" b="1" dirty="0">
              <a:solidFill>
                <a:schemeClr val="accent4">
                  <a:lumMod val="75000"/>
                </a:schemeClr>
              </a:solidFill>
              <a:cs typeface="B Nazanin" panose="00000400000000000000" pitchFamily="2" charset="-78"/>
            </a:endParaRPr>
          </a:p>
          <a:p>
            <a:pPr marL="0" indent="0" algn="just" rtl="1">
              <a:buNone/>
            </a:pPr>
            <a:r>
              <a:rPr lang="ar-DZ" dirty="0">
                <a:cs typeface="B Nazanin" panose="00000400000000000000" pitchFamily="2" charset="-78"/>
              </a:rPr>
              <a:t>با توجه به اينكه مبلغ نهايي و زمان انجام كار به صورت شفاف و تضيمين شده در قراردادها</a:t>
            </a:r>
            <a:r>
              <a:rPr lang="fa-IR" dirty="0">
                <a:cs typeface="B Nazanin" panose="00000400000000000000" pitchFamily="2" charset="-78"/>
              </a:rPr>
              <a:t> </a:t>
            </a:r>
            <a:r>
              <a:rPr lang="ar-DZ" dirty="0">
                <a:cs typeface="B Nazanin" panose="00000400000000000000" pitchFamily="2" charset="-78"/>
              </a:rPr>
              <a:t>ذكر</a:t>
            </a:r>
            <a:r>
              <a:rPr lang="fa-IR" dirty="0">
                <a:cs typeface="B Nazanin" panose="00000400000000000000" pitchFamily="2" charset="-78"/>
              </a:rPr>
              <a:t> </a:t>
            </a:r>
            <a:r>
              <a:rPr lang="ar-DZ" dirty="0">
                <a:cs typeface="B Nazanin" panose="00000400000000000000" pitchFamily="2" charset="-78"/>
              </a:rPr>
              <a:t>مي</a:t>
            </a:r>
            <a:r>
              <a:rPr lang="fa-IR" dirty="0">
                <a:cs typeface="B Nazanin" panose="00000400000000000000" pitchFamily="2" charset="-78"/>
              </a:rPr>
              <a:t> </a:t>
            </a:r>
            <a:r>
              <a:rPr lang="ar-DZ" dirty="0">
                <a:cs typeface="B Nazanin" panose="00000400000000000000" pitchFamily="2" charset="-78"/>
              </a:rPr>
              <a:t>گردد لذا باعث استقبال پيمانكاران و كارفرمايان؛ جهت اجراي پروژه هاي عمراني قرار گرفته است. با توجه به شرايط خاص و بحران هاي مالي حال حاضر كشور، تامين سرمايه مورد نياز جهت اجراي پروژه هاي كلان </a:t>
            </a:r>
            <a:r>
              <a:rPr lang="fa-IR" dirty="0">
                <a:cs typeface="B Nazanin" panose="00000400000000000000" pitchFamily="2" charset="-78"/>
              </a:rPr>
              <a:t>ف</a:t>
            </a:r>
            <a:r>
              <a:rPr lang="ar-DZ" dirty="0">
                <a:cs typeface="B Nazanin" panose="00000400000000000000" pitchFamily="2" charset="-78"/>
              </a:rPr>
              <a:t>راهم نمي شود. </a:t>
            </a:r>
            <a:endParaRPr lang="en-US" dirty="0">
              <a:cs typeface="B Nazanin" panose="00000400000000000000" pitchFamily="2" charset="-78"/>
            </a:endParaRPr>
          </a:p>
        </p:txBody>
      </p:sp>
      <p:sp>
        <p:nvSpPr>
          <p:cNvPr id="4" name="Slide Number Placeholder 3"/>
          <p:cNvSpPr>
            <a:spLocks noGrp="1"/>
          </p:cNvSpPr>
          <p:nvPr>
            <p:ph type="sldNum" sz="quarter" idx="12"/>
          </p:nvPr>
        </p:nvSpPr>
        <p:spPr>
          <a:xfrm>
            <a:off x="10728102" y="5867131"/>
            <a:ext cx="774922" cy="365125"/>
          </a:xfrm>
        </p:spPr>
        <p:txBody>
          <a:bodyPr/>
          <a:lstStyle/>
          <a:p>
            <a:r>
              <a:rPr lang="fa-IR" sz="3600" dirty="0">
                <a:latin typeface="Times New Roman" panose="02020603050405020304" pitchFamily="18" charset="0"/>
                <a:cs typeface="Times New Roman" panose="02020603050405020304" pitchFamily="18" charset="0"/>
              </a:rPr>
              <a:t>18</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2427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2" cy="692239"/>
          </a:xfrm>
        </p:spPr>
        <p:txBody>
          <a:bodyPr>
            <a:normAutofit fontScale="90000"/>
          </a:bodyPr>
          <a:lstStyle/>
          <a:p>
            <a:pPr algn="r"/>
            <a:r>
              <a:rPr lang="ar-DZ" sz="3100" b="1" dirty="0">
                <a:solidFill>
                  <a:schemeClr val="accent2">
                    <a:lumMod val="75000"/>
                  </a:schemeClr>
                </a:solidFill>
                <a:cs typeface="B Nazanin" panose="00000400000000000000" pitchFamily="2" charset="-78"/>
              </a:rPr>
              <a:t>بیمه پیمانکاری</a:t>
            </a:r>
            <a:r>
              <a:rPr lang="ar-DZ" sz="2800" b="1" dirty="0">
                <a:solidFill>
                  <a:schemeClr val="accent2">
                    <a:lumMod val="75000"/>
                  </a:schemeClr>
                </a:solidFill>
                <a:cs typeface="B Nazanin" panose="00000400000000000000" pitchFamily="2" charset="-78"/>
              </a:rPr>
              <a:t/>
            </a:r>
            <a:br>
              <a:rPr lang="ar-DZ" sz="2800" b="1" dirty="0">
                <a:solidFill>
                  <a:schemeClr val="accent2">
                    <a:lumMod val="75000"/>
                  </a:schemeClr>
                </a:solidFill>
                <a:cs typeface="B Nazanin" panose="00000400000000000000" pitchFamily="2" charset="-78"/>
              </a:rPr>
            </a:br>
            <a:endParaRPr lang="en-US" sz="2800" b="1" dirty="0">
              <a:solidFill>
                <a:schemeClr val="accent2">
                  <a:lumMod val="75000"/>
                </a:schemeClr>
              </a:solidFill>
            </a:endParaRPr>
          </a:p>
        </p:txBody>
      </p:sp>
      <p:sp>
        <p:nvSpPr>
          <p:cNvPr id="3" name="Content Placeholder 2"/>
          <p:cNvSpPr>
            <a:spLocks noGrp="1"/>
          </p:cNvSpPr>
          <p:nvPr>
            <p:ph idx="1"/>
          </p:nvPr>
        </p:nvSpPr>
        <p:spPr>
          <a:xfrm>
            <a:off x="1525138" y="1025355"/>
            <a:ext cx="10018713" cy="2622326"/>
          </a:xfrm>
        </p:spPr>
        <p:txBody>
          <a:bodyPr/>
          <a:lstStyle/>
          <a:p>
            <a:pPr marL="0" indent="0" algn="just" rtl="1">
              <a:buNone/>
            </a:pPr>
            <a:r>
              <a:rPr lang="ar-DZ" dirty="0">
                <a:cs typeface="B Nazanin" panose="00000400000000000000" pitchFamily="2" charset="-78"/>
              </a:rPr>
              <a:t>بر اساس ماده ۳۸ قانون تامین اجتماعی کارفرما موظف است ۵‌% ناخالص را از هر صورت وضعیت کسر و نزد خود نگهداری کند. این سپرده و آخرین قسط پیمانکاران تا ارائه حساب توسط سازمان تامین اجتماعی‌، نگهداری می‌شود‌. ‌در پیمان‌های مشمول طرح‌های عمرانی حق بیمه به صورت مقطوع محاسبه و کسر می‌شود. حق بیمه این پیمان‌ها ۶.۶‌% شامل ۶.۱‌% سهم پیمانکار و </a:t>
            </a:r>
            <a:r>
              <a:rPr lang="fa-IR" dirty="0">
                <a:cs typeface="B Nazanin" panose="00000400000000000000" pitchFamily="2" charset="-78"/>
              </a:rPr>
              <a:t>۰.۵</a:t>
            </a:r>
            <a:r>
              <a:rPr lang="ar-DZ" dirty="0">
                <a:cs typeface="B Nazanin" panose="00000400000000000000" pitchFamily="2" charset="-78"/>
              </a:rPr>
              <a:t>‌% سهم کارفرما است‌. ‌در پیمان‌های دیگر با طرح‌های عمرانی مرتبط نسبت حق بیمه پیمان‌ها در دو گروه زیر قرار خواهند گرفت.</a:t>
            </a:r>
            <a:endParaRPr lang="en-US" dirty="0">
              <a:cs typeface="B Nazanin" panose="00000400000000000000" pitchFamily="2" charset="-78"/>
            </a:endParaRPr>
          </a:p>
        </p:txBody>
      </p:sp>
      <p:sp>
        <p:nvSpPr>
          <p:cNvPr id="6" name="Slide Number Placeholder 5"/>
          <p:cNvSpPr>
            <a:spLocks noGrp="1"/>
          </p:cNvSpPr>
          <p:nvPr>
            <p:ph type="sldNum" sz="quarter" idx="12"/>
          </p:nvPr>
        </p:nvSpPr>
        <p:spPr>
          <a:xfrm>
            <a:off x="10728102" y="5867131"/>
            <a:ext cx="774922" cy="365125"/>
          </a:xfrm>
        </p:spPr>
        <p:txBody>
          <a:bodyPr/>
          <a:lstStyle/>
          <a:p>
            <a:r>
              <a:rPr lang="fa-IR" sz="3600" dirty="0">
                <a:latin typeface="Times New Roman" panose="02020603050405020304" pitchFamily="18" charset="0"/>
                <a:cs typeface="Times New Roman" panose="02020603050405020304" pitchFamily="18" charset="0"/>
              </a:rPr>
              <a:t>19</a:t>
            </a:r>
            <a:endParaRPr lang="en-U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213292" y="3644215"/>
            <a:ext cx="4649273" cy="2226383"/>
          </a:xfrm>
          <a:prstGeom prst="rect">
            <a:avLst/>
          </a:prstGeom>
          <a:ln>
            <a:noFill/>
          </a:ln>
          <a:effectLst>
            <a:outerShdw blurRad="225425" dist="50800" dir="5220000" algn="ctr">
              <a:srgbClr val="000000">
                <a:alpha val="33000"/>
              </a:srgbClr>
            </a:outerShdw>
          </a:effectLst>
          <a:scene3d>
            <a:camera prst="perspectiveContrastingLeftFacing"/>
            <a:lightRig rig="harsh" dir="t">
              <a:rot lat="0" lon="0" rev="3000000"/>
            </a:lightRig>
          </a:scene3d>
          <a:sp3d extrusionH="254000" contourW="19050">
            <a:bevelT w="82550" h="44450" prst="angle"/>
            <a:bevelB w="82550" h="44450" prst="angle"/>
            <a:contourClr>
              <a:srgbClr val="FFFFFF"/>
            </a:contourClr>
          </a:sp3d>
        </p:spPr>
      </p:pic>
      <p:pic>
        <p:nvPicPr>
          <p:cNvPr id="7" name="Picture 6"/>
          <p:cNvPicPr>
            <a:picLocks noChangeAspect="1"/>
          </p:cNvPicPr>
          <p:nvPr/>
        </p:nvPicPr>
        <p:blipFill>
          <a:blip r:embed="rId3"/>
          <a:stretch>
            <a:fillRect/>
          </a:stretch>
        </p:blipFill>
        <p:spPr>
          <a:xfrm>
            <a:off x="1383994" y="3498337"/>
            <a:ext cx="5292168" cy="2368794"/>
          </a:xfrm>
          <a:prstGeom prst="rect">
            <a:avLst/>
          </a:prstGeom>
          <a:ln>
            <a:noFill/>
          </a:ln>
          <a:effectLst>
            <a:outerShdw blurRad="184150" dist="241300" dir="11520000" sx="110000" sy="110000" algn="ctr">
              <a:srgbClr val="000000">
                <a:alpha val="18000"/>
              </a:srgbClr>
            </a:outerShdw>
            <a:reflection blurRad="6350" stA="50000" endA="300" endPos="55500" dist="50800" dir="5400000" sy="-100000" algn="bl" rotWithShape="0"/>
          </a:effectLst>
          <a:scene3d>
            <a:camera prst="perspectiveContrastingRightFacing"/>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1562400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583610" y="0"/>
            <a:ext cx="6697505" cy="4507606"/>
          </a:xfrm>
          <a:prstGeom prst="rect">
            <a:avLst/>
          </a:prstGeom>
          <a:ln>
            <a:noFill/>
          </a:ln>
          <a:effectLst>
            <a:outerShdw blurRad="190500" dist="228600" dir="2700000" algn="ctr">
              <a:srgbClr val="000000">
                <a:alpha val="30000"/>
              </a:srgbClr>
            </a:outerShdw>
            <a:reflection blurRad="6350" stA="50000" endA="295" endPos="92000" dist="101600" dir="5400000" sy="-100000" algn="bl" rotWithShape="0"/>
          </a:effectLst>
          <a:scene3d>
            <a:camera prst="orthographicFront">
              <a:rot lat="0" lon="0" rev="0"/>
            </a:camera>
            <a:lightRig rig="glow" dir="t">
              <a:rot lat="0" lon="0" rev="4800000"/>
            </a:lightRig>
          </a:scene3d>
          <a:sp3d prstMaterial="matte">
            <a:bevelT w="127000" h="63500"/>
          </a:sp3d>
        </p:spPr>
      </p:pic>
      <p:pic>
        <p:nvPicPr>
          <p:cNvPr id="11" name="Picture 10"/>
          <p:cNvPicPr>
            <a:picLocks noChangeAspect="1"/>
          </p:cNvPicPr>
          <p:nvPr/>
        </p:nvPicPr>
        <p:blipFill>
          <a:blip r:embed="rId4"/>
          <a:stretch>
            <a:fillRect/>
          </a:stretch>
        </p:blipFill>
        <p:spPr>
          <a:xfrm>
            <a:off x="8110335" y="201811"/>
            <a:ext cx="3918532" cy="3558821"/>
          </a:xfrm>
          <a:prstGeom prst="rect">
            <a:avLst/>
          </a:prstGeom>
          <a:effectLst>
            <a:outerShdw blurRad="50800" dist="38100" dir="10800000" algn="r" rotWithShape="0">
              <a:prstClr val="black">
                <a:alpha val="40000"/>
              </a:prstClr>
            </a:outerShdw>
            <a:reflection blurRad="6350" stA="50000" endA="300" endPos="55000" dir="5400000" sy="-100000" algn="bl" rotWithShape="0"/>
          </a:effectLst>
          <a:scene3d>
            <a:camera prst="isometricOffAxis2Left"/>
            <a:lightRig rig="threePt" dir="t"/>
          </a:scene3d>
        </p:spPr>
      </p:pic>
    </p:spTree>
    <p:extLst>
      <p:ext uri="{BB962C8B-B14F-4D97-AF65-F5344CB8AC3E}">
        <p14:creationId xmlns:p14="http://schemas.microsoft.com/office/powerpoint/2010/main" val="132634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136" y="785074"/>
            <a:ext cx="10018713" cy="1752599"/>
          </a:xfrm>
        </p:spPr>
        <p:txBody>
          <a:bodyPr/>
          <a:lstStyle/>
          <a:p>
            <a:pPr algn="r"/>
            <a:r>
              <a:rPr lang="ar-DZ" sz="2800" b="1" dirty="0">
                <a:cs typeface="B Nazanin" panose="00000400000000000000" pitchFamily="2" charset="-78"/>
              </a:rPr>
              <a:t>‌قرار‌دادهای دستمزدی‌</a:t>
            </a:r>
            <a:r>
              <a:rPr lang="ar-DZ" sz="2800" dirty="0">
                <a:cs typeface="B Nazanin" panose="00000400000000000000" pitchFamily="2" charset="-78"/>
              </a:rPr>
              <a:t/>
            </a:r>
            <a:br>
              <a:rPr lang="ar-DZ" sz="2800" dirty="0">
                <a:cs typeface="B Nazanin" panose="00000400000000000000" pitchFamily="2" charset="-78"/>
              </a:rPr>
            </a:br>
            <a:endParaRPr lang="en-US" sz="2800" dirty="0"/>
          </a:p>
        </p:txBody>
      </p:sp>
      <p:sp>
        <p:nvSpPr>
          <p:cNvPr id="3" name="Content Placeholder 2"/>
          <p:cNvSpPr>
            <a:spLocks noGrp="1"/>
          </p:cNvSpPr>
          <p:nvPr>
            <p:ph idx="1"/>
          </p:nvPr>
        </p:nvSpPr>
        <p:spPr>
          <a:xfrm>
            <a:off x="5576552" y="1767223"/>
            <a:ext cx="5967297" cy="2418411"/>
          </a:xfrm>
        </p:spPr>
        <p:txBody>
          <a:bodyPr>
            <a:normAutofit/>
          </a:bodyPr>
          <a:lstStyle/>
          <a:p>
            <a:pPr marL="0" indent="0" algn="just" rtl="1">
              <a:buNone/>
            </a:pPr>
            <a:r>
              <a:rPr lang="ar-DZ" dirty="0">
                <a:cs typeface="B Nazanin" panose="00000400000000000000" pitchFamily="2" charset="-78"/>
              </a:rPr>
              <a:t>در این نوع قراردادها که مصالح کلاً توسط کارفرما</a:t>
            </a:r>
            <a:r>
              <a:rPr lang="fa-IR" dirty="0">
                <a:cs typeface="B Nazanin" panose="00000400000000000000" pitchFamily="2" charset="-78"/>
              </a:rPr>
              <a:t> </a:t>
            </a:r>
            <a:r>
              <a:rPr lang="ar-DZ" dirty="0">
                <a:cs typeface="B Nazanin" panose="00000400000000000000" pitchFamily="2" charset="-78"/>
              </a:rPr>
              <a:t>به هزینه وی تامین می‌شود</a:t>
            </a:r>
            <a:r>
              <a:rPr lang="fa-IR" dirty="0">
                <a:cs typeface="B Nazanin" panose="00000400000000000000" pitchFamily="2" charset="-78"/>
              </a:rPr>
              <a:t>.</a:t>
            </a:r>
          </a:p>
          <a:p>
            <a:pPr marL="0" indent="0" algn="just" rtl="1">
              <a:buNone/>
            </a:pPr>
            <a:r>
              <a:rPr lang="ar-DZ" dirty="0">
                <a:cs typeface="B Nazanin" panose="00000400000000000000" pitchFamily="2" charset="-78"/>
              </a:rPr>
              <a:t> حق بیمه بر اساس % ۱۵‌ ناخالص کل </a:t>
            </a:r>
            <a:endParaRPr lang="fa-IR" dirty="0">
              <a:cs typeface="B Nazanin" panose="00000400000000000000" pitchFamily="2" charset="-78"/>
            </a:endParaRPr>
          </a:p>
          <a:p>
            <a:pPr marL="0" indent="0" algn="just" rtl="1">
              <a:buNone/>
            </a:pPr>
            <a:r>
              <a:rPr lang="ar-DZ" dirty="0">
                <a:cs typeface="B Nazanin" panose="00000400000000000000" pitchFamily="2" charset="-78"/>
              </a:rPr>
              <a:t>کارکرد به علاوه یک نهم حق بیمه بیکاری محاسبه می‌شود</a:t>
            </a:r>
            <a:endParaRPr lang="en-US" dirty="0">
              <a:cs typeface="B Nazanin" panose="00000400000000000000" pitchFamily="2" charset="-78"/>
            </a:endParaRPr>
          </a:p>
        </p:txBody>
      </p:sp>
      <p:sp>
        <p:nvSpPr>
          <p:cNvPr id="6" name="Slide Number Placeholder 5"/>
          <p:cNvSpPr>
            <a:spLocks noGrp="1"/>
          </p:cNvSpPr>
          <p:nvPr>
            <p:ph type="sldNum" sz="quarter" idx="12"/>
          </p:nvPr>
        </p:nvSpPr>
        <p:spPr>
          <a:xfrm>
            <a:off x="10860174" y="5793234"/>
            <a:ext cx="774922" cy="365125"/>
          </a:xfrm>
        </p:spPr>
        <p:txBody>
          <a:bodyPr/>
          <a:lstStyle/>
          <a:p>
            <a:r>
              <a:rPr lang="fa-IR" sz="3600" dirty="0">
                <a:latin typeface="Times New Roman" panose="02020603050405020304" pitchFamily="18" charset="0"/>
                <a:cs typeface="Times New Roman" panose="02020603050405020304" pitchFamily="18" charset="0"/>
              </a:rPr>
              <a:t>20</a:t>
            </a:r>
            <a:endParaRPr lang="en-U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525136" y="687197"/>
            <a:ext cx="3948385" cy="5288600"/>
          </a:xfrm>
          <a:prstGeom prst="rect">
            <a:avLst/>
          </a:prstGeom>
          <a:effectLst>
            <a:glow rad="101600">
              <a:schemeClr val="tx1">
                <a:lumMod val="65000"/>
                <a:lumOff val="35000"/>
                <a:alpha val="60000"/>
              </a:schemeClr>
            </a:glow>
          </a:effectLst>
          <a:scene3d>
            <a:camera prst="orthographicFront"/>
            <a:lightRig rig="threePt" dir="t"/>
          </a:scene3d>
          <a:sp3d>
            <a:bevelB w="101600" prst="riblet"/>
          </a:sp3d>
        </p:spPr>
      </p:pic>
    </p:spTree>
    <p:extLst>
      <p:ext uri="{BB962C8B-B14F-4D97-AF65-F5344CB8AC3E}">
        <p14:creationId xmlns:p14="http://schemas.microsoft.com/office/powerpoint/2010/main" val="2236893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1431" y="437883"/>
            <a:ext cx="10018713" cy="5353318"/>
          </a:xfrm>
        </p:spPr>
        <p:txBody>
          <a:bodyPr>
            <a:normAutofit lnSpcReduction="10000"/>
          </a:bodyPr>
          <a:lstStyle/>
          <a:p>
            <a:pPr marL="0" indent="0" algn="r">
              <a:buNone/>
            </a:pPr>
            <a:r>
              <a:rPr lang="ar-DZ" dirty="0">
                <a:cs typeface="B Nazanin" panose="00000400000000000000" pitchFamily="2" charset="-78"/>
              </a:rPr>
              <a:t>ضمانت</a:t>
            </a:r>
            <a:r>
              <a:rPr lang="fa-IR" dirty="0">
                <a:cs typeface="B Nazanin" panose="00000400000000000000" pitchFamily="2" charset="-78"/>
              </a:rPr>
              <a:t> </a:t>
            </a:r>
            <a:r>
              <a:rPr lang="ar-DZ" dirty="0">
                <a:cs typeface="B Nazanin" panose="00000400000000000000" pitchFamily="2" charset="-78"/>
              </a:rPr>
              <a:t>نامه پیش پرداخت</a:t>
            </a:r>
          </a:p>
          <a:p>
            <a:pPr marL="0" indent="0" algn="r">
              <a:buNone/>
            </a:pPr>
            <a:r>
              <a:rPr lang="ar-DZ" dirty="0">
                <a:cs typeface="B Nazanin" panose="00000400000000000000" pitchFamily="2" charset="-78"/>
              </a:rPr>
              <a:t>کارفرما طبق قرارداد موافقت می کند به منظور تقویت بنیه مالی و تکمیل تجهیزات پیمانکار درصدی از مبلغ اولیه پیمان را در مقابل ضمانتنامه بانکی به وی پیش پرداخت کند. بانکها معمولا برای صدور ضمانتنامه پیش پرداخت علاوه بر وثیقه و کارمزد ده درصد (%۱۰) مبلغ ضمانتنامه را به عنوان سپرده نقدی از پیمانکار مطالبه می کنند.</a:t>
            </a:r>
          </a:p>
          <a:p>
            <a:pPr marL="0" indent="0" algn="r">
              <a:buNone/>
            </a:pPr>
            <a:r>
              <a:rPr lang="ar-DZ" dirty="0">
                <a:cs typeface="B Nazanin" panose="00000400000000000000" pitchFamily="2" charset="-78"/>
              </a:rPr>
              <a:t>–تأ</a:t>
            </a:r>
            <a:r>
              <a:rPr lang="fa-IR" dirty="0">
                <a:cs typeface="B Nazanin" panose="00000400000000000000" pitchFamily="2" charset="-78"/>
              </a:rPr>
              <a:t>ییدیه</a:t>
            </a:r>
            <a:r>
              <a:rPr lang="ar-DZ" dirty="0">
                <a:cs typeface="B Nazanin" panose="00000400000000000000" pitchFamily="2" charset="-78"/>
              </a:rPr>
              <a:t> پیش پرداخت</a:t>
            </a:r>
          </a:p>
          <a:p>
            <a:pPr marL="0" indent="0" algn="r">
              <a:buNone/>
            </a:pPr>
            <a:r>
              <a:rPr lang="ar-DZ" dirty="0">
                <a:cs typeface="B Nazanin" panose="00000400000000000000" pitchFamily="2" charset="-78"/>
              </a:rPr>
              <a:t>پس از آنکه ضمانتنامه پیش پرداخت به کارفرما تسلیم شد پیمانکار پیش پرداخت را از کارفرما می گیرد و با منابع مالی خود تلفیق و عملیات اجرایی پیمان را شروع می کند. میزان پیش پرداخت متعلق به کارهای پیمانکار در حال حاضر بیست درصد (%۲۰) مبلغ اولیه پیمان است.</a:t>
            </a:r>
          </a:p>
          <a:p>
            <a:pPr marL="0" indent="0" algn="r">
              <a:buNone/>
            </a:pPr>
            <a:endParaRPr lang="ar-DZ" dirty="0">
              <a:cs typeface="B Nazanin" panose="00000400000000000000" pitchFamily="2" charset="-78"/>
            </a:endParaRPr>
          </a:p>
          <a:p>
            <a:pPr marL="0" indent="0" algn="r">
              <a:buNone/>
            </a:pPr>
            <a:r>
              <a:rPr lang="ar-DZ" dirty="0">
                <a:cs typeface="B Nazanin" panose="00000400000000000000" pitchFamily="2" charset="-78"/>
              </a:rPr>
              <a:t>–عملیات اجرایی</a:t>
            </a:r>
          </a:p>
          <a:p>
            <a:pPr marL="0" indent="0" algn="r">
              <a:buNone/>
            </a:pPr>
            <a:r>
              <a:rPr lang="ar-DZ" dirty="0">
                <a:cs typeface="B Nazanin" panose="00000400000000000000" pitchFamily="2" charset="-78"/>
              </a:rPr>
              <a:t>پیمانکار موظف است کارها را طبق پیمان و دستورهای دستگاه نظارت در حدود مشخصات اسناد و مدارک پیوست پیمان انجام دهد.</a:t>
            </a:r>
            <a:endParaRPr lang="en-US" dirty="0">
              <a:cs typeface="B Nazanin" panose="00000400000000000000" pitchFamily="2" charset="-78"/>
            </a:endParaRPr>
          </a:p>
        </p:txBody>
      </p:sp>
      <p:sp>
        <p:nvSpPr>
          <p:cNvPr id="6" name="Slide Number Placeholder 5"/>
          <p:cNvSpPr>
            <a:spLocks noGrp="1"/>
          </p:cNvSpPr>
          <p:nvPr>
            <p:ph type="sldNum" sz="quarter" idx="12"/>
          </p:nvPr>
        </p:nvSpPr>
        <p:spPr>
          <a:xfrm>
            <a:off x="10560676" y="5867131"/>
            <a:ext cx="942347" cy="365125"/>
          </a:xfrm>
        </p:spPr>
        <p:txBody>
          <a:bodyPr/>
          <a:lstStyle/>
          <a:p>
            <a:r>
              <a:rPr lang="fa-IR" sz="3600" dirty="0">
                <a:latin typeface="Times New Roman" panose="02020603050405020304" pitchFamily="18" charset="0"/>
                <a:cs typeface="Times New Roman" panose="02020603050405020304" pitchFamily="18" charset="0"/>
              </a:rPr>
              <a:t>21</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156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sz="2800" b="1" dirty="0">
                <a:solidFill>
                  <a:schemeClr val="accent5">
                    <a:lumMod val="75000"/>
                  </a:schemeClr>
                </a:solidFill>
                <a:cs typeface="B Nazanin" panose="00000400000000000000" pitchFamily="2" charset="-78"/>
              </a:rPr>
              <a:t>موانع پیش روی برای اجرای پروژه های عمرانی درشهرداری ها</a:t>
            </a:r>
            <a:endParaRPr lang="en-US" sz="2800" b="1" dirty="0">
              <a:solidFill>
                <a:schemeClr val="accent5">
                  <a:lumMod val="75000"/>
                </a:schemeClr>
              </a:solidFill>
            </a:endParaRPr>
          </a:p>
        </p:txBody>
      </p:sp>
      <p:sp>
        <p:nvSpPr>
          <p:cNvPr id="3" name="Content Placeholder 2"/>
          <p:cNvSpPr>
            <a:spLocks noGrp="1"/>
          </p:cNvSpPr>
          <p:nvPr>
            <p:ph idx="1"/>
          </p:nvPr>
        </p:nvSpPr>
        <p:spPr>
          <a:xfrm>
            <a:off x="1484310" y="1931831"/>
            <a:ext cx="10018713" cy="3859369"/>
          </a:xfrm>
        </p:spPr>
        <p:txBody>
          <a:bodyPr>
            <a:noAutofit/>
          </a:bodyPr>
          <a:lstStyle/>
          <a:p>
            <a:pPr marL="0" indent="0" algn="just" rtl="1">
              <a:buNone/>
            </a:pPr>
            <a:r>
              <a:rPr lang="ar-DZ" dirty="0">
                <a:cs typeface="B Nazanin" panose="00000400000000000000" pitchFamily="2" charset="-78"/>
              </a:rPr>
              <a:t>بی تردید تامین مالی پروژه و روش اجرایی آن به عنوان یکی از عناصر استراتژیک درمدیریت پروژه می باشد قسمت عمده ای از منابع تامین مالی اختصاص به هزینه های جاری و سرمایه ای برای تملک اراضی و ابنیه به عنوان سطح اجرایی این پروژه ها می </a:t>
            </a:r>
            <a:r>
              <a:rPr lang="fa-IR" dirty="0">
                <a:cs typeface="B Nazanin" panose="00000400000000000000" pitchFamily="2" charset="-78"/>
              </a:rPr>
              <a:t> باشد.</a:t>
            </a:r>
          </a:p>
          <a:p>
            <a:pPr marL="0" indent="0" algn="just" rtl="1">
              <a:buNone/>
            </a:pPr>
            <a:r>
              <a:rPr lang="ar-DZ" dirty="0">
                <a:cs typeface="B Nazanin" panose="00000400000000000000" pitchFamily="2" charset="-78"/>
              </a:rPr>
              <a:t>تامین مالی به دلایل مسائلی مانند تحریم ها مسائل سیاسی امنیتی حجم بالا سرمایه و عدم علاقه سرمایه گذاران خارجی به عنوان یکی ازچالش</a:t>
            </a:r>
            <a:r>
              <a:rPr lang="fa-IR" dirty="0">
                <a:cs typeface="B Nazanin" panose="00000400000000000000" pitchFamily="2" charset="-78"/>
              </a:rPr>
              <a:t> </a:t>
            </a:r>
            <a:r>
              <a:rPr lang="ar-DZ" dirty="0">
                <a:cs typeface="B Nazanin" panose="00000400000000000000" pitchFamily="2" charset="-78"/>
              </a:rPr>
              <a:t>های اساسی دهه ی فعلی مبدل شده است</a:t>
            </a:r>
            <a:endParaRPr lang="en-US" dirty="0">
              <a:cs typeface="B Nazanin" panose="00000400000000000000" pitchFamily="2" charset="-78"/>
            </a:endParaRPr>
          </a:p>
        </p:txBody>
      </p:sp>
      <p:sp>
        <p:nvSpPr>
          <p:cNvPr id="4" name="Slide Number Placeholder 3"/>
          <p:cNvSpPr>
            <a:spLocks noGrp="1"/>
          </p:cNvSpPr>
          <p:nvPr>
            <p:ph type="sldNum" sz="quarter" idx="12"/>
          </p:nvPr>
        </p:nvSpPr>
        <p:spPr>
          <a:xfrm>
            <a:off x="10625070" y="5867131"/>
            <a:ext cx="877953" cy="365125"/>
          </a:xfrm>
        </p:spPr>
        <p:txBody>
          <a:bodyPr/>
          <a:lstStyle/>
          <a:p>
            <a:r>
              <a:rPr lang="fa-IR" sz="3600" dirty="0">
                <a:latin typeface="Times New Roman" panose="02020603050405020304" pitchFamily="18" charset="0"/>
                <a:cs typeface="Times New Roman" panose="02020603050405020304" pitchFamily="18" charset="0"/>
              </a:rPr>
              <a:t>22</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552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DZ" sz="2800" b="1" dirty="0">
                <a:solidFill>
                  <a:schemeClr val="accent6">
                    <a:lumMod val="75000"/>
                  </a:schemeClr>
                </a:solidFill>
                <a:cs typeface="B Nazanin" panose="00000400000000000000" pitchFamily="2" charset="-78"/>
              </a:rPr>
              <a:t>اوراق وقفی در تأمین مالی پروژه های عمرانی شهرداری ها </a:t>
            </a:r>
            <a:endParaRPr lang="en-US" sz="2800" b="1" dirty="0">
              <a:solidFill>
                <a:schemeClr val="accent6">
                  <a:lumMod val="75000"/>
                </a:schemeClr>
              </a:solidFill>
              <a:cs typeface="B Nazanin" panose="00000400000000000000" pitchFamily="2" charset="-78"/>
            </a:endParaRPr>
          </a:p>
        </p:txBody>
      </p:sp>
      <p:sp>
        <p:nvSpPr>
          <p:cNvPr id="3" name="Content Placeholder 2"/>
          <p:cNvSpPr>
            <a:spLocks noGrp="1"/>
          </p:cNvSpPr>
          <p:nvPr>
            <p:ph idx="1"/>
          </p:nvPr>
        </p:nvSpPr>
        <p:spPr>
          <a:xfrm>
            <a:off x="1484310" y="1944711"/>
            <a:ext cx="10018713" cy="3846490"/>
          </a:xfrm>
        </p:spPr>
        <p:txBody>
          <a:bodyPr>
            <a:noAutofit/>
          </a:bodyPr>
          <a:lstStyle/>
          <a:p>
            <a:pPr marL="0" indent="0" algn="just" rtl="1">
              <a:buNone/>
            </a:pPr>
            <a:r>
              <a:rPr lang="ar-DZ" dirty="0">
                <a:cs typeface="B Nazanin" panose="00000400000000000000" pitchFamily="2" charset="-78"/>
              </a:rPr>
              <a:t>یکی از ابزارهای تأمین مالی خصوصی کالاهای عمومی در اقتصاد اسلامی و جوامع اسلامی از سال ها قبل، استفاده از وقف بوده است. جهت مشارکت افراد در وقف اگرچه داشتن انگیزه و ایمان و فرهنگ وقف مهم است ولی توان مالی واقفان تعیین کننده است. از این رو به تازگی راهکارهایی برای وقف مشارکتی افراد طراحی شده که در آن افراد با هر میزان توان مالی امکان ورود به وقف و تأمین مالی یک پروژه وقفی را دارند. این شیوه با عنوان اوراق وقفی است که در یک مقاله بررسی امکان پذیری استفاده از این اوراق در تأمین مالی کالاهای عمومی شهری انجام شده. در این مقاله راهکاری با عنوان «استفاده و انتشار اوراق وقفی توسط شهرداری ها» برای تأمین مالی پروژه های شهری ارائه و سپس تمایل به پرداخت افراد برای اوراق وقفی شهرداری اندازه گیری شده است. </a:t>
            </a:r>
            <a:endParaRPr lang="en-US" dirty="0">
              <a:cs typeface="B Nazanin" panose="00000400000000000000" pitchFamily="2" charset="-78"/>
            </a:endParaRPr>
          </a:p>
        </p:txBody>
      </p:sp>
      <p:sp>
        <p:nvSpPr>
          <p:cNvPr id="4" name="Slide Number Placeholder 3"/>
          <p:cNvSpPr>
            <a:spLocks noGrp="1"/>
          </p:cNvSpPr>
          <p:nvPr>
            <p:ph type="sldNum" sz="quarter" idx="12"/>
          </p:nvPr>
        </p:nvSpPr>
        <p:spPr>
          <a:xfrm>
            <a:off x="10715224" y="5867131"/>
            <a:ext cx="787800" cy="365125"/>
          </a:xfrm>
        </p:spPr>
        <p:txBody>
          <a:bodyPr/>
          <a:lstStyle/>
          <a:p>
            <a:r>
              <a:rPr lang="fa-IR" sz="3600" dirty="0">
                <a:latin typeface="Times New Roman" panose="02020603050405020304" pitchFamily="18" charset="0"/>
                <a:cs typeface="Times New Roman" panose="02020603050405020304" pitchFamily="18" charset="0"/>
              </a:rPr>
              <a:t>23</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031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399246"/>
            <a:ext cx="10018713" cy="5833010"/>
          </a:xfrm>
        </p:spPr>
        <p:txBody>
          <a:bodyPr/>
          <a:lstStyle/>
          <a:p>
            <a:pPr marL="0" indent="0" algn="just" rtl="1">
              <a:buNone/>
            </a:pPr>
            <a:r>
              <a:rPr lang="ar-DZ" sz="2800" b="1" dirty="0">
                <a:cs typeface="B Nazanin" panose="00000400000000000000" pitchFamily="2" charset="-78"/>
              </a:rPr>
              <a:t>عوامل </a:t>
            </a:r>
            <a:r>
              <a:rPr lang="fa-IR" sz="2800" b="1" dirty="0">
                <a:cs typeface="B Nazanin" panose="00000400000000000000" pitchFamily="2" charset="-78"/>
              </a:rPr>
              <a:t>موثر</a:t>
            </a:r>
            <a:r>
              <a:rPr lang="ar-DZ" sz="2800" b="1" dirty="0">
                <a:cs typeface="B Nazanin" panose="00000400000000000000" pitchFamily="2" charset="-78"/>
              </a:rPr>
              <a:t> در جهت خرید اوراق وقفی برای کمک به شهرداری</a:t>
            </a:r>
            <a:endParaRPr lang="fa-IR" sz="2800" b="1" dirty="0">
              <a:cs typeface="B Nazanin" panose="00000400000000000000" pitchFamily="2" charset="-78"/>
            </a:endParaRPr>
          </a:p>
          <a:p>
            <a:pPr marL="0" indent="0" algn="just" rtl="1">
              <a:buNone/>
            </a:pPr>
            <a:r>
              <a:rPr lang="ar-DZ" dirty="0">
                <a:cs typeface="B Nazanin" panose="00000400000000000000" pitchFamily="2" charset="-78"/>
              </a:rPr>
              <a:t>میزان اطمینان افراد به شهرداری</a:t>
            </a:r>
            <a:endParaRPr lang="fa-IR" dirty="0">
              <a:cs typeface="B Nazanin" panose="00000400000000000000" pitchFamily="2" charset="-78"/>
            </a:endParaRPr>
          </a:p>
          <a:p>
            <a:pPr marL="0" indent="0" algn="just" rtl="1">
              <a:buNone/>
            </a:pPr>
            <a:r>
              <a:rPr lang="ar-DZ" dirty="0">
                <a:cs typeface="B Nazanin" panose="00000400000000000000" pitchFamily="2" charset="-78"/>
              </a:rPr>
              <a:t>مفید دانستن اجرای اوراق وقفی در تأمین مالی پروژه های شهری</a:t>
            </a:r>
            <a:endParaRPr lang="fa-IR" dirty="0">
              <a:cs typeface="B Nazanin" panose="00000400000000000000" pitchFamily="2" charset="-78"/>
            </a:endParaRPr>
          </a:p>
          <a:p>
            <a:pPr marL="0" indent="0" algn="just" rtl="1">
              <a:buNone/>
            </a:pPr>
            <a:r>
              <a:rPr lang="ar-DZ" dirty="0">
                <a:cs typeface="B Nazanin" panose="00000400000000000000" pitchFamily="2" charset="-78"/>
              </a:rPr>
              <a:t> وظیفه دانستن پرداخت عوارض</a:t>
            </a:r>
            <a:endParaRPr lang="fa-IR" dirty="0">
              <a:cs typeface="B Nazanin" panose="00000400000000000000" pitchFamily="2" charset="-78"/>
            </a:endParaRPr>
          </a:p>
          <a:p>
            <a:pPr marL="0" indent="0" algn="just" rtl="1">
              <a:buNone/>
            </a:pPr>
            <a:r>
              <a:rPr lang="ar-DZ" dirty="0">
                <a:cs typeface="B Nazanin" panose="00000400000000000000" pitchFamily="2" charset="-78"/>
              </a:rPr>
              <a:t> میزان عوارض پرداختی</a:t>
            </a:r>
            <a:endParaRPr lang="en-US" dirty="0">
              <a:cs typeface="B Nazanin" panose="00000400000000000000" pitchFamily="2" charset="-78"/>
            </a:endParaRPr>
          </a:p>
        </p:txBody>
      </p:sp>
      <p:sp>
        <p:nvSpPr>
          <p:cNvPr id="4" name="Slide Number Placeholder 3"/>
          <p:cNvSpPr>
            <a:spLocks noGrp="1"/>
          </p:cNvSpPr>
          <p:nvPr>
            <p:ph type="sldNum" sz="quarter" idx="12"/>
          </p:nvPr>
        </p:nvSpPr>
        <p:spPr>
          <a:xfrm>
            <a:off x="10753860" y="5867131"/>
            <a:ext cx="749164" cy="365125"/>
          </a:xfrm>
        </p:spPr>
        <p:txBody>
          <a:bodyPr/>
          <a:lstStyle/>
          <a:p>
            <a:r>
              <a:rPr lang="fa-IR" sz="3600" dirty="0">
                <a:latin typeface="Times New Roman" panose="02020603050405020304" pitchFamily="18" charset="0"/>
                <a:cs typeface="Times New Roman" panose="02020603050405020304" pitchFamily="18" charset="0"/>
              </a:rPr>
              <a:t>24</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559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47918"/>
            <a:ext cx="10018713" cy="1752599"/>
          </a:xfrm>
        </p:spPr>
        <p:txBody>
          <a:bodyPr>
            <a:normAutofit/>
          </a:bodyPr>
          <a:lstStyle/>
          <a:p>
            <a:pPr algn="r" rtl="1"/>
            <a:r>
              <a:rPr lang="ar-DZ" sz="2800" b="1" dirty="0">
                <a:solidFill>
                  <a:srgbClr val="00B050"/>
                </a:solidFill>
                <a:cs typeface="B Nazanin" panose="00000400000000000000" pitchFamily="2" charset="-78"/>
              </a:rPr>
              <a:t>بررسی علل تاخیر پروژه های عمرانی با رویکرد عدم تامین مالی</a:t>
            </a:r>
            <a:endParaRPr lang="en-US" sz="2800" b="1" dirty="0">
              <a:solidFill>
                <a:srgbClr val="00B050"/>
              </a:solidFill>
              <a:cs typeface="B Nazanin" panose="00000400000000000000" pitchFamily="2" charset="-78"/>
            </a:endParaRPr>
          </a:p>
        </p:txBody>
      </p:sp>
      <p:sp>
        <p:nvSpPr>
          <p:cNvPr id="3" name="Content Placeholder 2"/>
          <p:cNvSpPr>
            <a:spLocks noGrp="1"/>
          </p:cNvSpPr>
          <p:nvPr>
            <p:ph idx="1"/>
          </p:nvPr>
        </p:nvSpPr>
        <p:spPr>
          <a:xfrm>
            <a:off x="1484310" y="1571223"/>
            <a:ext cx="10018713" cy="3099516"/>
          </a:xfrm>
        </p:spPr>
        <p:txBody>
          <a:bodyPr>
            <a:noAutofit/>
          </a:bodyPr>
          <a:lstStyle/>
          <a:p>
            <a:pPr marL="0" indent="0" algn="just" rtl="1">
              <a:buNone/>
            </a:pPr>
            <a:r>
              <a:rPr lang="ar-DZ" dirty="0">
                <a:cs typeface="B Nazanin" panose="00000400000000000000" pitchFamily="2" charset="-78"/>
              </a:rPr>
              <a:t>تاخیر برای پیمانکار به معنای افزایش هزینه بالاسری و تحت تاثیر تورم موجود قرار گرفتن می باشد. </a:t>
            </a:r>
            <a:endParaRPr lang="fa-IR" dirty="0">
              <a:cs typeface="B Nazanin" panose="00000400000000000000" pitchFamily="2" charset="-78"/>
            </a:endParaRPr>
          </a:p>
          <a:p>
            <a:pPr marL="0" indent="0" algn="just" rtl="1">
              <a:buNone/>
            </a:pPr>
            <a:r>
              <a:rPr lang="ar-DZ" dirty="0">
                <a:cs typeface="B Nazanin" panose="00000400000000000000" pitchFamily="2" charset="-78"/>
              </a:rPr>
              <a:t>در منطقه خاورمیانه به دلیل تغییرات ایجاد شده در ساختار اقتصاد کشورها، پیدایش تجارت جهانی و بدون مرز و قیمت پرنوسان نفت وجود این تاخیرات مشخص تر است .</a:t>
            </a:r>
            <a:endParaRPr lang="fa-IR" dirty="0">
              <a:cs typeface="B Nazanin" panose="00000400000000000000" pitchFamily="2" charset="-78"/>
            </a:endParaRPr>
          </a:p>
          <a:p>
            <a:pPr marL="0" indent="0" algn="just" rtl="1">
              <a:buNone/>
            </a:pPr>
            <a:r>
              <a:rPr lang="ar-DZ" dirty="0">
                <a:cs typeface="B Nazanin" panose="00000400000000000000" pitchFamily="2" charset="-78"/>
              </a:rPr>
              <a:t> یکی از دلایل این امر شرایط سنتی حاکم بر قراردادها و پروژه ها می باشد.</a:t>
            </a:r>
            <a:endParaRPr lang="fa-IR" dirty="0">
              <a:cs typeface="B Nazanin" panose="00000400000000000000" pitchFamily="2" charset="-78"/>
            </a:endParaRPr>
          </a:p>
          <a:p>
            <a:pPr marL="0" indent="0" algn="just" rtl="1">
              <a:buNone/>
            </a:pPr>
            <a:r>
              <a:rPr lang="ar-DZ" dirty="0">
                <a:cs typeface="B Nazanin" panose="00000400000000000000" pitchFamily="2" charset="-78"/>
              </a:rPr>
              <a:t> چرا که در قراردادهای سنتی معمولا قرارداد با شخصی بسته می شود که کمترین مقدار قیمت را در مناقصه پیشنهاد می دهد. </a:t>
            </a:r>
            <a:endParaRPr lang="fa-IR" dirty="0">
              <a:cs typeface="B Nazanin" panose="00000400000000000000" pitchFamily="2" charset="-78"/>
            </a:endParaRPr>
          </a:p>
        </p:txBody>
      </p:sp>
      <p:sp>
        <p:nvSpPr>
          <p:cNvPr id="4" name="Slide Number Placeholder 3"/>
          <p:cNvSpPr>
            <a:spLocks noGrp="1"/>
          </p:cNvSpPr>
          <p:nvPr>
            <p:ph type="sldNum" sz="quarter" idx="12"/>
          </p:nvPr>
        </p:nvSpPr>
        <p:spPr>
          <a:xfrm>
            <a:off x="10612192" y="5867131"/>
            <a:ext cx="890831" cy="365125"/>
          </a:xfrm>
        </p:spPr>
        <p:txBody>
          <a:bodyPr/>
          <a:lstStyle/>
          <a:p>
            <a:r>
              <a:rPr lang="fa-IR" sz="3600" dirty="0">
                <a:latin typeface="Times New Roman" panose="02020603050405020304" pitchFamily="18" charset="0"/>
                <a:cs typeface="Times New Roman" panose="02020603050405020304" pitchFamily="18" charset="0"/>
              </a:rPr>
              <a:t>25</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979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130" y="227785"/>
            <a:ext cx="10018713" cy="1752599"/>
          </a:xfrm>
        </p:spPr>
        <p:txBody>
          <a:bodyPr>
            <a:normAutofit/>
          </a:bodyPr>
          <a:lstStyle/>
          <a:p>
            <a:pPr algn="just" rtl="1"/>
            <a:r>
              <a:rPr lang="ar-DZ" sz="2800" b="1" dirty="0">
                <a:solidFill>
                  <a:schemeClr val="accent6">
                    <a:lumMod val="50000"/>
                  </a:schemeClr>
                </a:solidFill>
                <a:cs typeface="B Nazanin" panose="00000400000000000000" pitchFamily="2" charset="-78"/>
              </a:rPr>
              <a:t>تأمین مالی طرح</a:t>
            </a:r>
            <a:r>
              <a:rPr lang="fa-IR" sz="2800" b="1" dirty="0">
                <a:solidFill>
                  <a:schemeClr val="accent6">
                    <a:lumMod val="50000"/>
                  </a:schemeClr>
                </a:solidFill>
                <a:cs typeface="B Nazanin" panose="00000400000000000000" pitchFamily="2" charset="-78"/>
              </a:rPr>
              <a:t> </a:t>
            </a:r>
            <a:r>
              <a:rPr lang="ar-DZ" sz="2800" b="1" dirty="0">
                <a:solidFill>
                  <a:schemeClr val="accent6">
                    <a:lumMod val="50000"/>
                  </a:schemeClr>
                </a:solidFill>
                <a:cs typeface="B Nazanin" panose="00000400000000000000" pitchFamily="2" charset="-78"/>
              </a:rPr>
              <a:t>های زیرساختی حمل‌ونقل جاده‌ای</a:t>
            </a:r>
            <a:endParaRPr lang="en-US" sz="2800" b="1" dirty="0">
              <a:solidFill>
                <a:schemeClr val="accent6">
                  <a:lumMod val="50000"/>
                </a:schemeClr>
              </a:solidFill>
              <a:cs typeface="B Nazanin" panose="00000400000000000000" pitchFamily="2" charset="-78"/>
            </a:endParaRPr>
          </a:p>
        </p:txBody>
      </p:sp>
      <p:sp>
        <p:nvSpPr>
          <p:cNvPr id="3" name="Content Placeholder 2"/>
          <p:cNvSpPr>
            <a:spLocks noGrp="1"/>
          </p:cNvSpPr>
          <p:nvPr>
            <p:ph idx="1"/>
          </p:nvPr>
        </p:nvSpPr>
        <p:spPr>
          <a:xfrm>
            <a:off x="1584102" y="514764"/>
            <a:ext cx="9918921" cy="4146997"/>
          </a:xfrm>
        </p:spPr>
        <p:txBody>
          <a:bodyPr/>
          <a:lstStyle/>
          <a:p>
            <a:pPr marL="0" indent="0" algn="just" rtl="1">
              <a:buNone/>
            </a:pPr>
            <a:r>
              <a:rPr lang="ar-DZ" dirty="0">
                <a:cs typeface="B Nazanin" panose="00000400000000000000" pitchFamily="2" charset="-78"/>
              </a:rPr>
              <a:t>کسری منابع دولتی و مشکلات سیستم بانکی در ایران، توجه‌ها را به بازار سرمایه برای تأمین مالی پروژه‌های زیرساختی معطوف نموده است.</a:t>
            </a:r>
            <a:endParaRPr lang="fa-IR" dirty="0">
              <a:cs typeface="B Nazanin" panose="00000400000000000000" pitchFamily="2" charset="-78"/>
            </a:endParaRPr>
          </a:p>
          <a:p>
            <a:pPr marL="0" indent="0" algn="just" rtl="1">
              <a:buNone/>
            </a:pPr>
            <a:r>
              <a:rPr lang="ar-DZ" dirty="0">
                <a:cs typeface="B Nazanin" panose="00000400000000000000" pitchFamily="2" charset="-78"/>
              </a:rPr>
              <a:t> بهره‌مندی از ظرفیت‌های بازار سرمایه محقق نخواهد شد، مگر به‌واسطۀ ابزارها و نهادهای مالی مناسب که در بستری از قوانین و مقررات دقیق و شفاف ارائه شده باشند</a:t>
            </a:r>
            <a:endParaRPr lang="en-US" dirty="0">
              <a:cs typeface="B Nazanin" panose="00000400000000000000" pitchFamily="2" charset="-78"/>
            </a:endParaRPr>
          </a:p>
        </p:txBody>
      </p:sp>
      <p:sp>
        <p:nvSpPr>
          <p:cNvPr id="4" name="Slide Number Placeholder 3"/>
          <p:cNvSpPr>
            <a:spLocks noGrp="1"/>
          </p:cNvSpPr>
          <p:nvPr>
            <p:ph type="sldNum" sz="quarter" idx="12"/>
          </p:nvPr>
        </p:nvSpPr>
        <p:spPr>
          <a:xfrm>
            <a:off x="10650828" y="5867131"/>
            <a:ext cx="852195" cy="365125"/>
          </a:xfrm>
        </p:spPr>
        <p:txBody>
          <a:bodyPr/>
          <a:lstStyle/>
          <a:p>
            <a:r>
              <a:rPr lang="fa-IR" sz="3600" dirty="0">
                <a:latin typeface="Times New Roman" panose="02020603050405020304" pitchFamily="18" charset="0"/>
                <a:cs typeface="Times New Roman" panose="02020603050405020304" pitchFamily="18" charset="0"/>
              </a:rPr>
              <a:t>26</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1584102" y="3646902"/>
            <a:ext cx="9918922" cy="830997"/>
          </a:xfrm>
          <a:prstGeom prst="rect">
            <a:avLst/>
          </a:prstGeom>
        </p:spPr>
        <p:txBody>
          <a:bodyPr wrap="square">
            <a:spAutoFit/>
          </a:bodyPr>
          <a:lstStyle/>
          <a:p>
            <a:pPr algn="just" rtl="1"/>
            <a:r>
              <a:rPr lang="ar-DZ" sz="2400" dirty="0">
                <a:cs typeface="B Nazanin" panose="00000400000000000000" pitchFamily="2" charset="-78"/>
              </a:rPr>
              <a:t>در حوز</a:t>
            </a:r>
            <a:r>
              <a:rPr lang="fa-IR" sz="2400" dirty="0">
                <a:cs typeface="B Nazanin" panose="00000400000000000000" pitchFamily="2" charset="-78"/>
              </a:rPr>
              <a:t>ه ی </a:t>
            </a:r>
            <a:r>
              <a:rPr lang="ar-DZ" sz="2400" dirty="0">
                <a:cs typeface="B Nazanin" panose="00000400000000000000" pitchFamily="2" charset="-78"/>
              </a:rPr>
              <a:t> قوانین و مقررات برخی تغییرات جهت تسهیل تأمین مالی پروژ‌ه‌های راه از طریق بازار سرمایه پیشنهاد </a:t>
            </a:r>
            <a:r>
              <a:rPr lang="fa-IR" sz="2400" dirty="0">
                <a:cs typeface="B Nazanin" panose="00000400000000000000" pitchFamily="2" charset="-78"/>
              </a:rPr>
              <a:t>شده است.</a:t>
            </a:r>
            <a:endParaRPr lang="en-US" sz="2400" dirty="0">
              <a:cs typeface="B Nazanin" panose="00000400000000000000" pitchFamily="2" charset="-78"/>
            </a:endParaRPr>
          </a:p>
        </p:txBody>
      </p:sp>
    </p:spTree>
    <p:extLst>
      <p:ext uri="{BB962C8B-B14F-4D97-AF65-F5344CB8AC3E}">
        <p14:creationId xmlns:p14="http://schemas.microsoft.com/office/powerpoint/2010/main" val="1240080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720" y="338071"/>
            <a:ext cx="10018713" cy="1752599"/>
          </a:xfrm>
        </p:spPr>
        <p:txBody>
          <a:bodyPr/>
          <a:lstStyle/>
          <a:p>
            <a:pPr algn="r" rtl="1"/>
            <a:r>
              <a:rPr lang="ar-DZ" sz="2800" b="1" dirty="0">
                <a:solidFill>
                  <a:schemeClr val="accent6">
                    <a:lumMod val="50000"/>
                  </a:schemeClr>
                </a:solidFill>
                <a:cs typeface="B Nazanin" panose="00000400000000000000" pitchFamily="2" charset="-78"/>
              </a:rPr>
              <a:t>گروه تخصصی تامین و تجارت پروژه های ساختمانی</a:t>
            </a:r>
            <a:endParaRPr lang="en-US" sz="2800" b="1" dirty="0">
              <a:solidFill>
                <a:schemeClr val="accent6">
                  <a:lumMod val="50000"/>
                </a:schemeClr>
              </a:solidFill>
            </a:endParaRPr>
          </a:p>
        </p:txBody>
      </p:sp>
      <p:sp>
        <p:nvSpPr>
          <p:cNvPr id="3" name="Content Placeholder 2"/>
          <p:cNvSpPr>
            <a:spLocks noGrp="1"/>
          </p:cNvSpPr>
          <p:nvPr>
            <p:ph idx="1"/>
          </p:nvPr>
        </p:nvSpPr>
        <p:spPr>
          <a:xfrm>
            <a:off x="1788542" y="1214370"/>
            <a:ext cx="9815891" cy="3352801"/>
          </a:xfrm>
        </p:spPr>
        <p:txBody>
          <a:bodyPr>
            <a:noAutofit/>
          </a:bodyPr>
          <a:lstStyle/>
          <a:p>
            <a:pPr marL="0" indent="0" algn="just" rtl="1">
              <a:buNone/>
            </a:pPr>
            <a:r>
              <a:rPr lang="ar-DZ" dirty="0">
                <a:cs typeface="B Nazanin" panose="00000400000000000000" pitchFamily="2" charset="-78"/>
              </a:rPr>
              <a:t>از تأمین کنندگان و پیمانکاران خود می خواهد که با حفظ بالاترین استانداردها برای تمامی کالاها و خدمات مورد نیاز، همانند ما به تعهدات خود وفادار باشند. این تعهدات عبارتند از: تضمین کیفیت بالا، قیمت مناسب و همچنین تعهد به رعایت و حفظ بالاترین استانداردهای مسوولیت پذیری اجتماعی. خلاقیت و پویایی، چابکی و سرعت عمل و همچنین انعطاف پذیری در برابر نیازها و تغییرات منطقی پروژه در یک فضای کسب و کار فنی و بسیار رقابتی از سرفصل های مهمی است که ما درک آن را از همکاران و پیمانکاران خود انتظار داریم.</a:t>
            </a:r>
            <a:endParaRPr lang="en-US" dirty="0">
              <a:cs typeface="B Nazanin" panose="00000400000000000000" pitchFamily="2" charset="-78"/>
            </a:endParaRPr>
          </a:p>
        </p:txBody>
      </p:sp>
      <p:sp>
        <p:nvSpPr>
          <p:cNvPr id="4" name="Slide Number Placeholder 3"/>
          <p:cNvSpPr>
            <a:spLocks noGrp="1"/>
          </p:cNvSpPr>
          <p:nvPr>
            <p:ph type="sldNum" sz="quarter" idx="12"/>
          </p:nvPr>
        </p:nvSpPr>
        <p:spPr>
          <a:xfrm>
            <a:off x="10689466" y="5798600"/>
            <a:ext cx="813558" cy="365125"/>
          </a:xfrm>
        </p:spPr>
        <p:txBody>
          <a:bodyPr/>
          <a:lstStyle/>
          <a:p>
            <a:r>
              <a:rPr lang="fa-IR" sz="3600" dirty="0">
                <a:latin typeface="Times New Roman" panose="02020603050405020304" pitchFamily="18" charset="0"/>
                <a:cs typeface="Times New Roman" panose="02020603050405020304" pitchFamily="18" charset="0"/>
              </a:rPr>
              <a:t>27</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509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253" y="656823"/>
            <a:ext cx="9815891" cy="5009881"/>
          </a:xfrm>
        </p:spPr>
        <p:txBody>
          <a:bodyPr>
            <a:noAutofit/>
          </a:bodyPr>
          <a:lstStyle/>
          <a:p>
            <a:pPr marL="0" indent="0" algn="just" rtl="1">
              <a:buNone/>
            </a:pPr>
            <a:r>
              <a:rPr lang="fa-IR" sz="2800" b="1" dirty="0">
                <a:solidFill>
                  <a:schemeClr val="accent1">
                    <a:lumMod val="50000"/>
                  </a:schemeClr>
                </a:solidFill>
                <a:cs typeface="B Nazanin" panose="00000400000000000000" pitchFamily="2" charset="-78"/>
              </a:rPr>
              <a:t>نتیجه گیری:</a:t>
            </a:r>
            <a:endParaRPr lang="fa-IR" dirty="0">
              <a:cs typeface="B Nazanin" panose="00000400000000000000" pitchFamily="2" charset="-78"/>
            </a:endParaRPr>
          </a:p>
          <a:p>
            <a:pPr marL="0" indent="0" algn="just" rtl="1">
              <a:buNone/>
            </a:pPr>
            <a:r>
              <a:rPr lang="ar-DZ" dirty="0">
                <a:cs typeface="B Nazanin" panose="00000400000000000000" pitchFamily="2" charset="-78"/>
              </a:rPr>
              <a:t>جهت دست يابي به سطح مطلوبي از توسعه مالي طي سال هاي آتي کشور نيازمند تدوين برنامه استاندارد توسعه مالي، توجه به اصلاحات نهادي و ايجاد زيرساخت هاي لازم براي بهبود محيط نهادي است.</a:t>
            </a:r>
          </a:p>
          <a:p>
            <a:pPr marL="0" indent="0" algn="just" rtl="1">
              <a:buNone/>
            </a:pPr>
            <a:r>
              <a:rPr lang="ar-DZ" dirty="0">
                <a:cs typeface="B Nazanin" panose="00000400000000000000" pitchFamily="2" charset="-78"/>
              </a:rPr>
              <a:t>یک شرکت پیمانکاری که مایل به مشارکت در اجرای پروژه های بزرگ می باشـد بـا عنایـت بـه کمبـود سرمایه خود و میل به مشارکت با دیگر طرف</a:t>
            </a:r>
            <a:r>
              <a:rPr lang="fa-IR" dirty="0">
                <a:cs typeface="B Nazanin" panose="00000400000000000000" pitchFamily="2" charset="-78"/>
              </a:rPr>
              <a:t> </a:t>
            </a:r>
            <a:r>
              <a:rPr lang="ar-DZ" dirty="0">
                <a:cs typeface="B Nazanin" panose="00000400000000000000" pitchFamily="2" charset="-78"/>
              </a:rPr>
              <a:t>های مطرح قطعاً باید اطلاعات دقیقی از چگونگی و روش هـای تأمین مالی و مسائل مختلفی که در ارتباط با این موضوع مطرح می باشد را داشته باشد تـا بتوانـد بـا حفـظ حقوق طرفین کارامور مربوط را به نحو مطلوب و بهینه به انجام برساند.</a:t>
            </a:r>
          </a:p>
          <a:p>
            <a:pPr marL="0" indent="0" algn="just" rtl="1">
              <a:buNone/>
            </a:pPr>
            <a:r>
              <a:rPr lang="ar-DZ" dirty="0">
                <a:cs typeface="B Nazanin" panose="00000400000000000000" pitchFamily="2" charset="-78"/>
              </a:rPr>
              <a:t> </a:t>
            </a:r>
            <a:endParaRPr lang="en-US" dirty="0">
              <a:cs typeface="B Nazanin" panose="00000400000000000000" pitchFamily="2" charset="-78"/>
            </a:endParaRPr>
          </a:p>
        </p:txBody>
      </p:sp>
      <p:sp>
        <p:nvSpPr>
          <p:cNvPr id="6" name="Slide Number Placeholder 5"/>
          <p:cNvSpPr>
            <a:spLocks noGrp="1"/>
          </p:cNvSpPr>
          <p:nvPr>
            <p:ph type="sldNum" sz="quarter" idx="12"/>
          </p:nvPr>
        </p:nvSpPr>
        <p:spPr>
          <a:xfrm>
            <a:off x="10380372" y="5867131"/>
            <a:ext cx="1122651" cy="572306"/>
          </a:xfrm>
        </p:spPr>
        <p:txBody>
          <a:bodyPr/>
          <a:lstStyle/>
          <a:p>
            <a:r>
              <a:rPr lang="fa-IR" sz="3600" dirty="0">
                <a:latin typeface="Times New Roman" panose="02020603050405020304" pitchFamily="18" charset="0"/>
                <a:cs typeface="Times New Roman" panose="02020603050405020304" pitchFamily="18" charset="0"/>
              </a:rPr>
              <a:t>28</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466392"/>
      </p:ext>
    </p:extLst>
  </p:cSld>
  <p:clrMapOvr>
    <a:masterClrMapping/>
  </p:clrMapOvr>
  <p:transition spd="slow">
    <p:comb/>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756634"/>
          </a:xfrm>
        </p:spPr>
        <p:txBody>
          <a:bodyPr>
            <a:normAutofit/>
          </a:bodyPr>
          <a:lstStyle/>
          <a:p>
            <a:pPr algn="r" rtl="1"/>
            <a:r>
              <a:rPr lang="fa-IR" sz="2800" b="1" dirty="0">
                <a:cs typeface="B Nazanin" panose="00000400000000000000" pitchFamily="2" charset="-78"/>
              </a:rPr>
              <a:t>منابع</a:t>
            </a:r>
            <a:endParaRPr lang="en-US" sz="2800" b="1" dirty="0">
              <a:cs typeface="B Nazanin" panose="00000400000000000000" pitchFamily="2" charset="-78"/>
            </a:endParaRPr>
          </a:p>
        </p:txBody>
      </p:sp>
      <p:sp>
        <p:nvSpPr>
          <p:cNvPr id="3" name="Content Placeholder 2"/>
          <p:cNvSpPr>
            <a:spLocks noGrp="1"/>
          </p:cNvSpPr>
          <p:nvPr>
            <p:ph idx="1"/>
          </p:nvPr>
        </p:nvSpPr>
        <p:spPr>
          <a:xfrm>
            <a:off x="1484311" y="1442435"/>
            <a:ext cx="10018713" cy="4327300"/>
          </a:xfrm>
        </p:spPr>
        <p:txBody>
          <a:bodyPr>
            <a:normAutofit/>
          </a:bodyPr>
          <a:lstStyle/>
          <a:p>
            <a:pPr marL="0" indent="0" algn="r">
              <a:buNone/>
            </a:pPr>
            <a:r>
              <a:rPr lang="fa-IR" sz="2000" dirty="0">
                <a:cs typeface="B Nazanin" panose="00000400000000000000" pitchFamily="2" charset="-78"/>
              </a:rPr>
              <a:t>1.روش های تامین مالی و اجرای پروژه ها(فایناس، بیع متقابل)، مجله تامین مالی.</a:t>
            </a:r>
          </a:p>
          <a:p>
            <a:pPr marL="0" indent="0" algn="r">
              <a:buNone/>
            </a:pPr>
            <a:r>
              <a:rPr lang="fa-IR" sz="2000" dirty="0">
                <a:cs typeface="B Nazanin" panose="00000400000000000000" pitchFamily="2" charset="-78"/>
              </a:rPr>
              <a:t> 2.حمید ارشادمنش، عزیز رضایی خلیل آباد، عظیم حسینی.1390.تامین مالی برای پروژه های عمرانی</a:t>
            </a:r>
          </a:p>
          <a:p>
            <a:pPr marL="0" indent="0" algn="r">
              <a:buNone/>
            </a:pPr>
            <a:r>
              <a:rPr lang="fa-IR" sz="2000" dirty="0">
                <a:cs typeface="B Nazanin" panose="00000400000000000000" pitchFamily="2" charset="-78"/>
              </a:rPr>
              <a:t>3.سعید کیا، عبدالله اردشیر، سینا اتحادی.1393.مدیریت ریسک در روش های تامین مالی سبد و پروژه های عمرانی</a:t>
            </a:r>
          </a:p>
          <a:p>
            <a:pPr marL="0" indent="0" algn="r">
              <a:buNone/>
            </a:pPr>
            <a:r>
              <a:rPr lang="fa-IR" sz="2000" dirty="0">
                <a:cs typeface="B Nazanin" panose="00000400000000000000" pitchFamily="2" charset="-78"/>
              </a:rPr>
              <a:t>4.محمود حسن پور، مجتبی هادی.1392.جایگاه و بررسی تامین منابع مالی در پروژه ها.</a:t>
            </a:r>
          </a:p>
          <a:p>
            <a:pPr marL="0" indent="0" algn="r">
              <a:buNone/>
            </a:pPr>
            <a:r>
              <a:rPr lang="fa-IR" sz="2000" dirty="0">
                <a:cs typeface="B Nazanin" panose="00000400000000000000" pitchFamily="2" charset="-78"/>
              </a:rPr>
              <a:t>5.سید مجتبی میرلوحی، مصطفی تهرانی، مهلا تیموری، زهرا امینی.1397.بررسی ساختار و فرایندهای تامین مالی پروژه های عمرانی با تعیین رجحیت روش های تامین مالی پروژه های عمرانی با استفاده از فرایند تحلیل سلسله مراتبی.</a:t>
            </a:r>
          </a:p>
          <a:p>
            <a:pPr marL="0" indent="0" algn="r">
              <a:buNone/>
            </a:pPr>
            <a:r>
              <a:rPr lang="fa-IR" sz="2000" dirty="0">
                <a:cs typeface="B Nazanin" panose="00000400000000000000" pitchFamily="2" charset="-78"/>
              </a:rPr>
              <a:t>6.محمدهاشم بتشکن، فرشته رحیمی الماسی.1396.الگویی برای تامین مالی طرح های زیرساختی حمل و نقل جاده ای ایران با تمرکز بر ظرفیت های بازار سرمایه</a:t>
            </a:r>
          </a:p>
          <a:p>
            <a:pPr marL="0" indent="0">
              <a:buNone/>
            </a:pPr>
            <a:r>
              <a:rPr lang="en-US" sz="2000" dirty="0">
                <a:latin typeface="Times New Roman" panose="02020603050405020304" pitchFamily="18" charset="0"/>
                <a:cs typeface="Times New Roman" panose="02020603050405020304" pitchFamily="18" charset="0"/>
              </a:rPr>
              <a:t>7.Gorge Iatridis.2019.International </a:t>
            </a:r>
            <a:r>
              <a:rPr lang="en-US" sz="2000" dirty="0" err="1">
                <a:latin typeface="Times New Roman" panose="02020603050405020304" pitchFamily="18" charset="0"/>
                <a:cs typeface="Times New Roman" panose="02020603050405020304" pitchFamily="18" charset="0"/>
              </a:rPr>
              <a:t>Finanicial</a:t>
            </a:r>
            <a:r>
              <a:rPr lang="en-US" sz="2000" dirty="0">
                <a:latin typeface="Times New Roman" panose="02020603050405020304" pitchFamily="18" charset="0"/>
                <a:cs typeface="Times New Roman" panose="02020603050405020304" pitchFamily="18" charset="0"/>
              </a:rPr>
              <a:t> Reporting  Standard and the quality of financial  statement </a:t>
            </a:r>
            <a:r>
              <a:rPr lang="en-US" sz="2000" dirty="0" err="1">
                <a:latin typeface="Times New Roman" panose="02020603050405020304" pitchFamily="18" charset="0"/>
                <a:cs typeface="Times New Roman" panose="02020603050405020304" pitchFamily="18" charset="0"/>
              </a:rPr>
              <a:t>information.International</a:t>
            </a:r>
            <a:r>
              <a:rPr lang="en-US" sz="2000" dirty="0">
                <a:latin typeface="Times New Roman" panose="02020603050405020304" pitchFamily="18" charset="0"/>
                <a:cs typeface="Times New Roman" panose="02020603050405020304" pitchFamily="18" charset="0"/>
              </a:rPr>
              <a:t> Review of </a:t>
            </a:r>
            <a:r>
              <a:rPr lang="en-US" sz="2000" dirty="0" err="1">
                <a:latin typeface="Times New Roman" panose="02020603050405020304" pitchFamily="18" charset="0"/>
                <a:cs typeface="Times New Roman" panose="02020603050405020304" pitchFamily="18" charset="0"/>
              </a:rPr>
              <a:t>Finacial</a:t>
            </a:r>
            <a:r>
              <a:rPr lang="en-US" sz="2000" dirty="0">
                <a:latin typeface="Times New Roman" panose="02020603050405020304" pitchFamily="18" charset="0"/>
                <a:cs typeface="Times New Roman" panose="02020603050405020304" pitchFamily="18" charset="0"/>
              </a:rPr>
              <a:t> Analysis .volom19.p193-204</a:t>
            </a:r>
          </a:p>
        </p:txBody>
      </p:sp>
      <p:sp>
        <p:nvSpPr>
          <p:cNvPr id="4" name="Slide Number Placeholder 3"/>
          <p:cNvSpPr>
            <a:spLocks noGrp="1"/>
          </p:cNvSpPr>
          <p:nvPr>
            <p:ph type="sldNum" sz="quarter" idx="12"/>
          </p:nvPr>
        </p:nvSpPr>
        <p:spPr>
          <a:xfrm>
            <a:off x="10637950" y="5867131"/>
            <a:ext cx="865074" cy="365125"/>
          </a:xfrm>
        </p:spPr>
        <p:txBody>
          <a:bodyPr/>
          <a:lstStyle/>
          <a:p>
            <a:r>
              <a:rPr lang="fa-IR" sz="3600" dirty="0">
                <a:latin typeface="Times New Roman" panose="02020603050405020304" pitchFamily="18" charset="0"/>
                <a:cs typeface="Times New Roman" panose="02020603050405020304" pitchFamily="18" charset="0"/>
              </a:rPr>
              <a:t>29</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132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228045" y="360609"/>
            <a:ext cx="7778840" cy="6000820"/>
          </a:xfrm>
          <a:prstGeom prst="rect">
            <a:avLst/>
          </a:prstGeom>
          <a:ln>
            <a:solidFill>
              <a:schemeClr val="accent1">
                <a:lumMod val="60000"/>
                <a:lumOff val="40000"/>
              </a:schemeClr>
            </a:solidFill>
          </a:ln>
          <a:effectLst>
            <a:softEdge rad="63500"/>
          </a:effectLst>
          <a:scene3d>
            <a:camera prst="perspectiveAbove"/>
            <a:lightRig rig="threePt" dir="t"/>
          </a:scene3d>
        </p:spPr>
      </p:pic>
    </p:spTree>
    <p:extLst>
      <p:ext uri="{BB962C8B-B14F-4D97-AF65-F5344CB8AC3E}">
        <p14:creationId xmlns:p14="http://schemas.microsoft.com/office/powerpoint/2010/main" val="47047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7632" y="1178848"/>
            <a:ext cx="8824907" cy="4267423"/>
          </a:xfrm>
          <a:prstGeom prst="rect">
            <a:avLst/>
          </a:prstGeom>
          <a:solidFill>
            <a:schemeClr val="accent1"/>
          </a:solidFill>
          <a:ln>
            <a:noFill/>
          </a:ln>
          <a:effectLst>
            <a:outerShdw blurRad="76200" dir="18900000" sy="23000" kx="-1200000" algn="bl" rotWithShape="0">
              <a:prstClr val="black">
                <a:alpha val="20000"/>
              </a:prst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11890794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1735" y="450760"/>
            <a:ext cx="7884059" cy="1008368"/>
          </a:xfrm>
        </p:spPr>
        <p:txBody>
          <a:bodyPr>
            <a:normAutofit/>
          </a:bodyPr>
          <a:lstStyle/>
          <a:p>
            <a:r>
              <a:rPr lang="fa-IR" sz="3200" b="1" dirty="0">
                <a:solidFill>
                  <a:schemeClr val="accent5">
                    <a:lumMod val="75000"/>
                  </a:schemeClr>
                </a:solidFill>
                <a:cs typeface="B Nazanin" panose="00000400000000000000" pitchFamily="2" charset="-78"/>
              </a:rPr>
              <a:t>مقدمه</a:t>
            </a:r>
            <a:endParaRPr lang="en-US" sz="3200" b="1" dirty="0">
              <a:solidFill>
                <a:schemeClr val="accent5">
                  <a:lumMod val="75000"/>
                </a:schemeClr>
              </a:solidFill>
              <a:cs typeface="B Nazanin" panose="00000400000000000000" pitchFamily="2" charset="-78"/>
            </a:endParaRPr>
          </a:p>
        </p:txBody>
      </p:sp>
      <p:sp>
        <p:nvSpPr>
          <p:cNvPr id="3" name="Subtitle 2"/>
          <p:cNvSpPr>
            <a:spLocks noGrp="1"/>
          </p:cNvSpPr>
          <p:nvPr>
            <p:ph type="subTitle" idx="1"/>
          </p:nvPr>
        </p:nvSpPr>
        <p:spPr>
          <a:xfrm>
            <a:off x="3224614" y="1459128"/>
            <a:ext cx="7884059" cy="3756816"/>
          </a:xfrm>
        </p:spPr>
        <p:txBody>
          <a:bodyPr>
            <a:normAutofit/>
          </a:bodyPr>
          <a:lstStyle/>
          <a:p>
            <a:pPr algn="just" rtl="1"/>
            <a:r>
              <a:rPr lang="ar-DZ" sz="2400" dirty="0">
                <a:cs typeface="B Nazanin" panose="00000400000000000000" pitchFamily="2" charset="-78"/>
              </a:rPr>
              <a:t>پیشبرد اهداف کلان اقتصادی مانند برخورداری از پایداری و دستیابی به رشد درون و قابل دوام اقتصادی از اهداف تمام نظام های اقتصادی می باشد.</a:t>
            </a:r>
            <a:endParaRPr lang="fa-IR" sz="2400" dirty="0">
              <a:cs typeface="B Nazanin" panose="00000400000000000000" pitchFamily="2" charset="-78"/>
            </a:endParaRPr>
          </a:p>
          <a:p>
            <a:pPr algn="just" rtl="1"/>
            <a:r>
              <a:rPr lang="ar-DZ" sz="2400" dirty="0">
                <a:cs typeface="B Nazanin" panose="00000400000000000000" pitchFamily="2" charset="-78"/>
              </a:rPr>
              <a:t>تأمین مالی در حقیقت به مجموعه فرایندهایی اطلاق می شود که جهت تأمین منابع و سرمایه مورد نیاز برای انجام فعالیت های تجاری، خرید و با سرمایه گذاری انجام می شود.</a:t>
            </a:r>
            <a:endParaRPr lang="fa-IR" sz="2400" dirty="0">
              <a:cs typeface="B Nazanin" panose="00000400000000000000" pitchFamily="2" charset="-78"/>
            </a:endParaRPr>
          </a:p>
          <a:p>
            <a:pPr algn="just" rtl="1"/>
            <a:r>
              <a:rPr lang="ar-DZ" sz="2400" dirty="0">
                <a:cs typeface="B Nazanin" panose="00000400000000000000" pitchFamily="2" charset="-78"/>
              </a:rPr>
              <a:t>روش های متفاوتی برای تأمین مالی فعالیت تجاری وجود</a:t>
            </a:r>
            <a:r>
              <a:rPr lang="fa-IR" sz="2400" dirty="0">
                <a:cs typeface="B Nazanin" panose="00000400000000000000" pitchFamily="2" charset="-78"/>
              </a:rPr>
              <a:t> </a:t>
            </a:r>
            <a:r>
              <a:rPr lang="ar-DZ" sz="2400" dirty="0">
                <a:cs typeface="B Nazanin" panose="00000400000000000000" pitchFamily="2" charset="-78"/>
              </a:rPr>
              <a:t>دارد که بانک ها و مؤسسات مالی مختلف می توانند از آن</a:t>
            </a:r>
            <a:r>
              <a:rPr lang="en-US" sz="2400" dirty="0">
                <a:cs typeface="B Nazanin" panose="00000400000000000000" pitchFamily="2" charset="-78"/>
              </a:rPr>
              <a:t> </a:t>
            </a:r>
            <a:r>
              <a:rPr lang="ar-DZ" sz="2400" dirty="0">
                <a:cs typeface="B Nazanin" panose="00000400000000000000" pitchFamily="2" charset="-78"/>
              </a:rPr>
              <a:t>ها برای تأمین مالی شرکت ها استفاده نمایند.</a:t>
            </a:r>
            <a:endParaRPr lang="en-US" sz="2400" dirty="0">
              <a:cs typeface="B Nazanin" panose="00000400000000000000" pitchFamily="2" charset="-78"/>
            </a:endParaRPr>
          </a:p>
        </p:txBody>
      </p:sp>
      <p:sp>
        <p:nvSpPr>
          <p:cNvPr id="5" name="Rectangle 4"/>
          <p:cNvSpPr/>
          <p:nvPr/>
        </p:nvSpPr>
        <p:spPr>
          <a:xfrm>
            <a:off x="10779682" y="5588289"/>
            <a:ext cx="426720" cy="646331"/>
          </a:xfrm>
          <a:prstGeom prst="rect">
            <a:avLst/>
          </a:prstGeom>
        </p:spPr>
        <p:txBody>
          <a:bodyPr wrap="none">
            <a:spAutoFit/>
          </a:bodyPr>
          <a:lstStyle/>
          <a:p>
            <a:r>
              <a:rPr lang="fa-IR" sz="3600" dirty="0">
                <a:latin typeface="Times New Roman" panose="02020603050405020304" pitchFamily="18" charset="0"/>
                <a:cs typeface="Times New Roman" panose="02020603050405020304" pitchFamily="18" charset="0"/>
              </a:rPr>
              <a:t>4</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36879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099" y="492618"/>
            <a:ext cx="10018713" cy="846786"/>
          </a:xfrm>
        </p:spPr>
        <p:txBody>
          <a:bodyPr>
            <a:normAutofit/>
          </a:bodyPr>
          <a:lstStyle/>
          <a:p>
            <a:pPr algn="r"/>
            <a:r>
              <a:rPr lang="ar-DZ" sz="2400" b="1" dirty="0">
                <a:solidFill>
                  <a:schemeClr val="accent4">
                    <a:lumMod val="75000"/>
                  </a:schemeClr>
                </a:solidFill>
                <a:cs typeface="B Nazanin" panose="00000400000000000000" pitchFamily="2" charset="-78"/>
              </a:rPr>
              <a:t>تامین منابع مالی </a:t>
            </a:r>
            <a:endParaRPr lang="en-US" sz="2400" b="1" dirty="0">
              <a:solidFill>
                <a:schemeClr val="accent4">
                  <a:lumMod val="75000"/>
                </a:schemeClr>
              </a:solidFill>
            </a:endParaRPr>
          </a:p>
        </p:txBody>
      </p:sp>
      <p:sp>
        <p:nvSpPr>
          <p:cNvPr id="3" name="Content Placeholder 2"/>
          <p:cNvSpPr>
            <a:spLocks noGrp="1"/>
          </p:cNvSpPr>
          <p:nvPr>
            <p:ph idx="1"/>
          </p:nvPr>
        </p:nvSpPr>
        <p:spPr>
          <a:xfrm>
            <a:off x="1613099" y="309093"/>
            <a:ext cx="10119555" cy="5177307"/>
          </a:xfrm>
        </p:spPr>
        <p:txBody>
          <a:bodyPr>
            <a:noAutofit/>
          </a:bodyPr>
          <a:lstStyle/>
          <a:p>
            <a:pPr marL="0" indent="0" algn="just" rtl="1">
              <a:buNone/>
            </a:pPr>
            <a:endParaRPr lang="en-US" dirty="0">
              <a:cs typeface="B Nazanin" panose="00000400000000000000" pitchFamily="2" charset="-78"/>
            </a:endParaRPr>
          </a:p>
          <a:p>
            <a:pPr marL="0" indent="0" algn="just" rtl="1">
              <a:buNone/>
            </a:pPr>
            <a:endParaRPr lang="en-US" dirty="0">
              <a:cs typeface="B Nazanin" panose="00000400000000000000" pitchFamily="2" charset="-78"/>
            </a:endParaRPr>
          </a:p>
          <a:p>
            <a:pPr marL="0" indent="0" algn="just" rtl="1">
              <a:buNone/>
            </a:pPr>
            <a:endParaRPr lang="en-US" dirty="0">
              <a:cs typeface="B Nazanin" panose="00000400000000000000" pitchFamily="2" charset="-78"/>
            </a:endParaRPr>
          </a:p>
          <a:p>
            <a:pPr marL="0" indent="0" algn="just" rtl="1">
              <a:buNone/>
            </a:pPr>
            <a:r>
              <a:rPr lang="fa-IR" dirty="0">
                <a:cs typeface="B Nazanin" panose="00000400000000000000" pitchFamily="2" charset="-78"/>
              </a:rPr>
              <a:t>                                      </a:t>
            </a:r>
            <a:r>
              <a:rPr lang="ar-DZ" dirty="0">
                <a:cs typeface="B Nazanin" panose="00000400000000000000" pitchFamily="2" charset="-78"/>
              </a:rPr>
              <a:t>مدیریت</a:t>
            </a:r>
            <a:endParaRPr lang="fa-IR" dirty="0">
              <a:cs typeface="B Nazanin" panose="00000400000000000000" pitchFamily="2" charset="-78"/>
            </a:endParaRPr>
          </a:p>
          <a:p>
            <a:pPr marL="0" indent="0" algn="just" rtl="1">
              <a:buNone/>
            </a:pPr>
            <a:r>
              <a:rPr lang="en-US" dirty="0">
                <a:cs typeface="B Nazanin" panose="00000400000000000000" pitchFamily="2" charset="-78"/>
              </a:rPr>
              <a:t>  </a:t>
            </a:r>
            <a:r>
              <a:rPr lang="fa-IR" dirty="0">
                <a:cs typeface="B Nazanin" panose="00000400000000000000" pitchFamily="2" charset="-78"/>
              </a:rPr>
              <a:t>   </a:t>
            </a:r>
            <a:r>
              <a:rPr lang="en-US" dirty="0">
                <a:cs typeface="B Nazanin" panose="00000400000000000000" pitchFamily="2" charset="-78"/>
              </a:rPr>
              <a:t>                                       </a:t>
            </a:r>
            <a:r>
              <a:rPr lang="ar-DZ" dirty="0">
                <a:cs typeface="B Nazanin" panose="00000400000000000000" pitchFamily="2" charset="-78"/>
              </a:rPr>
              <a:t> ایجاد و مطالعه دربارة منابع مالی</a:t>
            </a:r>
            <a:endParaRPr lang="fa-IR" dirty="0">
              <a:cs typeface="B Nazanin" panose="00000400000000000000" pitchFamily="2" charset="-78"/>
            </a:endParaRPr>
          </a:p>
          <a:p>
            <a:pPr marL="0" indent="0" algn="just" rtl="1">
              <a:buNone/>
            </a:pPr>
            <a:r>
              <a:rPr lang="ar-DZ" dirty="0">
                <a:cs typeface="B Nazanin" panose="00000400000000000000" pitchFamily="2" charset="-78"/>
              </a:rPr>
              <a:t>سیستم های مالی</a:t>
            </a:r>
            <a:r>
              <a:rPr lang="en-US" dirty="0">
                <a:cs typeface="B Nazanin" panose="00000400000000000000" pitchFamily="2" charset="-78"/>
              </a:rPr>
              <a:t>         </a:t>
            </a:r>
            <a:r>
              <a:rPr lang="fa-IR" dirty="0">
                <a:cs typeface="B Nazanin" panose="00000400000000000000" pitchFamily="2" charset="-78"/>
              </a:rPr>
              <a:t>   </a:t>
            </a:r>
            <a:r>
              <a:rPr lang="en-US" dirty="0">
                <a:cs typeface="B Nazanin" panose="00000400000000000000" pitchFamily="2" charset="-78"/>
              </a:rPr>
              <a:t>  </a:t>
            </a:r>
          </a:p>
          <a:p>
            <a:pPr marL="0" indent="0" algn="just" rtl="1">
              <a:buNone/>
            </a:pPr>
            <a:r>
              <a:rPr lang="fa-IR" dirty="0">
                <a:cs typeface="B Nazanin" panose="00000400000000000000" pitchFamily="2" charset="-78"/>
              </a:rPr>
              <a:t>                      </a:t>
            </a:r>
            <a:r>
              <a:rPr lang="en-US" dirty="0">
                <a:cs typeface="B Nazanin" panose="00000400000000000000" pitchFamily="2" charset="-78"/>
              </a:rPr>
              <a:t>                 </a:t>
            </a:r>
            <a:r>
              <a:rPr lang="ar-DZ" dirty="0">
                <a:cs typeface="B Nazanin" panose="00000400000000000000" pitchFamily="2" charset="-78"/>
              </a:rPr>
              <a:t> امور بانکی</a:t>
            </a:r>
            <a:endParaRPr lang="fa-IR" dirty="0">
              <a:cs typeface="B Nazanin" panose="00000400000000000000" pitchFamily="2" charset="-78"/>
            </a:endParaRPr>
          </a:p>
          <a:p>
            <a:pPr marL="0" indent="0" algn="just" rtl="1">
              <a:buNone/>
            </a:pPr>
            <a:r>
              <a:rPr lang="en-US" dirty="0">
                <a:cs typeface="B Nazanin" panose="00000400000000000000" pitchFamily="2" charset="-78"/>
              </a:rPr>
              <a:t>                                   </a:t>
            </a:r>
            <a:r>
              <a:rPr lang="ar-DZ" dirty="0">
                <a:cs typeface="B Nazanin" panose="00000400000000000000" pitchFamily="2" charset="-78"/>
              </a:rPr>
              <a:t> </a:t>
            </a:r>
            <a:r>
              <a:rPr lang="en-US" dirty="0">
                <a:cs typeface="B Nazanin" panose="00000400000000000000" pitchFamily="2" charset="-78"/>
              </a:rPr>
              <a:t> </a:t>
            </a:r>
            <a:r>
              <a:rPr lang="fa-IR" dirty="0">
                <a:cs typeface="B Nazanin" panose="00000400000000000000" pitchFamily="2" charset="-78"/>
              </a:rPr>
              <a:t>   </a:t>
            </a:r>
            <a:r>
              <a:rPr lang="en-US" dirty="0">
                <a:cs typeface="B Nazanin" panose="00000400000000000000" pitchFamily="2" charset="-78"/>
              </a:rPr>
              <a:t>     </a:t>
            </a:r>
            <a:r>
              <a:rPr lang="ar-DZ" dirty="0">
                <a:cs typeface="B Nazanin" panose="00000400000000000000" pitchFamily="2" charset="-78"/>
              </a:rPr>
              <a:t>اعتبار</a:t>
            </a:r>
            <a:endParaRPr lang="en-US" dirty="0">
              <a:cs typeface="B Nazanin" panose="00000400000000000000" pitchFamily="2" charset="-78"/>
            </a:endParaRPr>
          </a:p>
          <a:p>
            <a:pPr marL="0" indent="0" algn="just" rtl="1">
              <a:buNone/>
            </a:pPr>
            <a:r>
              <a:rPr lang="en-US" dirty="0">
                <a:cs typeface="B Nazanin" panose="00000400000000000000" pitchFamily="2" charset="-78"/>
              </a:rPr>
              <a:t>   </a:t>
            </a:r>
            <a:r>
              <a:rPr lang="fa-IR" dirty="0">
                <a:cs typeface="B Nazanin" panose="00000400000000000000" pitchFamily="2" charset="-78"/>
              </a:rPr>
              <a:t>              </a:t>
            </a:r>
            <a:r>
              <a:rPr lang="en-US" dirty="0">
                <a:cs typeface="B Nazanin" panose="00000400000000000000" pitchFamily="2" charset="-78"/>
              </a:rPr>
              <a:t>                         </a:t>
            </a:r>
            <a:r>
              <a:rPr lang="ar-DZ" dirty="0">
                <a:cs typeface="B Nazanin" panose="00000400000000000000" pitchFamily="2" charset="-78"/>
              </a:rPr>
              <a:t>سرمایه گذاری</a:t>
            </a:r>
            <a:endParaRPr lang="en-US" dirty="0">
              <a:cs typeface="B Nazanin" panose="00000400000000000000" pitchFamily="2" charset="-78"/>
            </a:endParaRPr>
          </a:p>
          <a:p>
            <a:pPr marL="0" indent="0" algn="just" rtl="1">
              <a:buNone/>
            </a:pPr>
            <a:r>
              <a:rPr lang="en-US" dirty="0">
                <a:cs typeface="B Nazanin" panose="00000400000000000000" pitchFamily="2" charset="-78"/>
              </a:rPr>
              <a:t>  </a:t>
            </a:r>
            <a:r>
              <a:rPr lang="fa-IR" dirty="0">
                <a:cs typeface="B Nazanin" panose="00000400000000000000" pitchFamily="2" charset="-78"/>
              </a:rPr>
              <a:t>            </a:t>
            </a:r>
            <a:r>
              <a:rPr lang="en-US" dirty="0">
                <a:cs typeface="B Nazanin" panose="00000400000000000000" pitchFamily="2" charset="-78"/>
              </a:rPr>
              <a:t>                            </a:t>
            </a:r>
            <a:r>
              <a:rPr lang="ar-DZ" dirty="0">
                <a:cs typeface="B Nazanin" panose="00000400000000000000" pitchFamily="2" charset="-78"/>
              </a:rPr>
              <a:t>دارایی ها و بدهی ها</a:t>
            </a:r>
            <a:endParaRPr lang="en-US" dirty="0">
              <a:cs typeface="B Nazanin" panose="00000400000000000000" pitchFamily="2" charset="-78"/>
            </a:endParaRPr>
          </a:p>
          <a:p>
            <a:pPr marL="0" indent="0" algn="just" rtl="1">
              <a:buNone/>
            </a:pPr>
            <a:r>
              <a:rPr lang="ar-DZ" dirty="0">
                <a:cs typeface="B Nazanin" panose="00000400000000000000" pitchFamily="2" charset="-78"/>
              </a:rPr>
              <a:t>تامین منابع مالی، به معنای تحقیق و مطالعة این ابزارهای مالی است.</a:t>
            </a:r>
            <a:endParaRPr lang="en-US" dirty="0">
              <a:cs typeface="B Nazanin" panose="00000400000000000000" pitchFamily="2" charset="-78"/>
            </a:endParaRPr>
          </a:p>
          <a:p>
            <a:pPr marL="0" indent="0" algn="just" rtl="1">
              <a:buNone/>
            </a:pPr>
            <a:r>
              <a:rPr lang="ar-DZ" dirty="0">
                <a:cs typeface="B Nazanin" panose="00000400000000000000" pitchFamily="2" charset="-78"/>
              </a:rPr>
              <a:t> </a:t>
            </a:r>
            <a:endParaRPr lang="en-US" dirty="0">
              <a:cs typeface="B Nazanin" panose="00000400000000000000" pitchFamily="2" charset="-78"/>
            </a:endParaRPr>
          </a:p>
        </p:txBody>
      </p:sp>
      <p:sp>
        <p:nvSpPr>
          <p:cNvPr id="6" name="Slide Number Placeholder 5"/>
          <p:cNvSpPr>
            <a:spLocks noGrp="1"/>
          </p:cNvSpPr>
          <p:nvPr>
            <p:ph type="sldNum" sz="quarter" idx="12"/>
          </p:nvPr>
        </p:nvSpPr>
        <p:spPr/>
        <p:txBody>
          <a:bodyPr/>
          <a:lstStyle/>
          <a:p>
            <a:r>
              <a:rPr lang="fa-IR" sz="3600" dirty="0">
                <a:latin typeface="Times New Roman" panose="02020603050405020304" pitchFamily="18" charset="0"/>
                <a:cs typeface="Times New Roman" panose="02020603050405020304" pitchFamily="18" charset="0"/>
              </a:rPr>
              <a:t>5</a:t>
            </a:r>
            <a:endParaRPr lang="en-US" sz="3600" dirty="0">
              <a:latin typeface="Times New Roman" panose="02020603050405020304" pitchFamily="18" charset="0"/>
              <a:cs typeface="Times New Roman" panose="02020603050405020304" pitchFamily="18" charset="0"/>
            </a:endParaRPr>
          </a:p>
        </p:txBody>
      </p:sp>
      <p:sp>
        <p:nvSpPr>
          <p:cNvPr id="5" name="Left Arrow 4"/>
          <p:cNvSpPr/>
          <p:nvPr/>
        </p:nvSpPr>
        <p:spPr>
          <a:xfrm>
            <a:off x="9174290" y="2505140"/>
            <a:ext cx="515155" cy="3090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1404483" y="1522929"/>
            <a:ext cx="4259668" cy="3232794"/>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063773097"/>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737" y="209282"/>
            <a:ext cx="10018713" cy="1752599"/>
          </a:xfrm>
        </p:spPr>
        <p:txBody>
          <a:bodyPr>
            <a:normAutofit/>
          </a:bodyPr>
          <a:lstStyle/>
          <a:p>
            <a:pPr algn="r" rtl="1"/>
            <a:r>
              <a:rPr lang="fa-IR" sz="3600" dirty="0">
                <a:cs typeface="B Nazanin" panose="00000400000000000000" pitchFamily="2" charset="-78"/>
              </a:rPr>
              <a:t>تامین مالی استارتاپ ها</a:t>
            </a:r>
            <a:endParaRPr lang="en-US" sz="3600" dirty="0">
              <a:cs typeface="B Nazanin" panose="00000400000000000000" pitchFamily="2" charset="-78"/>
            </a:endParaRPr>
          </a:p>
        </p:txBody>
      </p:sp>
      <p:sp>
        <p:nvSpPr>
          <p:cNvPr id="3" name="Content Placeholder 2"/>
          <p:cNvSpPr>
            <a:spLocks noGrp="1"/>
          </p:cNvSpPr>
          <p:nvPr>
            <p:ph idx="1"/>
          </p:nvPr>
        </p:nvSpPr>
        <p:spPr>
          <a:xfrm>
            <a:off x="4842455" y="435567"/>
            <a:ext cx="6827995" cy="5701048"/>
          </a:xfrm>
        </p:spPr>
        <p:txBody>
          <a:bodyPr>
            <a:normAutofit/>
          </a:bodyPr>
          <a:lstStyle/>
          <a:p>
            <a:pPr marL="0" indent="0" algn="just" rtl="1">
              <a:buNone/>
            </a:pPr>
            <a:r>
              <a:rPr lang="ar-DZ" dirty="0">
                <a:cs typeface="B Nazanin" panose="00000400000000000000" pitchFamily="2" charset="-78"/>
              </a:rPr>
              <a:t>تامین مالی استارت آپ ها امری پراسترس است. استارت آپ ها و کسب‌وکارهای جدید با امید و هیجان زیادی آغاز می‌شوند اما جستجوی راهکاری برای منابع مالی می‌تواند تا حد زیادی موجب سردرگمی و کاهش هیجان ابتدای کار شمارا به همراه داشته باشد.</a:t>
            </a:r>
          </a:p>
          <a:p>
            <a:pPr marL="0" indent="0" algn="just" rtl="1">
              <a:buNone/>
            </a:pPr>
            <a:r>
              <a:rPr lang="ar-DZ" dirty="0">
                <a:cs typeface="B Nazanin" panose="00000400000000000000" pitchFamily="2" charset="-78"/>
              </a:rPr>
              <a:t>بنابراین تامین مالی اولین گام برای اغلب شرکت‌های دانش‌بنیان و استارت آپ ها محسوب می‌شود. بهترین شروع می‌تواند جستجوی سرمایه‌گذاران بالقوه از طریق اینترنت و شبکه‌های اجتماعی </a:t>
            </a:r>
            <a:r>
              <a:rPr lang="fa-IR" dirty="0">
                <a:cs typeface="B Nazanin" panose="00000400000000000000" pitchFamily="2" charset="-78"/>
              </a:rPr>
              <a:t>باشد</a:t>
            </a:r>
            <a:r>
              <a:rPr lang="ar-DZ" dirty="0">
                <a:cs typeface="B Nazanin" panose="00000400000000000000" pitchFamily="2" charset="-78"/>
              </a:rPr>
              <a:t>.</a:t>
            </a:r>
            <a:endParaRPr lang="en-US"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r>
              <a:rPr lang="fa-IR" sz="3600" dirty="0">
                <a:latin typeface="Times New Roman" panose="02020603050405020304" pitchFamily="18" charset="0"/>
                <a:cs typeface="Times New Roman" panose="02020603050405020304" pitchFamily="18" charset="0"/>
              </a:rPr>
              <a:t>6</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651737" y="1600938"/>
            <a:ext cx="3190718" cy="337030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43821895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b="1" dirty="0">
                <a:solidFill>
                  <a:schemeClr val="accent1">
                    <a:lumMod val="50000"/>
                  </a:schemeClr>
                </a:solidFill>
                <a:cs typeface="B Nazanin" panose="00000400000000000000" pitchFamily="2" charset="-78"/>
              </a:rPr>
              <a:t>روش های تامین مالی</a:t>
            </a:r>
            <a:endParaRPr lang="en-US" sz="2800" b="1" dirty="0">
              <a:solidFill>
                <a:schemeClr val="accent1">
                  <a:lumMod val="50000"/>
                </a:schemeClr>
              </a:solidFill>
              <a:cs typeface="B Nazanin" panose="00000400000000000000" pitchFamily="2" charset="-78"/>
            </a:endParaRPr>
          </a:p>
        </p:txBody>
      </p:sp>
      <p:sp>
        <p:nvSpPr>
          <p:cNvPr id="3" name="Content Placeholder 2"/>
          <p:cNvSpPr>
            <a:spLocks noGrp="1"/>
          </p:cNvSpPr>
          <p:nvPr>
            <p:ph idx="1"/>
          </p:nvPr>
        </p:nvSpPr>
        <p:spPr>
          <a:xfrm>
            <a:off x="1484310" y="2086377"/>
            <a:ext cx="10018713" cy="3704823"/>
          </a:xfrm>
        </p:spPr>
        <p:txBody>
          <a:bodyPr>
            <a:noAutofit/>
          </a:bodyPr>
          <a:lstStyle/>
          <a:p>
            <a:pPr marL="0" indent="0" algn="just" rtl="1">
              <a:buNone/>
            </a:pPr>
            <a:r>
              <a:rPr lang="ar-DZ" dirty="0">
                <a:cs typeface="B Nazanin" panose="00000400000000000000" pitchFamily="2" charset="-78"/>
              </a:rPr>
              <a:t>تامین مالی برای اجرای طرح ها و پروژه ها از طریق روش های مختلفی انجام می شود</a:t>
            </a:r>
          </a:p>
          <a:p>
            <a:pPr marL="0" indent="0" algn="just" rtl="1">
              <a:buNone/>
            </a:pPr>
            <a:r>
              <a:rPr lang="ar-DZ" dirty="0">
                <a:cs typeface="B Nazanin" panose="00000400000000000000" pitchFamily="2" charset="-78"/>
              </a:rPr>
              <a:t>جذب سرمایه های خارجی به یکی از مهمترین روش های تامین مالی برای اجرای پروژه های عمرانی تبدیل شده است.زیرا بزرگترین چالش پیش روی کشورهای در حال توسعه من جمله </a:t>
            </a:r>
            <a:r>
              <a:rPr lang="fa-IR" dirty="0">
                <a:cs typeface="B Nazanin" panose="00000400000000000000" pitchFamily="2" charset="-78"/>
              </a:rPr>
              <a:t>ایران</a:t>
            </a:r>
            <a:r>
              <a:rPr lang="ar-DZ" dirty="0">
                <a:cs typeface="B Nazanin" panose="00000400000000000000" pitchFamily="2" charset="-78"/>
              </a:rPr>
              <a:t>، نحوه تامین مالی و تهیه بودجه اجرایی لازم برای انجام پروژه های زیربنایی و بهره برداری از محصولات و خدمات حاصل از آن</a:t>
            </a:r>
            <a:r>
              <a:rPr lang="fa-IR" dirty="0">
                <a:cs typeface="B Nazanin" panose="00000400000000000000" pitchFamily="2" charset="-78"/>
              </a:rPr>
              <a:t> </a:t>
            </a:r>
            <a:r>
              <a:rPr lang="ar-DZ" dirty="0">
                <a:cs typeface="B Nazanin" panose="00000400000000000000" pitchFamily="2" charset="-78"/>
              </a:rPr>
              <a:t>ها می باشد.</a:t>
            </a:r>
          </a:p>
          <a:p>
            <a:pPr marL="0" indent="0" algn="just" rtl="1">
              <a:buNone/>
            </a:pPr>
            <a:r>
              <a:rPr lang="ar-DZ" dirty="0">
                <a:cs typeface="B Nazanin" panose="00000400000000000000" pitchFamily="2" charset="-78"/>
              </a:rPr>
              <a:t>بحران مالی که برای تامین سرمایه در داخل این کشورها وجود دارد، موجب شده است تا به دنبال راه های جایگزین تامین مالی باشند.</a:t>
            </a:r>
            <a:endParaRPr lang="fa-IR" dirty="0">
              <a:cs typeface="B Nazanin" panose="00000400000000000000" pitchFamily="2" charset="-78"/>
            </a:endParaRPr>
          </a:p>
          <a:p>
            <a:pPr marL="0" indent="0" algn="just" rtl="1">
              <a:buNone/>
            </a:pPr>
            <a:r>
              <a:rPr lang="ar-DZ" dirty="0">
                <a:cs typeface="B Nazanin" panose="00000400000000000000" pitchFamily="2" charset="-78"/>
              </a:rPr>
              <a:t> استفاده از سرمایه های خارجی می تواند به صورت دو روش استقراضی و سرمایه گذاری صورت بگیرد</a:t>
            </a:r>
            <a:r>
              <a:rPr lang="fa-IR" dirty="0">
                <a:cs typeface="B Nazanin" panose="00000400000000000000" pitchFamily="2" charset="-78"/>
              </a:rPr>
              <a:t>.</a:t>
            </a:r>
            <a:endParaRPr lang="en-US"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r>
              <a:rPr lang="fa-IR" sz="3600" dirty="0">
                <a:latin typeface="Times New Roman" panose="02020603050405020304" pitchFamily="18" charset="0"/>
                <a:cs typeface="Times New Roman" panose="02020603050405020304" pitchFamily="18" charset="0"/>
              </a:rPr>
              <a:t>7</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14471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DZ" sz="2800" dirty="0">
                <a:cs typeface="B Nazanin" panose="00000400000000000000" pitchFamily="2" charset="-78"/>
              </a:rPr>
              <a:t>روش استقراضی</a:t>
            </a:r>
            <a:br>
              <a:rPr lang="ar-DZ" sz="2800" dirty="0">
                <a:cs typeface="B Nazanin" panose="00000400000000000000" pitchFamily="2" charset="-78"/>
              </a:rPr>
            </a:br>
            <a:endParaRPr lang="en-US" sz="2800" dirty="0"/>
          </a:p>
        </p:txBody>
      </p:sp>
      <p:sp>
        <p:nvSpPr>
          <p:cNvPr id="3" name="Content Placeholder 2"/>
          <p:cNvSpPr>
            <a:spLocks noGrp="1"/>
          </p:cNvSpPr>
          <p:nvPr>
            <p:ph idx="1"/>
          </p:nvPr>
        </p:nvSpPr>
        <p:spPr>
          <a:xfrm>
            <a:off x="1484310" y="-425003"/>
            <a:ext cx="10018713" cy="6216203"/>
          </a:xfrm>
        </p:spPr>
        <p:txBody>
          <a:bodyPr>
            <a:normAutofit/>
          </a:bodyPr>
          <a:lstStyle/>
          <a:p>
            <a:pPr marL="0" indent="0" algn="just" rtl="1">
              <a:buNone/>
            </a:pPr>
            <a:r>
              <a:rPr lang="ar-DZ" dirty="0">
                <a:cs typeface="B Nazanin" panose="00000400000000000000" pitchFamily="2" charset="-78"/>
              </a:rPr>
              <a:t>در این روش کشور برای اجرای طرح های زیربنایی تلاش می کند تا از موسسات مالی، وام دریافت کند. در مقابل نیز ارائه سررسید های مقرر اقساط بازپرداخت وام الزامی می باشد. موسسه یا کشور پرداخت کننده وام، بدون ترس و ریسک وام را پرداخت می کند. </a:t>
            </a:r>
            <a:endParaRPr lang="fa-IR" dirty="0">
              <a:cs typeface="B Nazanin" panose="00000400000000000000" pitchFamily="2" charset="-78"/>
            </a:endParaRPr>
          </a:p>
          <a:p>
            <a:pPr marL="0" indent="0" algn="just" rtl="1">
              <a:buNone/>
            </a:pPr>
            <a:r>
              <a:rPr lang="ar-DZ" dirty="0">
                <a:cs typeface="B Nazanin" panose="00000400000000000000" pitchFamily="2" charset="-78"/>
              </a:rPr>
              <a:t>در واقع تمام ریسک روش استقراضی متوجه کشوری است که وام را دریافت نموده است.</a:t>
            </a:r>
            <a:endParaRPr lang="en-US"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r>
              <a:rPr lang="fa-IR" sz="3600" dirty="0">
                <a:cs typeface="B Nazanin" panose="00000400000000000000" pitchFamily="2" charset="-78"/>
              </a:rPr>
              <a:t>8</a:t>
            </a:r>
            <a:endParaRPr lang="en-US" sz="3600"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2575776" y="3549202"/>
            <a:ext cx="5112912" cy="293647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25888161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7980" y="307751"/>
            <a:ext cx="10073468" cy="5559380"/>
          </a:xfrm>
        </p:spPr>
        <p:txBody>
          <a:bodyPr/>
          <a:lstStyle/>
          <a:p>
            <a:pPr marL="0" indent="0" algn="just" rtl="1">
              <a:buNone/>
            </a:pPr>
            <a:r>
              <a:rPr lang="ar-DZ" sz="2800" b="1" dirty="0">
                <a:solidFill>
                  <a:schemeClr val="accent4">
                    <a:lumMod val="75000"/>
                  </a:schemeClr>
                </a:solidFill>
                <a:cs typeface="B Nazanin" panose="00000400000000000000" pitchFamily="2" charset="-78"/>
              </a:rPr>
              <a:t>از شرط های اساسی موفقیت در کسب و کار</a:t>
            </a:r>
            <a:r>
              <a:rPr lang="en-US" sz="2800" b="1" dirty="0">
                <a:solidFill>
                  <a:schemeClr val="accent4">
                    <a:lumMod val="75000"/>
                  </a:schemeClr>
                </a:solidFill>
                <a:cs typeface="B Nazanin" panose="00000400000000000000" pitchFamily="2" charset="-78"/>
              </a:rPr>
              <a:t>:</a:t>
            </a:r>
          </a:p>
          <a:p>
            <a:pPr algn="just" rtl="1">
              <a:buFont typeface="Wingdings" panose="05000000000000000000" pitchFamily="2" charset="2"/>
              <a:buChar char="ü"/>
            </a:pPr>
            <a:r>
              <a:rPr lang="ar-DZ" dirty="0">
                <a:cs typeface="B Nazanin" panose="00000400000000000000" pitchFamily="2" charset="-78"/>
              </a:rPr>
              <a:t>دسترسی به منابع مالی کافی</a:t>
            </a:r>
            <a:endParaRPr lang="en-US" dirty="0">
              <a:cs typeface="B Nazanin" panose="00000400000000000000" pitchFamily="2" charset="-78"/>
            </a:endParaRPr>
          </a:p>
          <a:p>
            <a:pPr algn="just" rtl="1">
              <a:buFont typeface="Wingdings" panose="05000000000000000000" pitchFamily="2" charset="2"/>
              <a:buChar char="ü"/>
            </a:pPr>
            <a:r>
              <a:rPr lang="ar-DZ" dirty="0">
                <a:cs typeface="B Nazanin" panose="00000400000000000000" pitchFamily="2" charset="-78"/>
              </a:rPr>
              <a:t>مدیریت صحیح منابع مالی و استفاده بهینه از آن</a:t>
            </a:r>
            <a:r>
              <a:rPr lang="en-US" dirty="0">
                <a:cs typeface="B Nazanin" panose="00000400000000000000" pitchFamily="2" charset="-78"/>
              </a:rPr>
              <a:t> </a:t>
            </a:r>
            <a:r>
              <a:rPr lang="ar-DZ" dirty="0">
                <a:cs typeface="B Nazanin" panose="00000400000000000000" pitchFamily="2" charset="-78"/>
              </a:rPr>
              <a:t>ها</a:t>
            </a:r>
            <a:endParaRPr lang="en-US" dirty="0">
              <a:cs typeface="B Nazanin" panose="00000400000000000000" pitchFamily="2" charset="-78"/>
            </a:endParaRPr>
          </a:p>
          <a:p>
            <a:pPr marL="0" indent="0" algn="just" rtl="1">
              <a:buNone/>
            </a:pPr>
            <a:r>
              <a:rPr lang="ar-DZ" dirty="0">
                <a:cs typeface="B Nazanin" panose="00000400000000000000" pitchFamily="2" charset="-78"/>
              </a:rPr>
              <a:t>مدیران بنگاه های اقتصادی در عصر حاضر، با توجه به محدودیت های منابع مالی به ویژه در عرصه تجارت جهانی و تنگ شدن رقابت، تحت فشار فزاینده ای قراردارند تا هزینه های عملیاتی و بهای تمام شده را کاهش دهند و کم هزینه ترین نوع ساختار سرمایه را برای انجام فعالیت های شرکت در راستای افزایش ارزش، پرداخت به موقع بدهی ها، تداوم فعالیت و حضور بیشتر در بازارهای داخلی و خارجی را دارند که در این میان متغیرهای زیادی در رابطه با روش های تأمین منابع وجود دارد</a:t>
            </a:r>
            <a:r>
              <a:rPr lang="en-US" dirty="0">
                <a:cs typeface="B Nazanin" panose="00000400000000000000" pitchFamily="2" charset="-78"/>
              </a:rPr>
              <a:t>.</a:t>
            </a:r>
          </a:p>
        </p:txBody>
      </p:sp>
      <p:sp>
        <p:nvSpPr>
          <p:cNvPr id="6" name="Slide Number Placeholder 5"/>
          <p:cNvSpPr>
            <a:spLocks noGrp="1"/>
          </p:cNvSpPr>
          <p:nvPr>
            <p:ph type="sldNum" sz="quarter" idx="12"/>
          </p:nvPr>
        </p:nvSpPr>
        <p:spPr/>
        <p:txBody>
          <a:bodyPr/>
          <a:lstStyle/>
          <a:p>
            <a:r>
              <a:rPr lang="fa-IR" sz="3600" dirty="0">
                <a:latin typeface="Times New Roman" panose="02020603050405020304" pitchFamily="18" charset="0"/>
                <a:cs typeface="Times New Roman" panose="02020603050405020304" pitchFamily="18" charset="0"/>
              </a:rPr>
              <a:t>9</a:t>
            </a:r>
            <a:endParaRPr lang="en-U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663991" y="553792"/>
            <a:ext cx="4339217" cy="2408350"/>
          </a:xfrm>
          <a:prstGeom prst="rect">
            <a:avLst/>
          </a:prstGeom>
          <a:effectLst>
            <a:outerShdw blurRad="76200" dir="13500000" sy="23000" kx="1200000" algn="br" rotWithShape="0">
              <a:prstClr val="black">
                <a:alpha val="20000"/>
              </a:prstClr>
            </a:outerShdw>
          </a:effectLst>
          <a:scene3d>
            <a:camera prst="perspectiveBelow"/>
            <a:lightRig rig="threePt" dir="t"/>
          </a:scene3d>
        </p:spPr>
      </p:pic>
    </p:spTree>
    <p:extLst>
      <p:ext uri="{BB962C8B-B14F-4D97-AF65-F5344CB8AC3E}">
        <p14:creationId xmlns:p14="http://schemas.microsoft.com/office/powerpoint/2010/main" val="29320010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1732</TotalTime>
  <Words>2493</Words>
  <Application>Microsoft Office PowerPoint</Application>
  <PresentationFormat>Widescreen</PresentationFormat>
  <Paragraphs>150</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 Nazanin</vt:lpstr>
      <vt:lpstr>Calibri</vt:lpstr>
      <vt:lpstr>Corbel</vt:lpstr>
      <vt:lpstr>Tahoma</vt:lpstr>
      <vt:lpstr>Times New Roman</vt:lpstr>
      <vt:lpstr>Wingdings</vt:lpstr>
      <vt:lpstr>Parallax</vt:lpstr>
      <vt:lpstr>عنوان پژوهش:  منابع مالی پیمانکاران و کارفرمایان</vt:lpstr>
      <vt:lpstr>PowerPoint Presentation</vt:lpstr>
      <vt:lpstr>PowerPoint Presentation</vt:lpstr>
      <vt:lpstr>مقدمه</vt:lpstr>
      <vt:lpstr>تامین منابع مالی </vt:lpstr>
      <vt:lpstr>تامین مالی استارتاپ ها</vt:lpstr>
      <vt:lpstr>روش های تامین مالی</vt:lpstr>
      <vt:lpstr>روش استقراضی </vt:lpstr>
      <vt:lpstr>PowerPoint Presentation</vt:lpstr>
      <vt:lpstr>تامین مالی به سه دسته ی مجزا تقسیم می شوند</vt:lpstr>
      <vt:lpstr>تامین مالی عمومی (Public Finance) </vt:lpstr>
      <vt:lpstr>تامین مالی شرکتی (Corporate Finance) </vt:lpstr>
      <vt:lpstr>PowerPoint Presentation</vt:lpstr>
      <vt:lpstr>PowerPoint Presentation</vt:lpstr>
      <vt:lpstr>تامین مالی شخصی / خصوصی (Personal Finance) </vt:lpstr>
      <vt:lpstr>تامین مالی بخش غیردولتی (داخلی و خارجی) </vt:lpstr>
      <vt:lpstr>فر آیند تأمین مالی جهت سرمایه گذاری در پروژه هـای زیربنـایی عمرانـی </vt:lpstr>
      <vt:lpstr>PowerPoint Presentation</vt:lpstr>
      <vt:lpstr>بیمه پیمانکاری </vt:lpstr>
      <vt:lpstr>‌قرار‌دادهای دستمزدی‌ </vt:lpstr>
      <vt:lpstr>PowerPoint Presentation</vt:lpstr>
      <vt:lpstr>موانع پیش روی برای اجرای پروژه های عمرانی درشهرداری ها</vt:lpstr>
      <vt:lpstr>اوراق وقفی در تأمین مالی پروژه های عمرانی شهرداری ها </vt:lpstr>
      <vt:lpstr>PowerPoint Presentation</vt:lpstr>
      <vt:lpstr>بررسی علل تاخیر پروژه های عمرانی با رویکرد عدم تامین مالی</vt:lpstr>
      <vt:lpstr>تأمین مالی طرح های زیرساختی حمل‌ونقل جاده‌ای</vt:lpstr>
      <vt:lpstr>گروه تخصصی تامین و تجارت پروژه های ساختمانی</vt:lpstr>
      <vt:lpstr>PowerPoint Presentation</vt:lpstr>
      <vt:lpstr>منابع</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Jafa</dc:creator>
  <cp:lastModifiedBy>Negar Eskandari</cp:lastModifiedBy>
  <cp:revision>71</cp:revision>
  <dcterms:created xsi:type="dcterms:W3CDTF">2020-03-25T05:15:08Z</dcterms:created>
  <dcterms:modified xsi:type="dcterms:W3CDTF">2024-04-07T04:04:00Z</dcterms:modified>
</cp:coreProperties>
</file>