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5"/>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61"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4" r:id="rId46"/>
    <p:sldId id="303" r:id="rId47"/>
    <p:sldId id="305" r:id="rId48"/>
    <p:sldId id="306" r:id="rId49"/>
    <p:sldId id="307" r:id="rId50"/>
    <p:sldId id="308" r:id="rId51"/>
    <p:sldId id="309" r:id="rId52"/>
    <p:sldId id="316" r:id="rId53"/>
    <p:sldId id="310" r:id="rId54"/>
    <p:sldId id="323" r:id="rId55"/>
    <p:sldId id="324" r:id="rId56"/>
    <p:sldId id="325" r:id="rId57"/>
    <p:sldId id="326" r:id="rId58"/>
    <p:sldId id="327" r:id="rId59"/>
    <p:sldId id="328" r:id="rId60"/>
    <p:sldId id="329" r:id="rId61"/>
    <p:sldId id="330" r:id="rId62"/>
    <p:sldId id="331" r:id="rId63"/>
    <p:sldId id="311" r:id="rId64"/>
    <p:sldId id="312" r:id="rId65"/>
    <p:sldId id="313" r:id="rId66"/>
    <p:sldId id="314" r:id="rId67"/>
    <p:sldId id="315" r:id="rId68"/>
    <p:sldId id="317" r:id="rId69"/>
    <p:sldId id="318" r:id="rId70"/>
    <p:sldId id="319" r:id="rId71"/>
    <p:sldId id="320" r:id="rId72"/>
    <p:sldId id="321" r:id="rId73"/>
    <p:sldId id="322"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15" d="100"/>
          <a:sy n="115" d="100"/>
        </p:scale>
        <p:origin x="1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3FF648-AF10-4E32-A7A0-01FEB1C08C78}" type="datetimeFigureOut">
              <a:rPr lang="en-US" smtClean="0"/>
              <a:t>3/16/2024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8015A-E0F9-401F-98F8-E8E05DDABC53}" type="slidenum">
              <a:rPr lang="en-US" smtClean="0"/>
              <a:t>‹#›</a:t>
            </a:fld>
            <a:endParaRPr lang="en-US"/>
          </a:p>
        </p:txBody>
      </p:sp>
    </p:spTree>
    <p:extLst>
      <p:ext uri="{BB962C8B-B14F-4D97-AF65-F5344CB8AC3E}">
        <p14:creationId xmlns:p14="http://schemas.microsoft.com/office/powerpoint/2010/main" val="732477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412777-C7B1-4239-83E6-C774F31F7FDA}"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4A4C4D-1A38-472F-83CD-57CE503A40F4}"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E45729-97FB-4B49-AF83-A11B130F69A2}"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D0A4B79-6FC7-48AD-ABE8-D068A653A4EE}"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7C54765-DB82-497A-BE42-D00D9133B6BD}"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219142F3-A356-4D50-9404-3866E47D761D}"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0151E6-EEDA-43DE-9298-40B586836201}"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CBE7D-F2AE-4B7D-AE6A-863CBBB8408F}"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D4D237-5745-43A9-8CF4-86A558CEE5D4}"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0D4205-E845-4A48-A69B-765FEDA5DEF9}" type="datetime1">
              <a:rPr lang="en-US" smtClean="0"/>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824FA7-7FE5-4733-AE55-45310799A841}"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BBF6D3-FC86-42D1-94F4-730F97510993}" type="datetime1">
              <a:rPr lang="en-US" smtClean="0"/>
              <a:t>3/16/2024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094291-0E74-4CEE-B63D-E73B130811F6}" type="datetime1">
              <a:rPr lang="en-US" smtClean="0"/>
              <a:t>3/16/2024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8DC60-1770-4253-849A-F0E38D952A82}" type="datetime1">
              <a:rPr lang="en-US" smtClean="0"/>
              <a:t>3/16/2024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AE1971D-96C3-4C48-8397-2D7AD79F1364}"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EEFCB98-016A-4EA8-8020-B73D7D8B4E31}" type="datetime1">
              <a:rPr lang="en-US" smtClean="0"/>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9802F91-41E9-407B-B319-652C0B80116A}" type="datetime1">
              <a:rPr lang="en-US" smtClean="0"/>
              <a:t>3/16/2024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49702"/>
            <a:ext cx="8915399" cy="805375"/>
          </a:xfrm>
        </p:spPr>
        <p:txBody>
          <a:bodyPr>
            <a:normAutofit/>
          </a:bodyPr>
          <a:lstStyle/>
          <a:p>
            <a:pPr algn="ctr"/>
            <a:r>
              <a:rPr lang="fa-IR" sz="3800" dirty="0">
                <a:solidFill>
                  <a:srgbClr val="CFE2E7">
                    <a:lumMod val="10000"/>
                  </a:srgbClr>
                </a:solidFill>
                <a:cs typeface="B Nazanin" panose="00000400000000000000" pitchFamily="2" charset="-78"/>
              </a:rPr>
              <a:t>به نام خدا</a:t>
            </a:r>
            <a:endParaRPr lang="en-US" sz="3800" dirty="0"/>
          </a:p>
        </p:txBody>
      </p:sp>
      <p:sp>
        <p:nvSpPr>
          <p:cNvPr id="3" name="Subtitle 2"/>
          <p:cNvSpPr>
            <a:spLocks noGrp="1"/>
          </p:cNvSpPr>
          <p:nvPr>
            <p:ph type="subTitle" idx="1"/>
          </p:nvPr>
        </p:nvSpPr>
        <p:spPr>
          <a:xfrm>
            <a:off x="2589213" y="3924885"/>
            <a:ext cx="8915399" cy="2419643"/>
          </a:xfrm>
        </p:spPr>
        <p:txBody>
          <a:bodyPr>
            <a:noAutofit/>
          </a:bodyPr>
          <a:lstStyle/>
          <a:p>
            <a:pPr lvl="0" algn="ctr" rtl="1">
              <a:buClr>
                <a:srgbClr val="353535"/>
              </a:buClr>
            </a:pPr>
            <a:r>
              <a:rPr lang="fa-IR" sz="3200" dirty="0" smtClean="0">
                <a:solidFill>
                  <a:prstClr val="black"/>
                </a:solidFill>
                <a:cs typeface="EntezareZohoor 3 **" panose="00000700000000000000" pitchFamily="2" charset="-78"/>
              </a:rPr>
              <a:t>آشنایی    </a:t>
            </a:r>
            <a:r>
              <a:rPr lang="fa-IR" sz="3200" dirty="0" smtClean="0">
                <a:solidFill>
                  <a:prstClr val="black"/>
                </a:solidFill>
                <a:cs typeface="EntezareZohoor 3 **" panose="00000700000000000000" pitchFamily="2" charset="-78"/>
              </a:rPr>
              <a:t>با </a:t>
            </a:r>
            <a:r>
              <a:rPr lang="fa-IR" sz="3200" dirty="0" smtClean="0">
                <a:solidFill>
                  <a:prstClr val="black"/>
                </a:solidFill>
                <a:cs typeface="EntezareZohoor 3 **" panose="00000700000000000000" pitchFamily="2" charset="-78"/>
              </a:rPr>
              <a:t>  انواع </a:t>
            </a:r>
            <a:r>
              <a:rPr lang="fa-IR" sz="3200" dirty="0" smtClean="0">
                <a:solidFill>
                  <a:prstClr val="black"/>
                </a:solidFill>
                <a:cs typeface="EntezareZohoor 3 **" panose="00000700000000000000" pitchFamily="2" charset="-78"/>
              </a:rPr>
              <a:t>قرارداد ساخت</a:t>
            </a:r>
            <a:endParaRPr lang="en-US" sz="3200" dirty="0">
              <a:solidFill>
                <a:prstClr val="black"/>
              </a:solidFill>
              <a:cs typeface="EntezareZohoor 3 **" panose="00000700000000000000" pitchFamily="2" charset="-78"/>
            </a:endParaRPr>
          </a:p>
          <a:p>
            <a:pPr lvl="0" algn="ctr">
              <a:buClr>
                <a:srgbClr val="353535"/>
              </a:buClr>
            </a:pPr>
            <a:r>
              <a:rPr lang="fa-IR" sz="3200" dirty="0">
                <a:solidFill>
                  <a:prstClr val="black"/>
                </a:solidFill>
                <a:cs typeface="EntezareZohoor 3 **" panose="00000700000000000000" pitchFamily="2" charset="-78"/>
              </a:rPr>
              <a:t>نام استاد: </a:t>
            </a:r>
            <a:r>
              <a:rPr lang="fa-IR" sz="3200" dirty="0" smtClean="0">
                <a:solidFill>
                  <a:prstClr val="black"/>
                </a:solidFill>
                <a:cs typeface="EntezareZohoor 3 **" panose="00000700000000000000" pitchFamily="2" charset="-78"/>
              </a:rPr>
              <a:t>جناب آقای </a:t>
            </a:r>
            <a:r>
              <a:rPr lang="fa-IR" sz="3200" dirty="0">
                <a:solidFill>
                  <a:prstClr val="black"/>
                </a:solidFill>
                <a:cs typeface="EntezareZohoor 3 **" panose="00000700000000000000" pitchFamily="2" charset="-78"/>
              </a:rPr>
              <a:t>دکتر </a:t>
            </a:r>
            <a:r>
              <a:rPr lang="fa-IR" sz="3200" dirty="0" smtClean="0">
                <a:solidFill>
                  <a:prstClr val="black"/>
                </a:solidFill>
                <a:cs typeface="EntezareZohoor 3 **" panose="00000700000000000000" pitchFamily="2" charset="-78"/>
              </a:rPr>
              <a:t>...</a:t>
            </a:r>
            <a:endParaRPr lang="fa-IR" sz="3200" dirty="0">
              <a:solidFill>
                <a:prstClr val="black"/>
              </a:solidFill>
              <a:cs typeface="EntezareZohoor 3 **" panose="00000700000000000000" pitchFamily="2" charset="-78"/>
            </a:endParaRPr>
          </a:p>
          <a:p>
            <a:pPr lvl="0" algn="ctr">
              <a:buClr>
                <a:srgbClr val="353535"/>
              </a:buClr>
            </a:pPr>
            <a:r>
              <a:rPr lang="fa-IR" sz="3200" dirty="0" smtClean="0">
                <a:solidFill>
                  <a:prstClr val="black"/>
                </a:solidFill>
                <a:cs typeface="EntezareZohoor 3 **" panose="00000700000000000000" pitchFamily="2" charset="-78"/>
              </a:rPr>
              <a:t>...</a:t>
            </a:r>
            <a:endParaRPr lang="fa-IR" sz="3200" dirty="0">
              <a:solidFill>
                <a:prstClr val="black"/>
              </a:solidFill>
              <a:cs typeface="EntezareZohoor 3 **" panose="00000700000000000000" pitchFamily="2" charset="-78"/>
            </a:endParaRPr>
          </a:p>
          <a:p>
            <a:pPr lvl="0" algn="ctr">
              <a:buClr>
                <a:srgbClr val="353535"/>
              </a:buClr>
            </a:pPr>
            <a:r>
              <a:rPr lang="fa-IR" sz="3200" dirty="0" smtClean="0">
                <a:solidFill>
                  <a:prstClr val="black"/>
                </a:solidFill>
                <a:cs typeface="EntezareZohoor 3 **" panose="00000700000000000000" pitchFamily="2" charset="-78"/>
              </a:rPr>
              <a:t>دانشگاه...</a:t>
            </a:r>
            <a:endParaRPr lang="en-US" sz="2000" dirty="0">
              <a:cs typeface="EntezareZohoor 3 **"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3815" y="1185203"/>
            <a:ext cx="2526193" cy="2609557"/>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289679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1565" y="202080"/>
            <a:ext cx="8911687" cy="796727"/>
          </a:xfrm>
        </p:spPr>
        <p:txBody>
          <a:bodyPr/>
          <a:lstStyle/>
          <a:p>
            <a:pPr algn="r"/>
            <a:r>
              <a:rPr lang="fa-IR" dirty="0">
                <a:solidFill>
                  <a:srgbClr val="31B4E6">
                    <a:lumMod val="50000"/>
                  </a:srgbClr>
                </a:solidFill>
                <a:cs typeface="B Nazanin" panose="00000400000000000000" pitchFamily="2" charset="-78"/>
              </a:rPr>
              <a:t>روش دو عاملی</a:t>
            </a:r>
            <a:endParaRPr lang="en-US" dirty="0"/>
          </a:p>
        </p:txBody>
      </p:sp>
      <p:sp>
        <p:nvSpPr>
          <p:cNvPr id="3" name="Content Placeholder 2"/>
          <p:cNvSpPr>
            <a:spLocks noGrp="1"/>
          </p:cNvSpPr>
          <p:nvPr>
            <p:ph idx="1"/>
          </p:nvPr>
        </p:nvSpPr>
        <p:spPr>
          <a:xfrm>
            <a:off x="4403188" y="914401"/>
            <a:ext cx="7650064" cy="5514533"/>
          </a:xfrm>
        </p:spPr>
        <p:txBody>
          <a:bodyPr/>
          <a:lstStyle/>
          <a:p>
            <a:pPr marL="0" indent="0" algn="r">
              <a:buNone/>
            </a:pPr>
            <a:r>
              <a:rPr lang="fa-IR" sz="2500" dirty="0">
                <a:solidFill>
                  <a:schemeClr val="accent2">
                    <a:lumMod val="50000"/>
                  </a:schemeClr>
                </a:solidFill>
                <a:cs typeface="B Nazanin" panose="00000400000000000000" pitchFamily="2" charset="-78"/>
              </a:rPr>
              <a:t>معایب روش دو </a:t>
            </a:r>
            <a:r>
              <a:rPr lang="fa-IR" sz="2500" dirty="0" smtClean="0">
                <a:solidFill>
                  <a:schemeClr val="accent2">
                    <a:lumMod val="50000"/>
                  </a:schemeClr>
                </a:solidFill>
                <a:cs typeface="B Nazanin" panose="00000400000000000000" pitchFamily="2" charset="-78"/>
              </a:rPr>
              <a:t>عاملی:</a:t>
            </a:r>
          </a:p>
          <a:p>
            <a:pPr marL="400050" lvl="1" indent="0" algn="r" rtl="1">
              <a:buNone/>
            </a:pPr>
            <a:r>
              <a:rPr lang="fa-IR" sz="2300" dirty="0" smtClean="0">
                <a:cs typeface="B Nazanin" panose="00000400000000000000" pitchFamily="2" charset="-78"/>
              </a:rPr>
              <a:t>1-طراحی </a:t>
            </a:r>
            <a:r>
              <a:rPr lang="fa-IR" sz="2300" dirty="0">
                <a:cs typeface="B Nazanin" panose="00000400000000000000" pitchFamily="2" charset="-78"/>
              </a:rPr>
              <a:t>در اختیار کارفرما نبوده و بیشتر از پیمانکار تبعیت دارد.</a:t>
            </a:r>
            <a:br>
              <a:rPr lang="fa-IR" sz="2300" dirty="0">
                <a:cs typeface="B Nazanin" panose="00000400000000000000" pitchFamily="2" charset="-78"/>
              </a:rPr>
            </a:br>
            <a:r>
              <a:rPr lang="fa-IR" sz="2300" dirty="0" smtClean="0">
                <a:cs typeface="B Nazanin" panose="00000400000000000000" pitchFamily="2" charset="-78"/>
              </a:rPr>
              <a:t>2-کاهش </a:t>
            </a:r>
            <a:r>
              <a:rPr lang="fa-IR" sz="2300" dirty="0">
                <a:cs typeface="B Nazanin" panose="00000400000000000000" pitchFamily="2" charset="-78"/>
              </a:rPr>
              <a:t>کنترل کارفرما بر روی کار</a:t>
            </a:r>
            <a:br>
              <a:rPr lang="fa-IR" sz="2300" dirty="0">
                <a:cs typeface="B Nazanin" panose="00000400000000000000" pitchFamily="2" charset="-78"/>
              </a:rPr>
            </a:br>
            <a:r>
              <a:rPr lang="fa-IR" sz="2300" dirty="0" smtClean="0">
                <a:cs typeface="B Nazanin" panose="00000400000000000000" pitchFamily="2" charset="-78"/>
              </a:rPr>
              <a:t>3-با </a:t>
            </a:r>
            <a:r>
              <a:rPr lang="fa-IR" sz="2300" dirty="0">
                <a:cs typeface="B Nazanin" panose="00000400000000000000" pitchFamily="2" charset="-78"/>
              </a:rPr>
              <a:t>توجه به اینکه بیشترین ریسک بر عهده پیمانکار است نیاز به دقت زیادی در انتخاب پیمانکار قوی و توانمند </a:t>
            </a:r>
            <a:r>
              <a:rPr lang="fa-IR" sz="2300" dirty="0" smtClean="0">
                <a:cs typeface="B Nazanin" panose="00000400000000000000" pitchFamily="2" charset="-78"/>
              </a:rPr>
              <a:t>دارد.</a:t>
            </a:r>
            <a:br>
              <a:rPr lang="fa-IR" sz="2300" dirty="0" smtClean="0">
                <a:cs typeface="B Nazanin" panose="00000400000000000000" pitchFamily="2" charset="-78"/>
              </a:rPr>
            </a:br>
            <a:r>
              <a:rPr lang="fa-IR" sz="2300" dirty="0" smtClean="0">
                <a:cs typeface="B Nazanin" panose="00000400000000000000" pitchFamily="2" charset="-78"/>
              </a:rPr>
              <a:t>4-با </a:t>
            </a:r>
            <a:r>
              <a:rPr lang="fa-IR" sz="2300" dirty="0">
                <a:cs typeface="B Nazanin" panose="00000400000000000000" pitchFamily="2" charset="-78"/>
              </a:rPr>
              <a:t>توجه به زمان کم یا به عبارتی سرعت زیاد این روش ، تأمین مالی از اهمیت زیادی برخوردار </a:t>
            </a:r>
            <a:r>
              <a:rPr lang="fa-IR" sz="2300" dirty="0" smtClean="0">
                <a:cs typeface="B Nazanin" panose="00000400000000000000" pitchFamily="2" charset="-78"/>
              </a:rPr>
              <a:t>است.</a:t>
            </a:r>
            <a:br>
              <a:rPr lang="fa-IR" sz="2300" dirty="0" smtClean="0">
                <a:cs typeface="B Nazanin" panose="00000400000000000000" pitchFamily="2" charset="-78"/>
              </a:rPr>
            </a:br>
            <a:r>
              <a:rPr lang="fa-IR" sz="2300" dirty="0" smtClean="0">
                <a:cs typeface="B Nazanin" panose="00000400000000000000" pitchFamily="2" charset="-78"/>
              </a:rPr>
              <a:t>5-پیمانکار </a:t>
            </a:r>
            <a:r>
              <a:rPr lang="fa-IR" sz="2300" dirty="0">
                <a:cs typeface="B Nazanin" panose="00000400000000000000" pitchFamily="2" charset="-78"/>
              </a:rPr>
              <a:t>تمایل به استفاده از تجهیزات و شیوه ها و نیروهای با هزینه کمتر دارد که ممکن است باعث افت کیفی پروژه شود.</a:t>
            </a:r>
            <a:br>
              <a:rPr lang="fa-IR" sz="2300" dirty="0">
                <a:cs typeface="B Nazanin" panose="00000400000000000000" pitchFamily="2" charset="-78"/>
              </a:rPr>
            </a:br>
            <a:r>
              <a:rPr lang="fa-IR" sz="2300" dirty="0" smtClean="0">
                <a:cs typeface="B Nazanin" panose="00000400000000000000" pitchFamily="2" charset="-78"/>
              </a:rPr>
              <a:t>6-عدم </a:t>
            </a:r>
            <a:r>
              <a:rPr lang="fa-IR" sz="2300" dirty="0">
                <a:cs typeface="B Nazanin" panose="00000400000000000000" pitchFamily="2" charset="-78"/>
              </a:rPr>
              <a:t>انتقال دانش فنی به کارفرما</a:t>
            </a:r>
            <a:br>
              <a:rPr lang="fa-IR" sz="2300" dirty="0">
                <a:cs typeface="B Nazanin" panose="00000400000000000000" pitchFamily="2" charset="-78"/>
              </a:rPr>
            </a:br>
            <a:r>
              <a:rPr lang="fa-IR" sz="2300" dirty="0" smtClean="0">
                <a:cs typeface="B Nazanin" panose="00000400000000000000" pitchFamily="2" charset="-78"/>
              </a:rPr>
              <a:t>7-فقدان </a:t>
            </a:r>
            <a:r>
              <a:rPr lang="fa-IR" sz="2300" dirty="0">
                <a:cs typeface="B Nazanin" panose="00000400000000000000" pitchFamily="2" charset="-78"/>
              </a:rPr>
              <a:t>پیمانکار </a:t>
            </a:r>
            <a:r>
              <a:rPr lang="en-US" sz="2300" dirty="0">
                <a:cs typeface="B Nazanin" panose="00000400000000000000" pitchFamily="2" charset="-78"/>
              </a:rPr>
              <a:t> </a:t>
            </a:r>
            <a:r>
              <a:rPr lang="en-US" sz="2300" dirty="0" smtClean="0">
                <a:latin typeface="Calibri" panose="020F0502020204030204" pitchFamily="34" charset="0"/>
                <a:cs typeface="Calibri" panose="020F0502020204030204" pitchFamily="34" charset="0"/>
              </a:rPr>
              <a:t>EPC</a:t>
            </a:r>
            <a:r>
              <a:rPr lang="fa-IR" sz="2300" dirty="0" smtClean="0">
                <a:cs typeface="B Nazanin" panose="00000400000000000000" pitchFamily="2" charset="-78"/>
              </a:rPr>
              <a:t>یا </a:t>
            </a:r>
            <a:r>
              <a:rPr lang="fa-IR" sz="2300" dirty="0">
                <a:cs typeface="B Nazanin" panose="00000400000000000000" pitchFamily="2" charset="-78"/>
              </a:rPr>
              <a:t>طرح و ساخت توانمند در کشور</a:t>
            </a:r>
            <a:br>
              <a:rPr lang="fa-IR" sz="2300" dirty="0">
                <a:cs typeface="B Nazanin" panose="00000400000000000000" pitchFamily="2" charset="-78"/>
              </a:rPr>
            </a:br>
            <a:r>
              <a:rPr lang="fa-IR" sz="2300" dirty="0" smtClean="0">
                <a:cs typeface="B Nazanin" panose="00000400000000000000" pitchFamily="2" charset="-78"/>
              </a:rPr>
              <a:t>8-کم </a:t>
            </a:r>
            <a:r>
              <a:rPr lang="fa-IR" sz="2300" dirty="0">
                <a:cs typeface="B Nazanin" panose="00000400000000000000" pitchFamily="2" charset="-78"/>
              </a:rPr>
              <a:t>شدن انعطاف پذیری مهندس مشاور به دلیل اینکه زیر چتر پیمانکار (مجری) قرار می </a:t>
            </a:r>
            <a:r>
              <a:rPr lang="fa-IR" sz="2300" dirty="0" smtClean="0">
                <a:cs typeface="B Nazanin" panose="00000400000000000000" pitchFamily="2" charset="-78"/>
              </a:rPr>
              <a:t>گیرد.</a:t>
            </a:r>
            <a:endParaRPr lang="fa-IR" sz="2300" dirty="0">
              <a:solidFill>
                <a:schemeClr val="accent2">
                  <a:lumMod val="50000"/>
                </a:schemeClr>
              </a:solidFill>
              <a:cs typeface="B Nazanin" panose="00000400000000000000" pitchFamily="2" charset="-78"/>
            </a:endParaRPr>
          </a:p>
          <a:p>
            <a:pPr marL="0" indent="0" algn="r">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170625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9362" y="216146"/>
            <a:ext cx="8911687" cy="726389"/>
          </a:xfrm>
        </p:spPr>
        <p:txBody>
          <a:bodyPr>
            <a:noAutofit/>
          </a:bodyPr>
          <a:lstStyle/>
          <a:p>
            <a:pPr algn="r"/>
            <a:r>
              <a:rPr lang="fa-IR" dirty="0">
                <a:solidFill>
                  <a:schemeClr val="accent2">
                    <a:lumMod val="50000"/>
                  </a:schemeClr>
                </a:solidFill>
                <a:cs typeface="B Nazanin" panose="00000400000000000000" pitchFamily="2" charset="-78"/>
              </a:rPr>
              <a:t>انواع روش دو </a:t>
            </a:r>
            <a:r>
              <a:rPr lang="fa-IR" dirty="0" smtClean="0">
                <a:solidFill>
                  <a:schemeClr val="accent2">
                    <a:lumMod val="50000"/>
                  </a:schemeClr>
                </a:solidFill>
                <a:cs typeface="B Nazanin" panose="00000400000000000000" pitchFamily="2" charset="-78"/>
              </a:rPr>
              <a:t>عاملی</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099362" y="942535"/>
            <a:ext cx="8915400" cy="3777622"/>
          </a:xfrm>
        </p:spPr>
        <p:txBody>
          <a:bodyPr/>
          <a:lstStyle/>
          <a:p>
            <a:pPr marL="0" indent="0" algn="just" rtl="1">
              <a:buNone/>
            </a:pPr>
            <a:r>
              <a:rPr lang="fa-IR" sz="2500" dirty="0" smtClean="0">
                <a:solidFill>
                  <a:schemeClr val="accent2">
                    <a:lumMod val="50000"/>
                  </a:schemeClr>
                </a:solidFill>
                <a:cs typeface="B Nazanin" panose="00000400000000000000" pitchFamily="2" charset="-78"/>
              </a:rPr>
              <a:t>روش طرح </a:t>
            </a:r>
            <a:r>
              <a:rPr lang="fa-IR" sz="2500" dirty="0">
                <a:solidFill>
                  <a:schemeClr val="accent2">
                    <a:lumMod val="50000"/>
                  </a:schemeClr>
                </a:solidFill>
                <a:cs typeface="B Nazanin" panose="00000400000000000000" pitchFamily="2" charset="-78"/>
              </a:rPr>
              <a:t>و </a:t>
            </a:r>
            <a:r>
              <a:rPr lang="fa-IR" sz="2500" dirty="0" smtClean="0">
                <a:solidFill>
                  <a:schemeClr val="accent2">
                    <a:lumMod val="50000"/>
                  </a:schemeClr>
                </a:solidFill>
                <a:cs typeface="B Nazanin" panose="00000400000000000000" pitchFamily="2" charset="-78"/>
              </a:rPr>
              <a:t>ساخت:</a:t>
            </a:r>
          </a:p>
          <a:p>
            <a:pPr marL="0" indent="0" algn="just" rtl="1">
              <a:buNone/>
            </a:pPr>
            <a:r>
              <a:rPr lang="fa-IR" sz="2300" dirty="0">
                <a:solidFill>
                  <a:schemeClr val="tx1"/>
                </a:solidFill>
                <a:cs typeface="B Nazanin" panose="00000400000000000000" pitchFamily="2" charset="-78"/>
              </a:rPr>
              <a:t>در این روش معمولا مطالعات فازهای صفر و یک توسط کارفرما و یا مشاور وی انجام شده و پیمانکار از طراحی تفصیلی تا انتهای اجرا را بر عهده دارد و مسئولیتی در قبال مطالعات فازهای قبل ندارد و چنانچه هزینه ای از بابت مطالعات قبلی تحمیل شود بر عهده کارفرما می باشد از طرف دیگر در این روش کارفرما حق نظارت برمراحل مختلف کار را برای خود محفوظ می داند و می تواند خود یا مشاوری از خارج مجموعه </a:t>
            </a:r>
            <a:r>
              <a:rPr lang="fa-IR" sz="2300" dirty="0" smtClean="0">
                <a:solidFill>
                  <a:schemeClr val="tx1"/>
                </a:solidFill>
                <a:cs typeface="B Nazanin" panose="00000400000000000000" pitchFamily="2" charset="-78"/>
              </a:rPr>
              <a:t>این</a:t>
            </a:r>
            <a:r>
              <a:rPr lang="en-US" sz="2300" dirty="0" smtClean="0">
                <a:solidFill>
                  <a:schemeClr val="tx1"/>
                </a:solidFill>
                <a:cs typeface="B Nazanin" panose="00000400000000000000" pitchFamily="2" charset="-78"/>
              </a:rPr>
              <a:t> </a:t>
            </a:r>
            <a:r>
              <a:rPr lang="fa-IR" sz="2300" dirty="0" smtClean="0">
                <a:solidFill>
                  <a:schemeClr val="tx1"/>
                </a:solidFill>
                <a:cs typeface="B Nazanin" panose="00000400000000000000" pitchFamily="2" charset="-78"/>
              </a:rPr>
              <a:t>کار </a:t>
            </a:r>
            <a:r>
              <a:rPr lang="fa-IR" sz="2300" dirty="0">
                <a:solidFill>
                  <a:schemeClr val="tx1"/>
                </a:solidFill>
                <a:cs typeface="B Nazanin" panose="00000400000000000000" pitchFamily="2" charset="-78"/>
              </a:rPr>
              <a:t>را انجام دهند.</a:t>
            </a:r>
          </a:p>
          <a:p>
            <a:pPr marL="0" indent="0" algn="just">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55442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1565" y="188012"/>
            <a:ext cx="8911687" cy="754524"/>
          </a:xfrm>
        </p:spPr>
        <p:txBody>
          <a:bodyPr/>
          <a:lstStyle/>
          <a:p>
            <a:pPr algn="r"/>
            <a:r>
              <a:rPr lang="fa-IR" dirty="0">
                <a:solidFill>
                  <a:srgbClr val="31B4E6">
                    <a:lumMod val="50000"/>
                  </a:srgbClr>
                </a:solidFill>
                <a:cs typeface="B Nazanin" panose="00000400000000000000" pitchFamily="2" charset="-78"/>
              </a:rPr>
              <a:t>انواع روش دو عاملی</a:t>
            </a:r>
            <a:endParaRPr lang="en-US" dirty="0"/>
          </a:p>
        </p:txBody>
      </p:sp>
      <p:sp>
        <p:nvSpPr>
          <p:cNvPr id="3" name="Content Placeholder 2"/>
          <p:cNvSpPr>
            <a:spLocks noGrp="1"/>
          </p:cNvSpPr>
          <p:nvPr>
            <p:ph idx="1"/>
          </p:nvPr>
        </p:nvSpPr>
        <p:spPr>
          <a:xfrm>
            <a:off x="3137852" y="942536"/>
            <a:ext cx="8915400" cy="4979962"/>
          </a:xfrm>
        </p:spPr>
        <p:txBody>
          <a:bodyPr>
            <a:normAutofit lnSpcReduction="10000"/>
          </a:bodyPr>
          <a:lstStyle/>
          <a:p>
            <a:pPr marL="0" indent="0" algn="just" rtl="1">
              <a:buNone/>
            </a:pPr>
            <a:r>
              <a:rPr lang="fa-IR" sz="2500" dirty="0" smtClean="0">
                <a:solidFill>
                  <a:schemeClr val="accent2">
                    <a:lumMod val="50000"/>
                  </a:schemeClr>
                </a:solidFill>
                <a:cs typeface="B Nazanin" panose="00000400000000000000" pitchFamily="2" charset="-78"/>
              </a:rPr>
              <a:t>روش</a:t>
            </a:r>
            <a:r>
              <a:rPr lang="fa-IR" sz="2500" dirty="0" smtClean="0">
                <a:solidFill>
                  <a:schemeClr val="accent2">
                    <a:lumMod val="50000"/>
                  </a:schemeClr>
                </a:solidFill>
              </a:rPr>
              <a:t> </a:t>
            </a:r>
            <a:r>
              <a:rPr lang="en-US" sz="2500" dirty="0" smtClean="0">
                <a:solidFill>
                  <a:schemeClr val="accent2">
                    <a:lumMod val="50000"/>
                  </a:schemeClr>
                </a:solidFill>
                <a:latin typeface="Calibri" panose="020F0502020204030204" pitchFamily="34" charset="0"/>
                <a:cs typeface="Calibri" panose="020F0502020204030204" pitchFamily="34" charset="0"/>
              </a:rPr>
              <a:t>Turnkey </a:t>
            </a:r>
            <a:r>
              <a:rPr lang="en-US" sz="2500" dirty="0">
                <a:solidFill>
                  <a:schemeClr val="accent2">
                    <a:lumMod val="50000"/>
                  </a:schemeClr>
                </a:solidFill>
                <a:latin typeface="Calibri" panose="020F0502020204030204" pitchFamily="34" charset="0"/>
                <a:cs typeface="Calibri" panose="020F0502020204030204" pitchFamily="34" charset="0"/>
              </a:rPr>
              <a:t>/ </a:t>
            </a:r>
            <a:r>
              <a:rPr lang="en-US" sz="2500" dirty="0" smtClean="0">
                <a:solidFill>
                  <a:schemeClr val="accent2">
                    <a:lumMod val="50000"/>
                  </a:schemeClr>
                </a:solidFill>
                <a:latin typeface="Calibri" panose="020F0502020204030204" pitchFamily="34" charset="0"/>
                <a:cs typeface="Calibri" panose="020F0502020204030204" pitchFamily="34" charset="0"/>
              </a:rPr>
              <a:t>EPC</a:t>
            </a:r>
            <a:r>
              <a:rPr lang="fa-IR" sz="2500" dirty="0" smtClean="0">
                <a:solidFill>
                  <a:schemeClr val="accent2">
                    <a:lumMod val="50000"/>
                  </a:schemeClr>
                </a:solidFill>
                <a:latin typeface="Calibri" panose="020F0502020204030204" pitchFamily="34" charset="0"/>
                <a:cs typeface="Calibri" panose="020F0502020204030204" pitchFamily="34" charset="0"/>
              </a:rPr>
              <a:t> :              </a:t>
            </a:r>
          </a:p>
          <a:p>
            <a:pPr marL="0" indent="0" algn="just" rtl="1">
              <a:buNone/>
            </a:pPr>
            <a:r>
              <a:rPr lang="fa-IR" sz="2300" dirty="0">
                <a:cs typeface="B Nazanin" panose="00000400000000000000" pitchFamily="2" charset="-78"/>
              </a:rPr>
              <a:t>این روش حد اعلای سپردن مسئولیت طراحی و اجرا به پیمانکار است و در حقیقت در پروژه هایی که بخش تدارکات و تأمین کالا از پیچیدگی خاصی برخوردار است و بخش عمده ای از هزینه ها را به خود اختصاص می دهد بیشتر استفاده می شود اما از طرف دیگر مانند روش طرح و ساخت مطالعات فازهای صفر و یک توسط کارفرما و یا مشاور وی انجام می شود با این تفاوت که عنوان می شود (</a:t>
            </a:r>
            <a:r>
              <a:rPr lang="fa-IR" sz="2300" dirty="0" smtClean="0">
                <a:cs typeface="B Nazanin" panose="00000400000000000000" pitchFamily="2" charset="-78"/>
              </a:rPr>
              <a:t>کارفرما </a:t>
            </a:r>
            <a:r>
              <a:rPr lang="fa-IR" sz="2300" dirty="0">
                <a:cs typeface="B Nazanin" panose="00000400000000000000" pitchFamily="2" charset="-78"/>
              </a:rPr>
              <a:t>مسئولیتی در قبال صحت اطلاعات نداشته و اطلاعات صرفاً جهت اطلاع </a:t>
            </a:r>
            <a:r>
              <a:rPr lang="fa-IR" sz="2300" dirty="0" smtClean="0">
                <a:cs typeface="B Nazanin" panose="00000400000000000000" pitchFamily="2" charset="-78"/>
              </a:rPr>
              <a:t>است) ، </a:t>
            </a:r>
            <a:r>
              <a:rPr lang="fa-IR" sz="2300" dirty="0">
                <a:cs typeface="B Nazanin" panose="00000400000000000000" pitchFamily="2" charset="-78"/>
              </a:rPr>
              <a:t>از طرفی در روش </a:t>
            </a:r>
            <a:r>
              <a:rPr lang="en-US" sz="2300" dirty="0">
                <a:latin typeface="Calibri" panose="020F0502020204030204" pitchFamily="34" charset="0"/>
                <a:cs typeface="Calibri" panose="020F0502020204030204" pitchFamily="34" charset="0"/>
              </a:rPr>
              <a:t>EPC</a:t>
            </a:r>
            <a:r>
              <a:rPr lang="en-US" sz="2300" dirty="0">
                <a:cs typeface="B Nazanin" panose="00000400000000000000" pitchFamily="2" charset="-78"/>
              </a:rPr>
              <a:t> </a:t>
            </a:r>
            <a:r>
              <a:rPr lang="fa-IR" sz="2300" dirty="0" smtClean="0">
                <a:cs typeface="B Nazanin" panose="00000400000000000000" pitchFamily="2" charset="-78"/>
              </a:rPr>
              <a:t> کارفرما </a:t>
            </a:r>
            <a:r>
              <a:rPr lang="fa-IR" sz="2300" dirty="0">
                <a:cs typeface="B Nazanin" panose="00000400000000000000" pitchFamily="2" charset="-78"/>
              </a:rPr>
              <a:t>حق دخالت و نظارت بر کار را ندارد همچنین تأخیر در این روش تحت هیچ شرایطی مجاز نیست</a:t>
            </a:r>
            <a:r>
              <a:rPr lang="fa-IR" sz="2300" dirty="0" smtClean="0">
                <a:cs typeface="B Nazanin" panose="00000400000000000000" pitchFamily="2" charset="-78"/>
              </a:rPr>
              <a:t>.</a:t>
            </a:r>
          </a:p>
          <a:p>
            <a:pPr marL="0" indent="0" algn="just" rtl="1">
              <a:buNone/>
            </a:pPr>
            <a:r>
              <a:rPr lang="fa-IR" sz="2300" dirty="0">
                <a:cs typeface="B Nazanin" panose="00000400000000000000" pitchFamily="2" charset="-78"/>
              </a:rPr>
              <a:t/>
            </a:r>
            <a:br>
              <a:rPr lang="fa-IR" sz="2300" dirty="0">
                <a:cs typeface="B Nazanin" panose="00000400000000000000" pitchFamily="2" charset="-78"/>
              </a:rPr>
            </a:br>
            <a:r>
              <a:rPr lang="fa-IR" sz="2300" dirty="0">
                <a:cs typeface="B Nazanin" panose="00000400000000000000" pitchFamily="2" charset="-78"/>
              </a:rPr>
              <a:t>مشخص می شود که تفاوت روش طرح و ساخت و  با توجه به بررسی بندهای </a:t>
            </a:r>
            <a:r>
              <a:rPr lang="fa-IR" sz="2300" dirty="0" smtClean="0">
                <a:cs typeface="B Nazanin" panose="00000400000000000000" pitchFamily="2" charset="-78"/>
              </a:rPr>
              <a:t>۱</a:t>
            </a:r>
            <a:r>
              <a:rPr lang="en-US" sz="2300" dirty="0" smtClean="0">
                <a:latin typeface="Calibri" panose="020F0502020204030204" pitchFamily="34" charset="0"/>
                <a:cs typeface="Calibri" panose="020F0502020204030204" pitchFamily="34" charset="0"/>
              </a:rPr>
              <a:t>EPC</a:t>
            </a:r>
            <a:r>
              <a:rPr lang="en-US" sz="2300" dirty="0" smtClean="0">
                <a:cs typeface="B Nazanin" panose="00000400000000000000" pitchFamily="2" charset="-78"/>
              </a:rPr>
              <a:t> </a:t>
            </a:r>
            <a:r>
              <a:rPr lang="fa-IR" sz="2300" dirty="0" smtClean="0">
                <a:cs typeface="B Nazanin" panose="00000400000000000000" pitchFamily="2" charset="-78"/>
              </a:rPr>
              <a:t> درمسئولیت </a:t>
            </a:r>
            <a:r>
              <a:rPr lang="fa-IR" sz="2300" dirty="0">
                <a:cs typeface="B Nazanin" panose="00000400000000000000" pitchFamily="2" charset="-78"/>
              </a:rPr>
              <a:t>مطالعات اولیه و نظارت بر کار، حدود </a:t>
            </a:r>
            <a:r>
              <a:rPr lang="fa-IR" sz="2300" dirty="0" smtClean="0">
                <a:cs typeface="B Nazanin" panose="00000400000000000000" pitchFamily="2" charset="-78"/>
              </a:rPr>
              <a:t>مسئولیت ها </a:t>
            </a:r>
            <a:r>
              <a:rPr lang="fa-IR" sz="2300" dirty="0">
                <a:cs typeface="B Nazanin" panose="00000400000000000000" pitchFamily="2" charset="-78"/>
              </a:rPr>
              <a:t>و نوع پروژه می باشد و از طرفی در می یابیم که هر پروژه ای که ناشناخته زیاد دارد و احجام قابل برآورد دقیق نیست نباید به </a:t>
            </a:r>
            <a:r>
              <a:rPr lang="fa-IR" sz="2300" dirty="0" smtClean="0">
                <a:cs typeface="B Nazanin" panose="00000400000000000000" pitchFamily="2" charset="-78"/>
              </a:rPr>
              <a:t>روش</a:t>
            </a:r>
            <a:r>
              <a:rPr lang="en-US" sz="2300" dirty="0" smtClean="0">
                <a:cs typeface="B Nazanin" panose="00000400000000000000" pitchFamily="2" charset="-78"/>
              </a:rPr>
              <a:t> </a:t>
            </a:r>
            <a:r>
              <a:rPr lang="en-US" sz="2300" dirty="0" smtClean="0">
                <a:latin typeface="Calibri" panose="020F0502020204030204" pitchFamily="34" charset="0"/>
                <a:cs typeface="Calibri" panose="020F0502020204030204" pitchFamily="34" charset="0"/>
              </a:rPr>
              <a:t>EPC </a:t>
            </a:r>
            <a:r>
              <a:rPr lang="fa-IR" sz="2300" dirty="0" smtClean="0">
                <a:cs typeface="B Nazanin" panose="00000400000000000000" pitchFamily="2" charset="-78"/>
              </a:rPr>
              <a:t>اجرا </a:t>
            </a:r>
            <a:r>
              <a:rPr lang="fa-IR" sz="2300" dirty="0">
                <a:cs typeface="B Nazanin" panose="00000400000000000000" pitchFamily="2" charset="-78"/>
              </a:rPr>
              <a:t>شود و بهتر است </a:t>
            </a:r>
            <a:r>
              <a:rPr lang="fa-IR" sz="2300" dirty="0" smtClean="0">
                <a:cs typeface="B Nazanin" panose="00000400000000000000" pitchFamily="2" charset="-78"/>
              </a:rPr>
              <a:t>از</a:t>
            </a:r>
            <a:r>
              <a:rPr lang="en-US" sz="2300" dirty="0" smtClean="0">
                <a:cs typeface="B Nazanin" panose="00000400000000000000" pitchFamily="2" charset="-78"/>
              </a:rPr>
              <a:t> </a:t>
            </a:r>
            <a:r>
              <a:rPr lang="en-US" sz="2300" dirty="0" smtClean="0">
                <a:latin typeface="Calibri" panose="020F0502020204030204" pitchFamily="34" charset="0"/>
                <a:cs typeface="Calibri" panose="020F0502020204030204" pitchFamily="34" charset="0"/>
              </a:rPr>
              <a:t>DB</a:t>
            </a:r>
            <a:r>
              <a:rPr lang="en-US" sz="2300" dirty="0" smtClean="0">
                <a:cs typeface="B Nazanin" panose="00000400000000000000" pitchFamily="2" charset="-78"/>
              </a:rPr>
              <a:t> </a:t>
            </a:r>
            <a:r>
              <a:rPr lang="fa-IR" sz="2300" dirty="0">
                <a:cs typeface="B Nazanin" panose="00000400000000000000" pitchFamily="2" charset="-78"/>
              </a:rPr>
              <a:t>کمک بگیریم و از طرفی در پروژه هایی مثل </a:t>
            </a:r>
            <a:r>
              <a:rPr lang="fa-IR" sz="2300" dirty="0" smtClean="0">
                <a:cs typeface="B Nazanin" panose="00000400000000000000" pitchFamily="2" charset="-78"/>
              </a:rPr>
              <a:t>سد سازی </a:t>
            </a:r>
            <a:r>
              <a:rPr lang="fa-IR" sz="2300" dirty="0">
                <a:cs typeface="B Nazanin" panose="00000400000000000000" pitchFamily="2" charset="-78"/>
              </a:rPr>
              <a:t>که نظارت </a:t>
            </a:r>
            <a:r>
              <a:rPr lang="fa-IR" sz="2300" dirty="0" smtClean="0">
                <a:cs typeface="B Nazanin" panose="00000400000000000000" pitchFamily="2" charset="-78"/>
              </a:rPr>
              <a:t>اهمیت </a:t>
            </a:r>
            <a:r>
              <a:rPr lang="fa-IR" sz="2300" dirty="0">
                <a:cs typeface="B Nazanin" panose="00000400000000000000" pitchFamily="2" charset="-78"/>
              </a:rPr>
              <a:t>ویژه ای دارد </a:t>
            </a:r>
            <a:r>
              <a:rPr lang="en-US" sz="2300" dirty="0" smtClean="0">
                <a:cs typeface="B Nazanin" panose="00000400000000000000" pitchFamily="2" charset="-78"/>
              </a:rPr>
              <a:t> </a:t>
            </a:r>
            <a:r>
              <a:rPr lang="en-US" sz="2300" dirty="0" smtClean="0">
                <a:latin typeface="Calibri" panose="020F0502020204030204" pitchFamily="34" charset="0"/>
                <a:cs typeface="Calibri" panose="020F0502020204030204" pitchFamily="34" charset="0"/>
              </a:rPr>
              <a:t>EPC</a:t>
            </a:r>
            <a:r>
              <a:rPr lang="fa-IR" sz="2300" dirty="0" smtClean="0">
                <a:cs typeface="B Nazanin" panose="00000400000000000000" pitchFamily="2" charset="-78"/>
              </a:rPr>
              <a:t>روش خوبی نیست </a:t>
            </a:r>
            <a:r>
              <a:rPr lang="fa-IR" sz="2300" dirty="0">
                <a:cs typeface="B Nazanin" panose="00000400000000000000" pitchFamily="2" charset="-78"/>
              </a:rPr>
              <a:t>و طرح و ساخت بهتر است.</a:t>
            </a:r>
            <a:endParaRPr lang="en-US" sz="2300" dirty="0">
              <a:solidFill>
                <a:schemeClr val="accent2">
                  <a:lumMod val="50000"/>
                </a:schemeClr>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963414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13430" y="230214"/>
            <a:ext cx="8911687" cy="768592"/>
          </a:xfrm>
        </p:spPr>
        <p:txBody>
          <a:bodyPr/>
          <a:lstStyle/>
          <a:p>
            <a:pPr algn="r"/>
            <a:r>
              <a:rPr lang="fa-IR" dirty="0">
                <a:solidFill>
                  <a:srgbClr val="31B4E6">
                    <a:lumMod val="50000"/>
                  </a:srgbClr>
                </a:solidFill>
                <a:cs typeface="B Nazanin" panose="00000400000000000000" pitchFamily="2" charset="-78"/>
              </a:rPr>
              <a:t>روش </a:t>
            </a:r>
            <a:r>
              <a:rPr lang="fa-IR" dirty="0" smtClean="0">
                <a:solidFill>
                  <a:srgbClr val="31B4E6">
                    <a:lumMod val="50000"/>
                  </a:srgbClr>
                </a:solidFill>
                <a:cs typeface="B Nazanin" panose="00000400000000000000" pitchFamily="2" charset="-78"/>
              </a:rPr>
              <a:t>متعارف سه عاملی یا سنتی (پیمانی):</a:t>
            </a:r>
            <a:endParaRPr lang="en-US" dirty="0"/>
          </a:p>
        </p:txBody>
      </p:sp>
      <p:sp>
        <p:nvSpPr>
          <p:cNvPr id="3" name="Content Placeholder 2"/>
          <p:cNvSpPr>
            <a:spLocks noGrp="1"/>
          </p:cNvSpPr>
          <p:nvPr>
            <p:ph idx="1"/>
          </p:nvPr>
        </p:nvSpPr>
        <p:spPr>
          <a:xfrm>
            <a:off x="3064754" y="1097279"/>
            <a:ext cx="8915400" cy="5064369"/>
          </a:xfrm>
        </p:spPr>
        <p:txBody>
          <a:bodyPr>
            <a:normAutofit/>
          </a:bodyPr>
          <a:lstStyle/>
          <a:p>
            <a:pPr marL="0" indent="0" algn="just" rtl="1">
              <a:buNone/>
            </a:pPr>
            <a:r>
              <a:rPr lang="fa-IR" sz="2300" dirty="0">
                <a:cs typeface="B Nazanin" panose="00000400000000000000" pitchFamily="2" charset="-78"/>
              </a:rPr>
              <a:t>روش متعارف سه عاملی یا سنتی که به روش پیمانی (پیمانکار مشاور کارفرما) نیز معروف بوده و عمومی ترین روش اجرای پروژه هاست ابتدا کارفرما طراحی را توسط یک مجموعه خارجی به نام مشاور انجام داده و سپس کار را جهت اجرا به پیمانکار واگذار می نماید و خود مسئولیت تأمین منابع مالی را بر عهده دارد. مسئولیت و ریسک هماهنگی بین طراحی و اجرا در این روش بر عهده کارفرما است</a:t>
            </a:r>
            <a:r>
              <a:rPr lang="fa-IR" sz="2300" dirty="0" smtClean="0">
                <a:cs typeface="B Nazanin" panose="00000400000000000000" pitchFamily="2" charset="-78"/>
              </a:rPr>
              <a:t>.</a:t>
            </a:r>
          </a:p>
          <a:p>
            <a:pPr marL="0" indent="0" algn="r">
              <a:buNone/>
            </a:pPr>
            <a:r>
              <a:rPr lang="fa-IR" sz="2500" dirty="0">
                <a:solidFill>
                  <a:schemeClr val="accent2">
                    <a:lumMod val="50000"/>
                  </a:schemeClr>
                </a:solidFill>
                <a:cs typeface="B Nazanin" panose="00000400000000000000" pitchFamily="2" charset="-78"/>
              </a:rPr>
              <a:t>مزایای سیستم سه عاملی</a:t>
            </a:r>
            <a:r>
              <a:rPr lang="fa-IR" sz="2500" dirty="0" smtClean="0">
                <a:solidFill>
                  <a:schemeClr val="accent2">
                    <a:lumMod val="50000"/>
                  </a:schemeClr>
                </a:solidFill>
                <a:cs typeface="B Nazanin" panose="00000400000000000000" pitchFamily="2" charset="-78"/>
              </a:rPr>
              <a:t>:</a:t>
            </a:r>
          </a:p>
          <a:p>
            <a:pPr marL="0" indent="0" algn="r">
              <a:buNone/>
            </a:pPr>
            <a:r>
              <a:rPr lang="fa-IR" sz="2300" dirty="0" smtClean="0">
                <a:cs typeface="B Nazanin" panose="00000400000000000000" pitchFamily="2" charset="-78"/>
              </a:rPr>
              <a:t>1-پذیرش </a:t>
            </a:r>
            <a:r>
              <a:rPr lang="fa-IR" sz="2300" dirty="0">
                <a:cs typeface="B Nazanin" panose="00000400000000000000" pitchFamily="2" charset="-78"/>
              </a:rPr>
              <a:t>مسئولیت اجرا توسط واحد پیمانکاری یا به عبارتی انتقال ریسک اجرا به پیمانکار</a:t>
            </a:r>
            <a:br>
              <a:rPr lang="fa-IR" sz="2300" dirty="0">
                <a:cs typeface="B Nazanin" panose="00000400000000000000" pitchFamily="2" charset="-78"/>
              </a:rPr>
            </a:br>
            <a:r>
              <a:rPr lang="fa-IR" sz="2300" dirty="0" smtClean="0">
                <a:cs typeface="B Nazanin" panose="00000400000000000000" pitchFamily="2" charset="-78"/>
              </a:rPr>
              <a:t>2-وجود </a:t>
            </a:r>
            <a:r>
              <a:rPr lang="fa-IR" sz="2300" dirty="0">
                <a:cs typeface="B Nazanin" panose="00000400000000000000" pitchFamily="2" charset="-78"/>
              </a:rPr>
              <a:t>تضمین لازم برای تحقق تعهدات اجرایی</a:t>
            </a:r>
            <a:br>
              <a:rPr lang="fa-IR" sz="2300" dirty="0">
                <a:cs typeface="B Nazanin" panose="00000400000000000000" pitchFamily="2" charset="-78"/>
              </a:rPr>
            </a:br>
            <a:r>
              <a:rPr lang="fa-IR" sz="2300" dirty="0" smtClean="0">
                <a:cs typeface="B Nazanin" panose="00000400000000000000" pitchFamily="2" charset="-78"/>
              </a:rPr>
              <a:t>3-گزینش </a:t>
            </a:r>
            <a:r>
              <a:rPr lang="fa-IR" sz="2300" dirty="0">
                <a:cs typeface="B Nazanin" panose="00000400000000000000" pitchFamily="2" charset="-78"/>
              </a:rPr>
              <a:t>از طریق مناقصه و یا فضای رقابتی</a:t>
            </a:r>
            <a:br>
              <a:rPr lang="fa-IR" sz="2300" dirty="0">
                <a:cs typeface="B Nazanin" panose="00000400000000000000" pitchFamily="2" charset="-78"/>
              </a:rPr>
            </a:br>
            <a:r>
              <a:rPr lang="fa-IR" sz="2300" dirty="0" smtClean="0">
                <a:cs typeface="B Nazanin" panose="00000400000000000000" pitchFamily="2" charset="-78"/>
              </a:rPr>
              <a:t>4-وجود </a:t>
            </a:r>
            <a:r>
              <a:rPr lang="fa-IR" sz="2300" dirty="0">
                <a:cs typeface="B Nazanin" panose="00000400000000000000" pitchFamily="2" charset="-78"/>
              </a:rPr>
              <a:t>برآورد از کل کار در ابتدا و در حقیقت شفاف بودن هزینه ها</a:t>
            </a:r>
            <a:br>
              <a:rPr lang="fa-IR" sz="2300" dirty="0">
                <a:cs typeface="B Nazanin" panose="00000400000000000000" pitchFamily="2" charset="-78"/>
              </a:rPr>
            </a:br>
            <a:r>
              <a:rPr lang="fa-IR" sz="2300" dirty="0" smtClean="0">
                <a:cs typeface="B Nazanin" panose="00000400000000000000" pitchFamily="2" charset="-78"/>
              </a:rPr>
              <a:t>5-امکان </a:t>
            </a:r>
            <a:r>
              <a:rPr lang="fa-IR" sz="2300" dirty="0">
                <a:cs typeface="B Nazanin" panose="00000400000000000000" pitchFamily="2" charset="-78"/>
              </a:rPr>
              <a:t>مقایسه پیشرفت فیزیکی و مالی در هر مقطع از کار</a:t>
            </a:r>
            <a:br>
              <a:rPr lang="fa-IR" sz="2300" dirty="0">
                <a:cs typeface="B Nazanin" panose="00000400000000000000" pitchFamily="2" charset="-78"/>
              </a:rPr>
            </a:br>
            <a:r>
              <a:rPr lang="fa-IR" sz="2300" dirty="0" smtClean="0">
                <a:cs typeface="B Nazanin" panose="00000400000000000000" pitchFamily="2" charset="-78"/>
              </a:rPr>
              <a:t>6-زمانبندی </a:t>
            </a:r>
            <a:r>
              <a:rPr lang="fa-IR" sz="2300" dirty="0">
                <a:cs typeface="B Nazanin" panose="00000400000000000000" pitchFamily="2" charset="-78"/>
              </a:rPr>
              <a:t>انجام پروژه کاملاً روشن و شفاف است.</a:t>
            </a:r>
            <a:br>
              <a:rPr lang="fa-IR" sz="2300" dirty="0">
                <a:cs typeface="B Nazanin" panose="00000400000000000000" pitchFamily="2" charset="-78"/>
              </a:rPr>
            </a:br>
            <a:r>
              <a:rPr lang="fa-IR" sz="2300" dirty="0" smtClean="0">
                <a:cs typeface="B Nazanin" panose="00000400000000000000" pitchFamily="2" charset="-78"/>
              </a:rPr>
              <a:t>7-نیاز </a:t>
            </a:r>
            <a:r>
              <a:rPr lang="fa-IR" sz="2300" dirty="0">
                <a:cs typeface="B Nazanin" panose="00000400000000000000" pitchFamily="2" charset="-78"/>
              </a:rPr>
              <a:t>به درگیر شدن کارفرما در طی مراحل ساخت به حداقل می رسد.</a:t>
            </a:r>
            <a:endParaRPr lang="en-US" sz="23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27782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6788" y="131740"/>
            <a:ext cx="8911687" cy="810795"/>
          </a:xfrm>
        </p:spPr>
        <p:txBody>
          <a:bodyPr/>
          <a:lstStyle/>
          <a:p>
            <a:pPr algn="r"/>
            <a:r>
              <a:rPr lang="fa-IR" dirty="0">
                <a:solidFill>
                  <a:srgbClr val="31B4E6">
                    <a:lumMod val="50000"/>
                  </a:srgbClr>
                </a:solidFill>
                <a:cs typeface="B Nazanin" panose="00000400000000000000" pitchFamily="2" charset="-78"/>
              </a:rPr>
              <a:t>روش متعارف سه عاملی یا سنتی (پیمانی):</a:t>
            </a:r>
            <a:endParaRPr lang="en-US" dirty="0"/>
          </a:p>
        </p:txBody>
      </p:sp>
      <p:sp>
        <p:nvSpPr>
          <p:cNvPr id="3" name="Content Placeholder 2"/>
          <p:cNvSpPr>
            <a:spLocks noGrp="1"/>
          </p:cNvSpPr>
          <p:nvPr>
            <p:ph idx="1"/>
          </p:nvPr>
        </p:nvSpPr>
        <p:spPr>
          <a:xfrm>
            <a:off x="3432518" y="1125415"/>
            <a:ext cx="8585958" cy="5303520"/>
          </a:xfrm>
        </p:spPr>
        <p:txBody>
          <a:bodyPr>
            <a:noAutofit/>
          </a:bodyPr>
          <a:lstStyle/>
          <a:p>
            <a:pPr marL="0" indent="0" algn="r" rtl="1">
              <a:buNone/>
            </a:pPr>
            <a:r>
              <a:rPr lang="fa-IR" sz="2500" dirty="0">
                <a:solidFill>
                  <a:schemeClr val="accent2">
                    <a:lumMod val="50000"/>
                  </a:schemeClr>
                </a:solidFill>
                <a:cs typeface="B Nazanin" panose="00000400000000000000" pitchFamily="2" charset="-78"/>
              </a:rPr>
              <a:t>معایب سیستم سه </a:t>
            </a:r>
            <a:r>
              <a:rPr lang="fa-IR" sz="2500" dirty="0" smtClean="0">
                <a:solidFill>
                  <a:schemeClr val="accent2">
                    <a:lumMod val="50000"/>
                  </a:schemeClr>
                </a:solidFill>
                <a:cs typeface="B Nazanin" panose="00000400000000000000" pitchFamily="2" charset="-78"/>
              </a:rPr>
              <a:t>عاملی:</a:t>
            </a:r>
          </a:p>
          <a:p>
            <a:pPr marL="0" indent="0" algn="r" rtl="1">
              <a:buNone/>
            </a:pPr>
            <a:r>
              <a:rPr lang="fa-IR" sz="2300" dirty="0" smtClean="0">
                <a:cs typeface="B Nazanin" panose="00000400000000000000" pitchFamily="2" charset="-78"/>
              </a:rPr>
              <a:t>1-هزینه های ساخت تا پایان طراحی مشخص نیست.</a:t>
            </a:r>
            <a:br>
              <a:rPr lang="fa-IR" sz="2300" dirty="0" smtClean="0">
                <a:cs typeface="B Nazanin" panose="00000400000000000000" pitchFamily="2" charset="-78"/>
              </a:rPr>
            </a:br>
            <a:r>
              <a:rPr lang="fa-IR" sz="2300" dirty="0" smtClean="0">
                <a:cs typeface="B Nazanin" panose="00000400000000000000" pitchFamily="2" charset="-78"/>
              </a:rPr>
              <a:t>2-عدم اطلاع مشاور در مرحله طراحی از دانش و توان اجرایی پیمانکار ساخت</a:t>
            </a:r>
            <a:br>
              <a:rPr lang="fa-IR" sz="2300" dirty="0" smtClean="0">
                <a:cs typeface="B Nazanin" panose="00000400000000000000" pitchFamily="2" charset="-78"/>
              </a:rPr>
            </a:br>
            <a:r>
              <a:rPr lang="fa-IR" sz="2300" dirty="0" smtClean="0">
                <a:cs typeface="B Nazanin" panose="00000400000000000000" pitchFamily="2" charset="-78"/>
              </a:rPr>
              <a:t>3-فرایند این روش نسبتاً طولانی است.</a:t>
            </a:r>
            <a:br>
              <a:rPr lang="fa-IR" sz="2300" dirty="0" smtClean="0">
                <a:cs typeface="B Nazanin" panose="00000400000000000000" pitchFamily="2" charset="-78"/>
              </a:rPr>
            </a:br>
            <a:r>
              <a:rPr lang="fa-IR" sz="2300" dirty="0" smtClean="0">
                <a:cs typeface="B Nazanin" panose="00000400000000000000" pitchFamily="2" charset="-78"/>
              </a:rPr>
              <a:t>4-تأخیر در هر مرحله باعث تاخیر در زمان کل می شود.</a:t>
            </a:r>
            <a:br>
              <a:rPr lang="fa-IR" sz="2300" dirty="0" smtClean="0">
                <a:cs typeface="B Nazanin" panose="00000400000000000000" pitchFamily="2" charset="-78"/>
              </a:rPr>
            </a:br>
            <a:r>
              <a:rPr lang="fa-IR" sz="2300" dirty="0" smtClean="0">
                <a:cs typeface="B Nazanin" panose="00000400000000000000" pitchFamily="2" charset="-78"/>
              </a:rPr>
              <a:t>5-عدم انگیزه مشاور جهت کاستن هزینه های اجرا</a:t>
            </a:r>
            <a:br>
              <a:rPr lang="fa-IR" sz="2300" dirty="0" smtClean="0">
                <a:cs typeface="B Nazanin" panose="00000400000000000000" pitchFamily="2" charset="-78"/>
              </a:rPr>
            </a:br>
            <a:r>
              <a:rPr lang="fa-IR" sz="2300" dirty="0" smtClean="0">
                <a:cs typeface="B Nazanin" panose="00000400000000000000" pitchFamily="2" charset="-78"/>
              </a:rPr>
              <a:t>6-رابطه خصمانه و عدم کار تیمی بین طراح و پیمانکار</a:t>
            </a:r>
            <a:br>
              <a:rPr lang="fa-IR" sz="2300" dirty="0" smtClean="0">
                <a:cs typeface="B Nazanin" panose="00000400000000000000" pitchFamily="2" charset="-78"/>
              </a:rPr>
            </a:br>
            <a:r>
              <a:rPr lang="fa-IR" sz="2300" dirty="0" smtClean="0">
                <a:cs typeface="B Nazanin" panose="00000400000000000000" pitchFamily="2" charset="-78"/>
              </a:rPr>
              <a:t>7-معمولاً برآوردهای اولیه مشاور قابل اطمینان نبوده و این امر منجر به بروز تأخیر و یا مشکلات بسیاری می شود.</a:t>
            </a:r>
            <a:br>
              <a:rPr lang="fa-IR" sz="2300" dirty="0" smtClean="0">
                <a:cs typeface="B Nazanin" panose="00000400000000000000" pitchFamily="2" charset="-78"/>
              </a:rPr>
            </a:br>
            <a:endParaRPr lang="en-US" sz="23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524461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1565" y="244284"/>
            <a:ext cx="8911687" cy="824862"/>
          </a:xfrm>
        </p:spPr>
        <p:txBody>
          <a:bodyPr/>
          <a:lstStyle/>
          <a:p>
            <a:pPr algn="r"/>
            <a:r>
              <a:rPr lang="fa-IR" dirty="0">
                <a:solidFill>
                  <a:srgbClr val="31B4E6">
                    <a:lumMod val="50000"/>
                  </a:srgbClr>
                </a:solidFill>
                <a:cs typeface="B Nazanin" panose="00000400000000000000" pitchFamily="2" charset="-78"/>
              </a:rPr>
              <a:t>روش متعارف سه عاملی یا سنتی (پیمانی):</a:t>
            </a:r>
            <a:endParaRPr lang="en-US" dirty="0"/>
          </a:p>
        </p:txBody>
      </p:sp>
      <p:sp>
        <p:nvSpPr>
          <p:cNvPr id="3" name="Content Placeholder 2"/>
          <p:cNvSpPr>
            <a:spLocks noGrp="1"/>
          </p:cNvSpPr>
          <p:nvPr>
            <p:ph idx="1"/>
          </p:nvPr>
        </p:nvSpPr>
        <p:spPr>
          <a:xfrm>
            <a:off x="3141566" y="928468"/>
            <a:ext cx="8911686" cy="5697415"/>
          </a:xfrm>
          <a:noFill/>
        </p:spPr>
        <p:txBody>
          <a:bodyPr>
            <a:normAutofit/>
          </a:bodyPr>
          <a:lstStyle/>
          <a:p>
            <a:pPr marL="0" lvl="0" indent="0" algn="r" rtl="1">
              <a:buClr>
                <a:srgbClr val="353535"/>
              </a:buClr>
              <a:buNone/>
            </a:pPr>
            <a:r>
              <a:rPr lang="fa-IR" sz="2500" dirty="0" smtClean="0">
                <a:solidFill>
                  <a:srgbClr val="31B4E6">
                    <a:lumMod val="50000"/>
                  </a:srgbClr>
                </a:solidFill>
                <a:cs typeface="B Nazanin" panose="00000400000000000000" pitchFamily="2" charset="-78"/>
              </a:rPr>
              <a:t>معایب </a:t>
            </a:r>
            <a:r>
              <a:rPr lang="fa-IR" sz="2500" dirty="0">
                <a:solidFill>
                  <a:srgbClr val="31B4E6">
                    <a:lumMod val="50000"/>
                  </a:srgbClr>
                </a:solidFill>
                <a:cs typeface="B Nazanin" panose="00000400000000000000" pitchFamily="2" charset="-78"/>
              </a:rPr>
              <a:t>سیستم سه عاملی</a:t>
            </a:r>
            <a:r>
              <a:rPr lang="fa-IR" sz="2500" dirty="0" smtClean="0">
                <a:solidFill>
                  <a:srgbClr val="31B4E6">
                    <a:lumMod val="50000"/>
                  </a:srgbClr>
                </a:solidFill>
                <a:cs typeface="B Nazanin" panose="00000400000000000000" pitchFamily="2" charset="-78"/>
              </a:rPr>
              <a:t>:</a:t>
            </a:r>
            <a:endParaRPr lang="fa-IR" sz="2500" dirty="0" smtClean="0">
              <a:solidFill>
                <a:prstClr val="black">
                  <a:lumMod val="75000"/>
                  <a:lumOff val="25000"/>
                </a:prstClr>
              </a:solidFill>
              <a:cs typeface="B Nazanin" panose="00000400000000000000" pitchFamily="2" charset="-78"/>
            </a:endParaRPr>
          </a:p>
          <a:p>
            <a:pPr marL="0" lvl="0" indent="0" algn="r" rtl="1">
              <a:buClr>
                <a:srgbClr val="353535"/>
              </a:buClr>
              <a:buNone/>
            </a:pPr>
            <a:r>
              <a:rPr lang="fa-IR" sz="2300" dirty="0" smtClean="0">
                <a:solidFill>
                  <a:prstClr val="black">
                    <a:lumMod val="75000"/>
                    <a:lumOff val="25000"/>
                  </a:prstClr>
                </a:solidFill>
                <a:cs typeface="B Nazanin" panose="00000400000000000000" pitchFamily="2" charset="-78"/>
              </a:rPr>
              <a:t>8-عوامل </a:t>
            </a:r>
            <a:r>
              <a:rPr lang="fa-IR" sz="2300" dirty="0">
                <a:solidFill>
                  <a:prstClr val="black">
                    <a:lumMod val="75000"/>
                    <a:lumOff val="25000"/>
                  </a:prstClr>
                </a:solidFill>
                <a:cs typeface="B Nazanin" panose="00000400000000000000" pitchFamily="2" charset="-78"/>
              </a:rPr>
              <a:t>اصلی در این سیستم با توجه به داشتن اهداف متفاوت ، رابطه حسنه ای با یکدیگر ندارند.</a:t>
            </a:r>
            <a:br>
              <a:rPr lang="fa-IR" sz="2300" dirty="0">
                <a:solidFill>
                  <a:prstClr val="black">
                    <a:lumMod val="75000"/>
                    <a:lumOff val="25000"/>
                  </a:prstClr>
                </a:solidFill>
                <a:cs typeface="B Nazanin" panose="00000400000000000000" pitchFamily="2" charset="-78"/>
              </a:rPr>
            </a:br>
            <a:r>
              <a:rPr lang="fa-IR" sz="2300" dirty="0">
                <a:solidFill>
                  <a:prstClr val="black">
                    <a:lumMod val="75000"/>
                    <a:lumOff val="25000"/>
                  </a:prstClr>
                </a:solidFill>
                <a:cs typeface="B Nazanin" panose="00000400000000000000" pitchFamily="2" charset="-78"/>
              </a:rPr>
              <a:t>9-اکثر مسائل اجرایی در طراحی دیده نشده که اصلاح و بازنگری آنها در زمان اجرا مستلزم صرف زمان وهزینه اضافی است.</a:t>
            </a:r>
            <a:br>
              <a:rPr lang="fa-IR" sz="2300" dirty="0">
                <a:solidFill>
                  <a:prstClr val="black">
                    <a:lumMod val="75000"/>
                    <a:lumOff val="25000"/>
                  </a:prstClr>
                </a:solidFill>
                <a:cs typeface="B Nazanin" panose="00000400000000000000" pitchFamily="2" charset="-78"/>
              </a:rPr>
            </a:br>
            <a:r>
              <a:rPr lang="fa-IR" sz="2300" dirty="0">
                <a:solidFill>
                  <a:prstClr val="black">
                    <a:lumMod val="75000"/>
                    <a:lumOff val="25000"/>
                  </a:prstClr>
                </a:solidFill>
                <a:cs typeface="B Nazanin" panose="00000400000000000000" pitchFamily="2" charset="-78"/>
              </a:rPr>
              <a:t>10تغییرات با مقاومت پیمانکار مواجه می باشد.</a:t>
            </a:r>
            <a:br>
              <a:rPr lang="fa-IR" sz="2300" dirty="0">
                <a:solidFill>
                  <a:prstClr val="black">
                    <a:lumMod val="75000"/>
                    <a:lumOff val="25000"/>
                  </a:prstClr>
                </a:solidFill>
                <a:cs typeface="B Nazanin" panose="00000400000000000000" pitchFamily="2" charset="-78"/>
              </a:rPr>
            </a:br>
            <a:r>
              <a:rPr lang="fa-IR" sz="2300" dirty="0">
                <a:solidFill>
                  <a:prstClr val="black">
                    <a:lumMod val="75000"/>
                    <a:lumOff val="25000"/>
                  </a:prstClr>
                </a:solidFill>
                <a:cs typeface="B Nazanin" panose="00000400000000000000" pitchFamily="2" charset="-78"/>
              </a:rPr>
              <a:t>11-در این سیستم به مدیریت پروژه اهمیت داده نمی شود و در نتیجه هماهنگی و یکپارچگی لازم </a:t>
            </a:r>
            <a:r>
              <a:rPr lang="fa-IR" sz="2300" dirty="0" smtClean="0">
                <a:solidFill>
                  <a:prstClr val="black">
                    <a:lumMod val="75000"/>
                    <a:lumOff val="25000"/>
                  </a:prstClr>
                </a:solidFill>
                <a:cs typeface="B Nazanin" panose="00000400000000000000" pitchFamily="2" charset="-78"/>
              </a:rPr>
              <a:t>میان فازهای </a:t>
            </a:r>
            <a:r>
              <a:rPr lang="fa-IR" sz="2300" dirty="0">
                <a:solidFill>
                  <a:prstClr val="black">
                    <a:lumMod val="75000"/>
                    <a:lumOff val="25000"/>
                  </a:prstClr>
                </a:solidFill>
                <a:cs typeface="B Nazanin" panose="00000400000000000000" pitchFamily="2" charset="-78"/>
              </a:rPr>
              <a:t>مختلف پروژه ضعیف است.</a:t>
            </a:r>
            <a:br>
              <a:rPr lang="fa-IR" sz="2300" dirty="0">
                <a:solidFill>
                  <a:prstClr val="black">
                    <a:lumMod val="75000"/>
                    <a:lumOff val="25000"/>
                  </a:prstClr>
                </a:solidFill>
                <a:cs typeface="B Nazanin" panose="00000400000000000000" pitchFamily="2" charset="-78"/>
              </a:rPr>
            </a:br>
            <a:r>
              <a:rPr lang="fa-IR" sz="2300" dirty="0">
                <a:solidFill>
                  <a:prstClr val="black">
                    <a:lumMod val="75000"/>
                    <a:lumOff val="25000"/>
                  </a:prstClr>
                </a:solidFill>
                <a:cs typeface="B Nazanin" panose="00000400000000000000" pitchFamily="2" charset="-78"/>
              </a:rPr>
              <a:t>12-درگیر نبودن مستقیم کارفرما در تصمیم گیری های اجرا و مراحل ساخت و عدم انتخاب </a:t>
            </a:r>
            <a:r>
              <a:rPr lang="fa-IR" sz="2300" dirty="0" smtClean="0">
                <a:solidFill>
                  <a:prstClr val="black">
                    <a:lumMod val="75000"/>
                    <a:lumOff val="25000"/>
                  </a:prstClr>
                </a:solidFill>
                <a:cs typeface="B Nazanin" panose="00000400000000000000" pitchFamily="2" charset="-78"/>
              </a:rPr>
              <a:t>پیمانکاران جزء </a:t>
            </a:r>
            <a:r>
              <a:rPr lang="fa-IR" sz="2300" dirty="0">
                <a:solidFill>
                  <a:prstClr val="black">
                    <a:lumMod val="75000"/>
                    <a:lumOff val="25000"/>
                  </a:prstClr>
                </a:solidFill>
                <a:cs typeface="B Nazanin" panose="00000400000000000000" pitchFamily="2" charset="-78"/>
              </a:rPr>
              <a:t>شایسته باعث افت کیفی پروژه خواهد شد.</a:t>
            </a:r>
            <a:br>
              <a:rPr lang="fa-IR" sz="2300" dirty="0">
                <a:solidFill>
                  <a:prstClr val="black">
                    <a:lumMod val="75000"/>
                    <a:lumOff val="25000"/>
                  </a:prstClr>
                </a:solidFill>
                <a:cs typeface="B Nazanin" panose="00000400000000000000" pitchFamily="2" charset="-78"/>
              </a:rPr>
            </a:br>
            <a:r>
              <a:rPr lang="fa-IR" sz="2300" dirty="0">
                <a:solidFill>
                  <a:prstClr val="black">
                    <a:lumMod val="75000"/>
                    <a:lumOff val="25000"/>
                  </a:prstClr>
                </a:solidFill>
                <a:cs typeface="B Nazanin" panose="00000400000000000000" pitchFamily="2" charset="-78"/>
              </a:rPr>
              <a:t>13-پروسه انتخاب مشاوران و پیمانکاران به دلیل تعدد آنها ، زمان زیادی را می طلبد.</a:t>
            </a:r>
            <a:endParaRPr lang="en-US" sz="2300" dirty="0">
              <a:solidFill>
                <a:srgbClr val="31B4E6">
                  <a:lumMod val="50000"/>
                </a:srgbClr>
              </a:solidFill>
              <a:cs typeface="B Nazanin" panose="00000400000000000000" pitchFamily="2" charset="-78"/>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920526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1565" y="188011"/>
            <a:ext cx="8911687" cy="838930"/>
          </a:xfrm>
        </p:spPr>
        <p:txBody>
          <a:bodyPr/>
          <a:lstStyle/>
          <a:p>
            <a:pPr algn="r"/>
            <a:r>
              <a:rPr lang="fa-IR" dirty="0">
                <a:solidFill>
                  <a:srgbClr val="31B4E6">
                    <a:lumMod val="50000"/>
                  </a:srgbClr>
                </a:solidFill>
                <a:cs typeface="B Nazanin" panose="00000400000000000000" pitchFamily="2" charset="-78"/>
              </a:rPr>
              <a:t>روش </a:t>
            </a:r>
            <a:r>
              <a:rPr lang="fa-IR" dirty="0" smtClean="0">
                <a:solidFill>
                  <a:srgbClr val="31B4E6">
                    <a:lumMod val="50000"/>
                  </a:srgbClr>
                </a:solidFill>
                <a:cs typeface="B Nazanin" panose="00000400000000000000" pitchFamily="2" charset="-78"/>
              </a:rPr>
              <a:t>چهار عاملی یا مدیریتی</a:t>
            </a:r>
            <a:endParaRPr lang="en-US" dirty="0"/>
          </a:p>
        </p:txBody>
      </p:sp>
      <p:sp>
        <p:nvSpPr>
          <p:cNvPr id="3" name="Content Placeholder 2"/>
          <p:cNvSpPr>
            <a:spLocks noGrp="1"/>
          </p:cNvSpPr>
          <p:nvPr>
            <p:ph idx="1"/>
          </p:nvPr>
        </p:nvSpPr>
        <p:spPr>
          <a:xfrm>
            <a:off x="3141565" y="1026941"/>
            <a:ext cx="8915400" cy="3460653"/>
          </a:xfrm>
        </p:spPr>
        <p:txBody>
          <a:bodyPr>
            <a:normAutofit/>
          </a:bodyPr>
          <a:lstStyle/>
          <a:p>
            <a:pPr marL="0" indent="0" algn="just" rtl="1">
              <a:buNone/>
            </a:pPr>
            <a:r>
              <a:rPr lang="fa-IR" sz="2300" dirty="0">
                <a:cs typeface="B Nazanin" panose="00000400000000000000" pitchFamily="2" charset="-78"/>
              </a:rPr>
              <a:t>در این روش علاوه بر کارفرما مشاور و پیمانکار شخص یا عامل چهارمی نیز وارد چرخه اجرا شده تا قسمتی از وظایف و </a:t>
            </a:r>
            <a:r>
              <a:rPr lang="fa-IR" sz="2300" dirty="0" smtClean="0">
                <a:cs typeface="B Nazanin" panose="00000400000000000000" pitchFamily="2" charset="-78"/>
              </a:rPr>
              <a:t>مسئولیت های </a:t>
            </a:r>
            <a:r>
              <a:rPr lang="fa-IR" sz="2300" dirty="0">
                <a:cs typeface="B Nazanin" panose="00000400000000000000" pitchFamily="2" charset="-78"/>
              </a:rPr>
              <a:t>کارفرما را بر عهده بگیرد که با توجه به نقش و شرح وظایف عامل چهارم این روش به دونوع به شرح ذیل تقسیم بندی می </a:t>
            </a:r>
            <a:r>
              <a:rPr lang="fa-IR" sz="2300" dirty="0" smtClean="0">
                <a:cs typeface="B Nazanin" panose="00000400000000000000" pitchFamily="2" charset="-78"/>
              </a:rPr>
              <a:t>شود:</a:t>
            </a:r>
          </a:p>
          <a:p>
            <a:pPr marL="0" indent="0" algn="r" rtl="1">
              <a:buNone/>
            </a:pPr>
            <a:r>
              <a:rPr lang="fa-IR" sz="2300" dirty="0" smtClean="0">
                <a:cs typeface="B Nazanin" panose="00000400000000000000" pitchFamily="2" charset="-78"/>
              </a:rPr>
              <a:t>1- پیمانکاری </a:t>
            </a:r>
            <a:r>
              <a:rPr lang="fa-IR" sz="2300" dirty="0">
                <a:cs typeface="B Nazanin" panose="00000400000000000000" pitchFamily="2" charset="-78"/>
              </a:rPr>
              <a:t>مدیریت یا مدیریت </a:t>
            </a:r>
            <a:r>
              <a:rPr lang="fa-IR" sz="2300" dirty="0" smtClean="0">
                <a:cs typeface="B Nazanin" panose="00000400000000000000" pitchFamily="2" charset="-78"/>
              </a:rPr>
              <a:t>طرح </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MC</a:t>
            </a:r>
            <a:r>
              <a:rPr lang="fa-IR" sz="2300" dirty="0" smtClean="0">
                <a:latin typeface="Calibri" panose="020F0502020204030204" pitchFamily="34" charset="0"/>
                <a:cs typeface="Calibri" panose="020F0502020204030204" pitchFamily="34" charset="0"/>
              </a:rPr>
              <a:t>) (</a:t>
            </a:r>
            <a:r>
              <a:rPr lang="en-US" sz="2300" dirty="0" smtClean="0">
                <a:latin typeface="Calibri" panose="020F0502020204030204" pitchFamily="34" charset="0"/>
                <a:cs typeface="Calibri" panose="020F0502020204030204" pitchFamily="34" charset="0"/>
              </a:rPr>
              <a:t>Management constructing</a:t>
            </a:r>
            <a:r>
              <a:rPr lang="fa-IR" sz="2300" dirty="0" smtClean="0">
                <a:latin typeface="Calibri" panose="020F0502020204030204" pitchFamily="34" charset="0"/>
                <a:cs typeface="Calibri" panose="020F0502020204030204" pitchFamily="34" charset="0"/>
              </a:rPr>
              <a:t>)</a:t>
            </a:r>
            <a:endParaRPr lang="en-US" sz="2300" dirty="0" smtClean="0">
              <a:latin typeface="Calibri" panose="020F0502020204030204" pitchFamily="34" charset="0"/>
              <a:cs typeface="Calibri" panose="020F0502020204030204" pitchFamily="34" charset="0"/>
            </a:endParaRPr>
          </a:p>
          <a:p>
            <a:pPr marL="0" indent="0" algn="r" rtl="1">
              <a:buNone/>
            </a:pPr>
            <a:r>
              <a:rPr lang="fa-IR" sz="2300" dirty="0" smtClean="0">
                <a:cs typeface="B Nazanin" panose="00000400000000000000" pitchFamily="2" charset="-78"/>
              </a:rPr>
              <a:t>2-مدیریت ساخت </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CM</a:t>
            </a:r>
            <a:r>
              <a:rPr lang="fa-IR" sz="2300" dirty="0" smtClean="0">
                <a:latin typeface="Calibri" panose="020F0502020204030204" pitchFamily="34" charset="0"/>
                <a:cs typeface="Calibri" panose="020F0502020204030204" pitchFamily="34" charset="0"/>
              </a:rPr>
              <a:t>) (</a:t>
            </a:r>
            <a:r>
              <a:rPr lang="en-US" sz="2300" dirty="0">
                <a:latin typeface="Calibri" panose="020F0502020204030204" pitchFamily="34" charset="0"/>
                <a:cs typeface="Calibri" panose="020F0502020204030204" pitchFamily="34" charset="0"/>
              </a:rPr>
              <a:t>C</a:t>
            </a:r>
            <a:r>
              <a:rPr lang="en-US" sz="2300" dirty="0" smtClean="0">
                <a:latin typeface="Calibri" panose="020F0502020204030204" pitchFamily="34" charset="0"/>
                <a:cs typeface="Calibri" panose="020F0502020204030204" pitchFamily="34" charset="0"/>
              </a:rPr>
              <a:t>onstruction management</a:t>
            </a:r>
            <a:r>
              <a:rPr lang="fa-IR" sz="2300" dirty="0" smtClean="0">
                <a:latin typeface="Calibri" panose="020F0502020204030204" pitchFamily="34" charset="0"/>
                <a:cs typeface="Calibri" panose="020F0502020204030204" pitchFamily="34" charset="0"/>
              </a:rPr>
              <a:t>)</a:t>
            </a:r>
          </a:p>
          <a:p>
            <a:pPr marL="0" indent="0" algn="r" rtl="1">
              <a:buNone/>
            </a:pPr>
            <a:r>
              <a:rPr lang="fa-IR" sz="2300" dirty="0" smtClean="0">
                <a:cs typeface="B Nazanin" panose="00000400000000000000" pitchFamily="2" charset="-78"/>
              </a:rPr>
              <a:t>3-مدیریت پیمان یا مدیریت پروژه </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PM</a:t>
            </a:r>
            <a:r>
              <a:rPr lang="fa-IR" sz="2300" dirty="0" smtClean="0">
                <a:latin typeface="Calibri" panose="020F0502020204030204" pitchFamily="34" charset="0"/>
                <a:cs typeface="Calibri" panose="020F0502020204030204" pitchFamily="34" charset="0"/>
              </a:rPr>
              <a:t>) (</a:t>
            </a:r>
            <a:r>
              <a:rPr lang="en-US" sz="2300" dirty="0" smtClean="0">
                <a:latin typeface="Calibri" panose="020F0502020204030204" pitchFamily="34" charset="0"/>
                <a:cs typeface="Calibri" panose="020F0502020204030204" pitchFamily="34" charset="0"/>
              </a:rPr>
              <a:t>Project management</a:t>
            </a:r>
            <a:r>
              <a:rPr lang="fa-IR" sz="2300" dirty="0" smtClean="0">
                <a:latin typeface="Calibri" panose="020F0502020204030204" pitchFamily="34" charset="0"/>
                <a:cs typeface="Calibri" panose="020F0502020204030204" pitchFamily="34" charset="0"/>
              </a:rPr>
              <a:t>)</a:t>
            </a:r>
          </a:p>
          <a:p>
            <a:pPr marL="0" indent="0" algn="r" rtl="1">
              <a:buNone/>
            </a:pPr>
            <a:r>
              <a:rPr lang="fa-IR" sz="2300" dirty="0" smtClean="0">
                <a:cs typeface="B Nazanin" panose="00000400000000000000" pitchFamily="2" charset="-78"/>
              </a:rPr>
              <a:t>4-مدیریت اجرایی </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EM</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 </a:t>
            </a:r>
            <a:r>
              <a:rPr lang="fa-IR" sz="2300" dirty="0">
                <a:latin typeface="Calibri" panose="020F0502020204030204" pitchFamily="34" charset="0"/>
                <a:cs typeface="Calibri" panose="020F0502020204030204" pitchFamily="34" charset="0"/>
              </a:rPr>
              <a:t> </a:t>
            </a:r>
            <a:r>
              <a:rPr lang="fa-IR" sz="2300" dirty="0" smtClean="0">
                <a:latin typeface="Calibri" panose="020F0502020204030204" pitchFamily="34" charset="0"/>
                <a:cs typeface="Calibri" panose="020F0502020204030204" pitchFamily="34" charset="0"/>
              </a:rPr>
              <a:t>(</a:t>
            </a:r>
            <a:r>
              <a:rPr lang="en-US" sz="2300" dirty="0" smtClean="0">
                <a:latin typeface="Calibri" panose="020F0502020204030204" pitchFamily="34" charset="0"/>
                <a:cs typeface="Calibri" panose="020F0502020204030204" pitchFamily="34" charset="0"/>
              </a:rPr>
              <a:t>Executive management</a:t>
            </a:r>
            <a:r>
              <a:rPr lang="fa-IR" sz="2300" dirty="0" smtClean="0">
                <a:latin typeface="Calibri" panose="020F0502020204030204" pitchFamily="34" charset="0"/>
                <a:cs typeface="Calibri" panose="020F0502020204030204" pitchFamily="34" charset="0"/>
              </a:rPr>
              <a:t>)</a:t>
            </a:r>
            <a:endParaRPr lang="en-US" sz="23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50949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13429" y="286485"/>
            <a:ext cx="8911687" cy="782659"/>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3317966" y="1069144"/>
            <a:ext cx="8707150" cy="4691576"/>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پیمانکاری مدیریت یا مدیریت </a:t>
            </a:r>
            <a:r>
              <a:rPr lang="fa-IR" sz="2500" dirty="0" smtClean="0">
                <a:solidFill>
                  <a:schemeClr val="accent2">
                    <a:lumMod val="50000"/>
                  </a:schemeClr>
                </a:solidFill>
                <a:cs typeface="B Nazanin" panose="00000400000000000000" pitchFamily="2" charset="-78"/>
              </a:rPr>
              <a:t>طرح </a:t>
            </a:r>
            <a:r>
              <a:rPr lang="fa-IR" sz="2500" dirty="0" smtClean="0">
                <a:solidFill>
                  <a:schemeClr val="accent2">
                    <a:lumMod val="50000"/>
                  </a:schemeClr>
                </a:solidFill>
                <a:latin typeface="Calibri" panose="020F0502020204030204" pitchFamily="34" charset="0"/>
                <a:cs typeface="Calibri" panose="020F0502020204030204" pitchFamily="34" charset="0"/>
              </a:rPr>
              <a:t>(</a:t>
            </a:r>
            <a:r>
              <a:rPr lang="en-US" sz="2500" dirty="0" smtClean="0">
                <a:solidFill>
                  <a:schemeClr val="accent2">
                    <a:lumMod val="50000"/>
                  </a:schemeClr>
                </a:solidFill>
                <a:latin typeface="Calibri" panose="020F0502020204030204" pitchFamily="34" charset="0"/>
                <a:cs typeface="Calibri" panose="020F0502020204030204" pitchFamily="34" charset="0"/>
              </a:rPr>
              <a:t>MC</a:t>
            </a:r>
            <a:r>
              <a:rPr lang="fa-IR" sz="2500" dirty="0" smtClean="0">
                <a:solidFill>
                  <a:schemeClr val="accent2">
                    <a:lumMod val="50000"/>
                  </a:schemeClr>
                </a:solidFill>
                <a:latin typeface="Calibri" panose="020F0502020204030204" pitchFamily="34" charset="0"/>
                <a:cs typeface="Calibri" panose="020F0502020204030204" pitchFamily="34" charset="0"/>
              </a:rPr>
              <a:t>):</a:t>
            </a:r>
            <a:endParaRPr lang="en-US" sz="2500" dirty="0" smtClean="0">
              <a:solidFill>
                <a:schemeClr val="accent2">
                  <a:lumMod val="50000"/>
                </a:schemeClr>
              </a:solidFill>
              <a:latin typeface="Calibri" panose="020F0502020204030204" pitchFamily="34" charset="0"/>
              <a:cs typeface="Calibri" panose="020F0502020204030204" pitchFamily="34" charset="0"/>
            </a:endParaRPr>
          </a:p>
          <a:p>
            <a:pPr marL="0" indent="0" algn="just" rtl="1">
              <a:buNone/>
            </a:pPr>
            <a:r>
              <a:rPr lang="fa-IR" sz="2300" dirty="0">
                <a:solidFill>
                  <a:schemeClr val="tx1"/>
                </a:solidFill>
                <a:latin typeface="Calibri" panose="020F0502020204030204" pitchFamily="34" charset="0"/>
                <a:cs typeface="B Nazanin" panose="00000400000000000000" pitchFamily="2" charset="-78"/>
              </a:rPr>
              <a:t>پیمانکاری مدیریت روشی برای انجام پروژه هاست که به موجب آن پیش از شروع پروژه یک پیمانکار به نمایندگی از طرف مجری پروژه انتخاب و مسئولیت کلیه امور مربوط به مدیریت پروژه را از ابتدای طراحی </a:t>
            </a:r>
            <a:r>
              <a:rPr lang="fa-IR" sz="2300" dirty="0" smtClean="0">
                <a:solidFill>
                  <a:schemeClr val="tx1"/>
                </a:solidFill>
                <a:latin typeface="Calibri" panose="020F0502020204030204" pitchFamily="34" charset="0"/>
                <a:cs typeface="B Nazanin" panose="00000400000000000000" pitchFamily="2" charset="-78"/>
              </a:rPr>
              <a:t>تا</a:t>
            </a:r>
            <a:r>
              <a:rPr lang="en-US" sz="2300" dirty="0" smtClean="0">
                <a:solidFill>
                  <a:schemeClr val="tx1"/>
                </a:solidFill>
                <a:latin typeface="Calibri" panose="020F0502020204030204" pitchFamily="34" charset="0"/>
                <a:cs typeface="B Nazanin" panose="00000400000000000000" pitchFamily="2" charset="-78"/>
              </a:rPr>
              <a:t> </a:t>
            </a:r>
            <a:r>
              <a:rPr lang="fa-IR" sz="2300" dirty="0" smtClean="0">
                <a:solidFill>
                  <a:schemeClr val="tx1"/>
                </a:solidFill>
                <a:latin typeface="Calibri" panose="020F0502020204030204" pitchFamily="34" charset="0"/>
                <a:cs typeface="B Nazanin" panose="00000400000000000000" pitchFamily="2" charset="-78"/>
              </a:rPr>
              <a:t>انتهای </a:t>
            </a:r>
            <a:r>
              <a:rPr lang="fa-IR" sz="2300" dirty="0">
                <a:solidFill>
                  <a:schemeClr val="tx1"/>
                </a:solidFill>
                <a:latin typeface="Calibri" panose="020F0502020204030204" pitchFamily="34" charset="0"/>
                <a:cs typeface="B Nazanin" panose="00000400000000000000" pitchFamily="2" charset="-78"/>
              </a:rPr>
              <a:t>اجرا بر عهده می گیرد و در حقیقت کلیه وظایف و </a:t>
            </a:r>
            <a:r>
              <a:rPr lang="fa-IR" sz="2300" dirty="0" smtClean="0">
                <a:solidFill>
                  <a:schemeClr val="tx1"/>
                </a:solidFill>
                <a:latin typeface="Calibri" panose="020F0502020204030204" pitchFamily="34" charset="0"/>
                <a:cs typeface="B Nazanin" panose="00000400000000000000" pitchFamily="2" charset="-78"/>
              </a:rPr>
              <a:t>مسئولیت</a:t>
            </a:r>
            <a:r>
              <a:rPr lang="en-US" sz="2300" dirty="0" smtClean="0">
                <a:solidFill>
                  <a:schemeClr val="tx1"/>
                </a:solidFill>
                <a:latin typeface="Calibri" panose="020F0502020204030204" pitchFamily="34" charset="0"/>
                <a:cs typeface="B Nazanin" panose="00000400000000000000" pitchFamily="2" charset="-78"/>
              </a:rPr>
              <a:t> </a:t>
            </a:r>
            <a:r>
              <a:rPr lang="fa-IR" sz="2300" dirty="0" smtClean="0">
                <a:solidFill>
                  <a:schemeClr val="tx1"/>
                </a:solidFill>
                <a:latin typeface="Calibri" panose="020F0502020204030204" pitchFamily="34" charset="0"/>
                <a:cs typeface="B Nazanin" panose="00000400000000000000" pitchFamily="2" charset="-78"/>
              </a:rPr>
              <a:t>های </a:t>
            </a:r>
            <a:r>
              <a:rPr lang="fa-IR" sz="2300" dirty="0">
                <a:solidFill>
                  <a:schemeClr val="tx1"/>
                </a:solidFill>
                <a:latin typeface="Calibri" panose="020F0502020204030204" pitchFamily="34" charset="0"/>
                <a:cs typeface="B Nazanin" panose="00000400000000000000" pitchFamily="2" charset="-78"/>
              </a:rPr>
              <a:t>کارفرمایی را به جز موارد ذیل بر عهده </a:t>
            </a:r>
            <a:r>
              <a:rPr lang="fa-IR" sz="2300" dirty="0" smtClean="0">
                <a:solidFill>
                  <a:schemeClr val="tx1"/>
                </a:solidFill>
                <a:latin typeface="Calibri" panose="020F0502020204030204" pitchFamily="34" charset="0"/>
                <a:cs typeface="B Nazanin" panose="00000400000000000000" pitchFamily="2" charset="-78"/>
              </a:rPr>
              <a:t>دارد</a:t>
            </a:r>
            <a:r>
              <a:rPr lang="en-US" sz="2300" dirty="0" smtClean="0">
                <a:solidFill>
                  <a:schemeClr val="tx1"/>
                </a:solidFill>
                <a:latin typeface="Calibri" panose="020F0502020204030204" pitchFamily="34" charset="0"/>
                <a:cs typeface="B Nazanin" panose="00000400000000000000" pitchFamily="2" charset="-78"/>
              </a:rPr>
              <a:t>.</a:t>
            </a:r>
            <a:endParaRPr lang="fa-IR" sz="2300" dirty="0" smtClean="0">
              <a:solidFill>
                <a:schemeClr val="tx1"/>
              </a:solidFill>
              <a:latin typeface="Calibri" panose="020F0502020204030204" pitchFamily="34" charset="0"/>
              <a:cs typeface="B Nazanin" panose="00000400000000000000" pitchFamily="2" charset="-78"/>
            </a:endParaRP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1-تغییر </a:t>
            </a:r>
            <a:r>
              <a:rPr lang="fa-IR" sz="2300" dirty="0">
                <a:solidFill>
                  <a:schemeClr val="tx1"/>
                </a:solidFill>
                <a:latin typeface="Calibri" panose="020F0502020204030204" pitchFamily="34" charset="0"/>
                <a:cs typeface="B Nazanin" panose="00000400000000000000" pitchFamily="2" charset="-78"/>
              </a:rPr>
              <a:t>زمان و مبلغ قرارداد</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2-تغییر </a:t>
            </a:r>
            <a:r>
              <a:rPr lang="fa-IR" sz="2300" dirty="0">
                <a:solidFill>
                  <a:schemeClr val="tx1"/>
                </a:solidFill>
                <a:latin typeface="Calibri" panose="020F0502020204030204" pitchFamily="34" charset="0"/>
                <a:cs typeface="B Nazanin" panose="00000400000000000000" pitchFamily="2" charset="-78"/>
              </a:rPr>
              <a:t>مشخصات کلی پروژه</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3-تعلیق </a:t>
            </a:r>
            <a:r>
              <a:rPr lang="fa-IR" sz="2300" dirty="0">
                <a:solidFill>
                  <a:schemeClr val="tx1"/>
                </a:solidFill>
                <a:latin typeface="Calibri" panose="020F0502020204030204" pitchFamily="34" charset="0"/>
                <a:cs typeface="B Nazanin" panose="00000400000000000000" pitchFamily="2" charset="-78"/>
              </a:rPr>
              <a:t>، خاتمه ، فسخ</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4-تصویب </a:t>
            </a:r>
            <a:r>
              <a:rPr lang="fa-IR" sz="2300" dirty="0">
                <a:solidFill>
                  <a:schemeClr val="tx1"/>
                </a:solidFill>
                <a:latin typeface="Calibri" panose="020F0502020204030204" pitchFamily="34" charset="0"/>
                <a:cs typeface="B Nazanin" panose="00000400000000000000" pitchFamily="2" charset="-78"/>
              </a:rPr>
              <a:t>صورت وضعیت قطعی و صورتحساب نهایی</a:t>
            </a:r>
            <a:endParaRPr lang="fa-IR" sz="2300" dirty="0" smtClean="0">
              <a:solidFill>
                <a:schemeClr val="tx1"/>
              </a:solidFill>
              <a:latin typeface="Calibri" panose="020F0502020204030204" pitchFamily="34" charset="0"/>
              <a:cs typeface="B Nazanin" panose="00000400000000000000" pitchFamily="2" charset="-78"/>
            </a:endParaRPr>
          </a:p>
          <a:p>
            <a:pPr marL="0" indent="0" algn="r" rtl="1">
              <a:buNone/>
            </a:pPr>
            <a:endParaRPr lang="en-US" sz="2500" dirty="0">
              <a:solidFill>
                <a:schemeClr val="accent2">
                  <a:lumMod val="50000"/>
                </a:schemeClr>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476293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211155"/>
            <a:ext cx="8911687" cy="791735"/>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2713703" y="1002889"/>
            <a:ext cx="9277606" cy="5353666"/>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در روش پیمانکاری مدیریت نحوه عقد قرارداد با عوامل مختلف درگیر پروژه بر دو قسم است </a:t>
            </a:r>
            <a:r>
              <a:rPr lang="fa-IR" sz="2500" dirty="0" smtClean="0">
                <a:solidFill>
                  <a:schemeClr val="accent2">
                    <a:lumMod val="50000"/>
                  </a:schemeClr>
                </a:solidFill>
                <a:cs typeface="B Nazanin" panose="00000400000000000000" pitchFamily="2" charset="-78"/>
              </a:rPr>
              <a:t>:</a:t>
            </a:r>
          </a:p>
          <a:p>
            <a:pPr marL="0" indent="0" algn="r" rtl="1">
              <a:buNone/>
            </a:pPr>
            <a:r>
              <a:rPr lang="fa-IR" sz="2300" dirty="0" smtClean="0">
                <a:cs typeface="B Nazanin" panose="00000400000000000000" pitchFamily="2" charset="-78"/>
              </a:rPr>
              <a:t>الف) کارفرما </a:t>
            </a:r>
            <a:r>
              <a:rPr lang="fa-IR" sz="2300" dirty="0">
                <a:cs typeface="B Nazanin" panose="00000400000000000000" pitchFamily="2" charset="-78"/>
              </a:rPr>
              <a:t>برای انتقال ریسک به مدیر طرح عقد کلیه قراردادها را به وی واگذار می نماید</a:t>
            </a:r>
            <a:r>
              <a:rPr lang="fa-IR" sz="2300" dirty="0" smtClean="0">
                <a:cs typeface="B Nazanin" panose="00000400000000000000" pitchFamily="2" charset="-78"/>
              </a:rPr>
              <a:t>.</a:t>
            </a:r>
            <a:r>
              <a:rPr lang="fa-IR" sz="2300" dirty="0">
                <a:cs typeface="B Nazanin" panose="00000400000000000000" pitchFamily="2" charset="-78"/>
              </a:rPr>
              <a:t/>
            </a:r>
            <a:br>
              <a:rPr lang="fa-IR" sz="2300" dirty="0">
                <a:cs typeface="B Nazanin" panose="00000400000000000000" pitchFamily="2" charset="-78"/>
              </a:rPr>
            </a:br>
            <a:r>
              <a:rPr lang="fa-IR" sz="2300" dirty="0" smtClean="0">
                <a:cs typeface="B Nazanin" panose="00000400000000000000" pitchFamily="2" charset="-78"/>
              </a:rPr>
              <a:t>ب) کارفرما </a:t>
            </a:r>
            <a:r>
              <a:rPr lang="fa-IR" sz="2300" dirty="0">
                <a:cs typeface="B Nazanin" panose="00000400000000000000" pitchFamily="2" charset="-78"/>
              </a:rPr>
              <a:t>ریسک را پذیرفته و خود رأساً با عوامل درگیر در پروژه قرارداد منعقد می کند و مدیر طرح فقط دراین </a:t>
            </a:r>
            <a:r>
              <a:rPr lang="fa-IR" sz="2300" dirty="0" smtClean="0">
                <a:cs typeface="B Nazanin" panose="00000400000000000000" pitchFamily="2" charset="-78"/>
              </a:rPr>
              <a:t>انتخاب ها </a:t>
            </a:r>
            <a:r>
              <a:rPr lang="fa-IR" sz="2300" dirty="0">
                <a:cs typeface="B Nazanin" panose="00000400000000000000" pitchFamily="2" charset="-78"/>
              </a:rPr>
              <a:t>نقش مشاور را ایفا کرده و پس از عقد قرارداد بر عملکرد آنها نظارت خواهد داشت</a:t>
            </a:r>
            <a:r>
              <a:rPr lang="fa-IR" sz="2300" dirty="0" smtClean="0">
                <a:cs typeface="B Nazanin" panose="00000400000000000000" pitchFamily="2" charset="-78"/>
              </a:rPr>
              <a:t>.</a:t>
            </a:r>
          </a:p>
          <a:p>
            <a:pPr marL="0" indent="0" algn="r" rtl="1">
              <a:buNone/>
            </a:pPr>
            <a:r>
              <a:rPr lang="fa-IR" sz="2500" dirty="0">
                <a:solidFill>
                  <a:schemeClr val="accent2">
                    <a:lumMod val="50000"/>
                  </a:schemeClr>
                </a:solidFill>
                <a:cs typeface="B Nazanin" panose="00000400000000000000" pitchFamily="2" charset="-78"/>
              </a:rPr>
              <a:t>مزایای سیستم پیمانکاری مدیریت</a:t>
            </a:r>
            <a:r>
              <a:rPr lang="fa-IR" sz="2500" dirty="0" smtClean="0">
                <a:solidFill>
                  <a:schemeClr val="accent2">
                    <a:lumMod val="50000"/>
                  </a:schemeClr>
                </a:solidFill>
                <a:cs typeface="B Nazanin" panose="00000400000000000000" pitchFamily="2" charset="-78"/>
              </a:rPr>
              <a:t>:</a:t>
            </a:r>
          </a:p>
          <a:p>
            <a:pPr marL="0" indent="0" algn="r" rtl="1">
              <a:buNone/>
            </a:pPr>
            <a:r>
              <a:rPr lang="fa-IR" sz="2300" dirty="0" smtClean="0">
                <a:solidFill>
                  <a:schemeClr val="tx1"/>
                </a:solidFill>
                <a:cs typeface="B Nazanin" panose="00000400000000000000" pitchFamily="2" charset="-78"/>
              </a:rPr>
              <a:t>1-امکان </a:t>
            </a:r>
            <a:r>
              <a:rPr lang="fa-IR" sz="2300" dirty="0">
                <a:solidFill>
                  <a:schemeClr val="tx1"/>
                </a:solidFill>
                <a:cs typeface="B Nazanin" panose="00000400000000000000" pitchFamily="2" charset="-78"/>
              </a:rPr>
              <a:t>همپوشانی فازهای طراحی و ساخت و در نتیجه کوتاه شدن زمان پروژه</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2-در </a:t>
            </a:r>
            <a:r>
              <a:rPr lang="fa-IR" sz="2300" dirty="0">
                <a:solidFill>
                  <a:schemeClr val="tx1"/>
                </a:solidFill>
                <a:cs typeface="B Nazanin" panose="00000400000000000000" pitchFamily="2" charset="-78"/>
              </a:rPr>
              <a:t>دسترس بودن یک سازمان تخصصی چهارم در امور در زمان مواجهه با مشکلات</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3-کاهش </a:t>
            </a:r>
            <a:r>
              <a:rPr lang="fa-IR" sz="2300" dirty="0">
                <a:solidFill>
                  <a:schemeClr val="tx1"/>
                </a:solidFill>
                <a:cs typeface="B Nazanin" panose="00000400000000000000" pitchFamily="2" charset="-78"/>
              </a:rPr>
              <a:t>ریسک کارفرما</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4-قابلیت </a:t>
            </a:r>
            <a:r>
              <a:rPr lang="fa-IR" sz="2300" dirty="0">
                <a:solidFill>
                  <a:schemeClr val="tx1"/>
                </a:solidFill>
                <a:cs typeface="B Nazanin" panose="00000400000000000000" pitchFamily="2" charset="-78"/>
              </a:rPr>
              <a:t>اعتماد بیشتر به برآوردهای انجام شده</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5-کمک </a:t>
            </a:r>
            <a:r>
              <a:rPr lang="fa-IR" sz="2300" dirty="0">
                <a:solidFill>
                  <a:schemeClr val="tx1"/>
                </a:solidFill>
                <a:cs typeface="B Nazanin" panose="00000400000000000000" pitchFamily="2" charset="-78"/>
              </a:rPr>
              <a:t>و همفکری با مشاور و پیمانکاران جهت پیشبرد بهتر پروژه</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6-بزرگ </a:t>
            </a:r>
            <a:r>
              <a:rPr lang="fa-IR" sz="2300" dirty="0">
                <a:solidFill>
                  <a:schemeClr val="tx1"/>
                </a:solidFill>
                <a:cs typeface="B Nazanin" panose="00000400000000000000" pitchFamily="2" charset="-78"/>
              </a:rPr>
              <a:t>نشدن بدنه کارفرمایی</a:t>
            </a:r>
            <a:br>
              <a:rPr lang="fa-IR" sz="2300" dirty="0">
                <a:solidFill>
                  <a:schemeClr val="tx1"/>
                </a:solidFill>
                <a:cs typeface="B Nazanin" panose="00000400000000000000" pitchFamily="2" charset="-78"/>
              </a:rPr>
            </a:br>
            <a:r>
              <a:rPr lang="fa-IR" sz="2300" dirty="0" smtClean="0">
                <a:solidFill>
                  <a:schemeClr val="tx1"/>
                </a:solidFill>
                <a:cs typeface="B Nazanin" panose="00000400000000000000" pitchFamily="2" charset="-78"/>
              </a:rPr>
              <a:t>7-تقسیم </a:t>
            </a:r>
            <a:r>
              <a:rPr lang="fa-IR" sz="2300" dirty="0">
                <a:solidFill>
                  <a:schemeClr val="tx1"/>
                </a:solidFill>
                <a:cs typeface="B Nazanin" panose="00000400000000000000" pitchFamily="2" charset="-78"/>
              </a:rPr>
              <a:t>کار به بسته های کوچکتر و ایجاد رقابت بین عوامل مختلف درگیر در پروژه</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063848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211156"/>
            <a:ext cx="8911687" cy="821232"/>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3134902" y="1071716"/>
            <a:ext cx="8915400" cy="5019367"/>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 معایب سیستم پیمانکاری مدیریت</a:t>
            </a:r>
            <a:r>
              <a:rPr lang="fa-IR" sz="2500" dirty="0" smtClean="0">
                <a:solidFill>
                  <a:schemeClr val="accent2">
                    <a:lumMod val="50000"/>
                  </a:schemeClr>
                </a:solidFill>
                <a:cs typeface="B Nazanin" panose="00000400000000000000" pitchFamily="2" charset="-78"/>
              </a:rPr>
              <a:t>:</a:t>
            </a:r>
          </a:p>
          <a:p>
            <a:pPr marL="0" indent="0" algn="r" rtl="1">
              <a:buNone/>
            </a:pPr>
            <a:r>
              <a:rPr lang="fa-IR" sz="2300" dirty="0" smtClean="0">
                <a:solidFill>
                  <a:schemeClr val="tx1"/>
                </a:solidFill>
                <a:cs typeface="B Nazanin" panose="00000400000000000000" pitchFamily="2" charset="-78"/>
              </a:rPr>
              <a:t>1-تداخل </a:t>
            </a:r>
            <a:r>
              <a:rPr lang="fa-IR" sz="2300" dirty="0">
                <a:solidFill>
                  <a:schemeClr val="tx1"/>
                </a:solidFill>
                <a:cs typeface="B Nazanin" panose="00000400000000000000" pitchFamily="2" charset="-78"/>
              </a:rPr>
              <a:t>کاری میان وظایف مشاور و مدیر </a:t>
            </a:r>
            <a:r>
              <a:rPr lang="fa-IR" sz="2300" dirty="0" smtClean="0">
                <a:solidFill>
                  <a:schemeClr val="tx1"/>
                </a:solidFill>
                <a:cs typeface="B Nazanin" panose="00000400000000000000" pitchFamily="2" charset="-78"/>
              </a:rPr>
              <a:t>طرح</a:t>
            </a:r>
          </a:p>
          <a:p>
            <a:pPr marL="0" indent="0" algn="r" rtl="1">
              <a:buNone/>
            </a:pPr>
            <a:r>
              <a:rPr lang="fa-IR" sz="2300" dirty="0" smtClean="0">
                <a:solidFill>
                  <a:schemeClr val="tx1"/>
                </a:solidFill>
                <a:cs typeface="B Nazanin" panose="00000400000000000000" pitchFamily="2" charset="-78"/>
              </a:rPr>
              <a:t>2-ایجاد روابط خصمانه بین مشاور و مدیرطرح</a:t>
            </a:r>
          </a:p>
          <a:p>
            <a:pPr marL="0" indent="0" algn="r" rtl="1">
              <a:buNone/>
            </a:pPr>
            <a:r>
              <a:rPr lang="fa-IR" sz="2300" dirty="0" smtClean="0">
                <a:solidFill>
                  <a:schemeClr val="tx1"/>
                </a:solidFill>
                <a:cs typeface="B Nazanin" panose="00000400000000000000" pitchFamily="2" charset="-78"/>
              </a:rPr>
              <a:t>3-در </a:t>
            </a:r>
            <a:r>
              <a:rPr lang="fa-IR" sz="2300" dirty="0">
                <a:solidFill>
                  <a:schemeClr val="tx1"/>
                </a:solidFill>
                <a:cs typeface="B Nazanin" panose="00000400000000000000" pitchFamily="2" charset="-78"/>
              </a:rPr>
              <a:t>حالتی که قراردادها توسط مدیر طرح منعقد می گردد امکان سوء استفاده وجود دارد</a:t>
            </a:r>
          </a:p>
          <a:p>
            <a:pPr marL="0" indent="0" algn="r" rtl="1">
              <a:buNone/>
            </a:pPr>
            <a:r>
              <a:rPr lang="fa-IR" sz="2300" dirty="0" smtClean="0">
                <a:solidFill>
                  <a:schemeClr val="tx1"/>
                </a:solidFill>
                <a:cs typeface="B Nazanin" panose="00000400000000000000" pitchFamily="2" charset="-78"/>
              </a:rPr>
              <a:t>4-به </a:t>
            </a:r>
            <a:r>
              <a:rPr lang="fa-IR" sz="2300" dirty="0">
                <a:solidFill>
                  <a:schemeClr val="tx1"/>
                </a:solidFill>
                <a:cs typeface="B Nazanin" panose="00000400000000000000" pitchFamily="2" charset="-78"/>
              </a:rPr>
              <a:t>دلیل زیاد شدن کنترل های روی </a:t>
            </a:r>
            <a:r>
              <a:rPr lang="fa-IR" sz="2300" dirty="0" smtClean="0">
                <a:solidFill>
                  <a:schemeClr val="tx1"/>
                </a:solidFill>
                <a:cs typeface="B Nazanin" panose="00000400000000000000" pitchFamily="2" charset="-78"/>
              </a:rPr>
              <a:t>وضعیت ها </a:t>
            </a:r>
            <a:r>
              <a:rPr lang="fa-IR" sz="2300" dirty="0">
                <a:solidFill>
                  <a:schemeClr val="tx1"/>
                </a:solidFill>
                <a:cs typeface="B Nazanin" panose="00000400000000000000" pitchFamily="2" charset="-78"/>
              </a:rPr>
              <a:t>، فاکتورها و </a:t>
            </a:r>
            <a:r>
              <a:rPr lang="fa-IR" sz="2300" dirty="0" smtClean="0">
                <a:solidFill>
                  <a:schemeClr val="tx1"/>
                </a:solidFill>
                <a:cs typeface="B Nazanin" panose="00000400000000000000" pitchFamily="2" charset="-78"/>
              </a:rPr>
              <a:t>صورتحساب ها </a:t>
            </a:r>
            <a:r>
              <a:rPr lang="fa-IR" sz="2300" dirty="0">
                <a:solidFill>
                  <a:schemeClr val="tx1"/>
                </a:solidFill>
                <a:cs typeface="B Nazanin" panose="00000400000000000000" pitchFamily="2" charset="-78"/>
              </a:rPr>
              <a:t>، کاغذبازی و سوء ظن زیاد می شود.</a:t>
            </a:r>
          </a:p>
          <a:p>
            <a:pPr marL="0" indent="0" algn="just" rtl="1">
              <a:buNone/>
            </a:pPr>
            <a:r>
              <a:rPr lang="fa-IR" sz="2300" dirty="0" smtClean="0">
                <a:solidFill>
                  <a:schemeClr val="tx1"/>
                </a:solidFill>
                <a:cs typeface="B Nazanin" panose="00000400000000000000" pitchFamily="2" charset="-78"/>
              </a:rPr>
              <a:t>5-روش </a:t>
            </a:r>
            <a:r>
              <a:rPr lang="fa-IR" sz="2300" dirty="0">
                <a:solidFill>
                  <a:schemeClr val="tx1"/>
                </a:solidFill>
                <a:cs typeface="B Nazanin" panose="00000400000000000000" pitchFamily="2" charset="-78"/>
              </a:rPr>
              <a:t>مدیریت طرح با انتقال ریسک به پیمانکار مدیریت خیلی مشابه روش دو عاملی طرح و ساخت است با این تفاوت که در پروژه هایی که زمان جهت بررسی و مطالعات اولیه وجود ندارد و یا امکان تحلیل و دسته بندی قراردادهای عمرانی ،بازدید و بررسی محل اجرا توسط پیمانکاران موجود نیست و یا موارد غیر قابل پیش بینی در پروژه زیاد هست توصیه می شود از روش دو عاملی استفاده نشود و مدیریت طرح بسیار مناسب تر است.</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89287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13430" y="244282"/>
            <a:ext cx="8911687" cy="740456"/>
          </a:xfrm>
        </p:spPr>
        <p:txBody>
          <a:bodyPr/>
          <a:lstStyle/>
          <a:p>
            <a:pPr algn="r"/>
            <a:r>
              <a:rPr lang="fa-IR" dirty="0" smtClean="0">
                <a:solidFill>
                  <a:schemeClr val="accent2">
                    <a:lumMod val="50000"/>
                  </a:schemeClr>
                </a:solidFill>
                <a:cs typeface="B Nazanin" panose="00000400000000000000" pitchFamily="2" charset="-78"/>
              </a:rPr>
              <a:t>تعریف</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113430" y="984738"/>
            <a:ext cx="8915400" cy="4923693"/>
          </a:xfrm>
        </p:spPr>
        <p:txBody>
          <a:bodyPr>
            <a:normAutofit/>
          </a:bodyPr>
          <a:lstStyle/>
          <a:p>
            <a:pPr marL="0" indent="0" algn="just" rtl="1">
              <a:buNone/>
            </a:pPr>
            <a:r>
              <a:rPr lang="fa-IR" sz="2300" dirty="0">
                <a:cs typeface="B Nazanin" panose="00000400000000000000" pitchFamily="2" charset="-78"/>
              </a:rPr>
              <a:t>قرارداد یا عقد یا پیمان </a:t>
            </a:r>
            <a:r>
              <a:rPr lang="fa-IR" sz="2300" dirty="0" smtClean="0">
                <a:cs typeface="B Nazanin" panose="00000400000000000000" pitchFamily="2" charset="-78"/>
              </a:rPr>
              <a:t>یک </a:t>
            </a:r>
            <a:r>
              <a:rPr lang="fa-IR" sz="2300" dirty="0">
                <a:cs typeface="B Nazanin" panose="00000400000000000000" pitchFamily="2" charset="-78"/>
              </a:rPr>
              <a:t>توافق الزام آور میان اشخاص است که حقوق و تکالیف طرفین آن را تعیین می کند. در تعبیر حقوقی به توافق دو یا چند اراده در جهت ایجاد یک اثر حقوقی گویند. به عبارت ساده‌تر هرگاه جهت به وجود آمدن یک اثر حقوقی همچون خرید (بیع)، اجاره و نظایر آن، نیاز به تلاقی و تراضی ضروری حداقل دو اراده باشد، عقد محقق می‌گردد</a:t>
            </a:r>
            <a:r>
              <a:rPr lang="fa-IR" sz="2300" dirty="0" smtClean="0">
                <a:cs typeface="B Nazanin" panose="00000400000000000000" pitchFamily="2" charset="-78"/>
              </a:rPr>
              <a:t>.</a:t>
            </a:r>
          </a:p>
          <a:p>
            <a:pPr marL="0" indent="0" algn="just" rtl="1">
              <a:buNone/>
            </a:pPr>
            <a:r>
              <a:rPr lang="fa-IR" sz="2300" dirty="0">
                <a:cs typeface="B Nazanin" panose="00000400000000000000" pitchFamily="2" charset="-78"/>
              </a:rPr>
              <a:t> توافق دو یا چند نفر جزء اصلی تعریف قرارداد است. برای مثال در خرید ملک یا آپارتمان دو نفر توافق می­کنند که یکی (فروشنده) ملک خود را به دیگری (خریدار) بدهد و دیگری در قبال آن پولی به فروشنده پرداخت کند</a:t>
            </a:r>
            <a:r>
              <a:rPr lang="fa-IR" sz="2300" dirty="0" smtClean="0">
                <a:cs typeface="B Nazanin" panose="00000400000000000000" pitchFamily="2" charset="-78"/>
              </a:rPr>
              <a:t>.</a:t>
            </a:r>
          </a:p>
          <a:p>
            <a:pPr marL="0" indent="0" algn="just" rtl="1">
              <a:buNone/>
            </a:pPr>
            <a:r>
              <a:rPr lang="fa-IR" sz="2300" dirty="0">
                <a:cs typeface="B Nazanin" panose="00000400000000000000" pitchFamily="2" charset="-78"/>
              </a:rPr>
              <a:t>قصد و رضایت درونی دو طرف بر انتقال مال یا انجام کاری برای وقوع یک قرارداد کفایت می­کند و زمانی که دو طرف با اراده آزاد بر موضوعی توافق کنند، ملزم به رعایت آن می­شوند و پس از آن در حق طرفین و افرادی که جانشین آن­ها می­شوند (قایم ­مقام قانونی) نیز موثر است و نیاز به هیچ گونه تشریفاتی ندارد، اما نکته مهم این است که قانون­گذار به لحاظ مصالح اجتماعی شرایطی را به موارد فوق افزوده است که در بعضی مواقع بدون توجه به آن شرایط و تشریفات، مراجع قانونی از پذیرش قرارداد خودداری خواهند نمود.</a:t>
            </a:r>
          </a:p>
          <a:p>
            <a:pPr marL="0" indent="0" algn="just" rtl="1">
              <a:buNone/>
            </a:pP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121910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9119" y="284897"/>
            <a:ext cx="8911687" cy="850729"/>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3105406" y="1135626"/>
            <a:ext cx="8915400" cy="5102942"/>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مدیریت ساخت </a:t>
            </a:r>
            <a:r>
              <a:rPr lang="fa-IR" sz="2500" dirty="0" smtClean="0">
                <a:solidFill>
                  <a:schemeClr val="accent2">
                    <a:lumMod val="50000"/>
                  </a:schemeClr>
                </a:solidFill>
                <a:latin typeface="Calibri" panose="020F0502020204030204" pitchFamily="34" charset="0"/>
                <a:cs typeface="B Nazanin" panose="00000400000000000000" pitchFamily="2" charset="-78"/>
              </a:rPr>
              <a:t>(</a:t>
            </a:r>
            <a:r>
              <a:rPr lang="en-US" sz="2500" dirty="0" smtClean="0">
                <a:solidFill>
                  <a:schemeClr val="accent2">
                    <a:lumMod val="50000"/>
                  </a:schemeClr>
                </a:solidFill>
                <a:latin typeface="Calibri" panose="020F0502020204030204" pitchFamily="34" charset="0"/>
                <a:cs typeface="B Nazanin" panose="00000400000000000000" pitchFamily="2" charset="-78"/>
              </a:rPr>
              <a:t>cm</a:t>
            </a:r>
            <a:r>
              <a:rPr lang="fa-IR" sz="2500" dirty="0" smtClean="0">
                <a:solidFill>
                  <a:schemeClr val="accent2">
                    <a:lumMod val="50000"/>
                  </a:schemeClr>
                </a:solidFill>
                <a:latin typeface="Calibri" panose="020F0502020204030204" pitchFamily="34" charset="0"/>
                <a:cs typeface="B Nazanin" panose="00000400000000000000" pitchFamily="2" charset="-78"/>
              </a:rPr>
              <a:t>):</a:t>
            </a:r>
          </a:p>
          <a:p>
            <a:pPr marL="0" indent="0" algn="just" rtl="1">
              <a:buNone/>
            </a:pPr>
            <a:r>
              <a:rPr lang="fa-IR" sz="2300" dirty="0">
                <a:solidFill>
                  <a:schemeClr val="tx1"/>
                </a:solidFill>
                <a:latin typeface="Calibri" panose="020F0502020204030204" pitchFamily="34" charset="0"/>
                <a:cs typeface="B Nazanin" panose="00000400000000000000" pitchFamily="2" charset="-78"/>
              </a:rPr>
              <a:t>در این روش کارفرما یا مجری شخص یا عامل چهارمی را انتخاب کرده تا از ابتدای طرح تا پایان کار اجرا درکنار او بوده و کارفرما را یاری و راهنمایی نماید. باید توجه داشت </a:t>
            </a:r>
            <a:r>
              <a:rPr lang="fa-IR" sz="2300" dirty="0" smtClean="0">
                <a:solidFill>
                  <a:schemeClr val="tx1"/>
                </a:solidFill>
                <a:latin typeface="Calibri" panose="020F0502020204030204" pitchFamily="34" charset="0"/>
                <a:cs typeface="B Nazanin" panose="00000400000000000000" pitchFamily="2" charset="-78"/>
              </a:rPr>
              <a:t>که</a:t>
            </a:r>
            <a:r>
              <a:rPr lang="en-US" sz="2300" dirty="0" smtClean="0">
                <a:solidFill>
                  <a:schemeClr val="tx1"/>
                </a:solidFill>
                <a:latin typeface="Calibri" panose="020F0502020204030204" pitchFamily="34" charset="0"/>
                <a:cs typeface="B Nazanin" panose="00000400000000000000" pitchFamily="2" charset="-78"/>
              </a:rPr>
              <a:t> CM </a:t>
            </a:r>
            <a:r>
              <a:rPr lang="fa-IR" sz="2300" dirty="0">
                <a:solidFill>
                  <a:schemeClr val="tx1"/>
                </a:solidFill>
                <a:latin typeface="Calibri" panose="020F0502020204030204" pitchFamily="34" charset="0"/>
                <a:cs typeface="B Nazanin" panose="00000400000000000000" pitchFamily="2" charset="-78"/>
              </a:rPr>
              <a:t>مانند </a:t>
            </a:r>
            <a:r>
              <a:rPr lang="en-US" sz="2300" dirty="0" smtClean="0">
                <a:solidFill>
                  <a:schemeClr val="tx1"/>
                </a:solidFill>
                <a:latin typeface="Calibri" panose="020F0502020204030204" pitchFamily="34" charset="0"/>
                <a:cs typeface="B Nazanin" panose="00000400000000000000" pitchFamily="2" charset="-78"/>
              </a:rPr>
              <a:t> MC</a:t>
            </a:r>
            <a:r>
              <a:rPr lang="fa-IR" sz="2300" dirty="0" smtClean="0">
                <a:solidFill>
                  <a:schemeClr val="tx1"/>
                </a:solidFill>
                <a:latin typeface="Calibri" panose="020F0502020204030204" pitchFamily="34" charset="0"/>
                <a:cs typeface="B Nazanin" panose="00000400000000000000" pitchFamily="2" charset="-78"/>
              </a:rPr>
              <a:t>قدرت </a:t>
            </a:r>
            <a:r>
              <a:rPr lang="fa-IR" sz="2300" dirty="0">
                <a:solidFill>
                  <a:schemeClr val="tx1"/>
                </a:solidFill>
                <a:latin typeface="Calibri" panose="020F0502020204030204" pitchFamily="34" charset="0"/>
                <a:cs typeface="B Nazanin" panose="00000400000000000000" pitchFamily="2" charset="-78"/>
              </a:rPr>
              <a:t>اجرایی نداشته و فقط نقش مشاور و راهنما را ایفا می کند و وظیفه اش برنامه ریزی و هماهنگی امور می باشد</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endParaRPr lang="en-US" sz="2300" dirty="0">
              <a:solidFill>
                <a:schemeClr val="tx1"/>
              </a:solidFill>
              <a:latin typeface="Calibri" panose="020F0502020204030204" pitchFamily="34" charset="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4110" y="3129893"/>
            <a:ext cx="4389825" cy="2621977"/>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421701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4399" y="4822723"/>
            <a:ext cx="4180103" cy="1883116"/>
          </a:xfrm>
          <a:prstGeom prst="rect">
            <a:avLst/>
          </a:prstGeom>
        </p:spPr>
      </p:pic>
      <p:sp>
        <p:nvSpPr>
          <p:cNvPr id="2" name="Title 1"/>
          <p:cNvSpPr>
            <a:spLocks noGrp="1"/>
          </p:cNvSpPr>
          <p:nvPr>
            <p:ph type="title"/>
          </p:nvPr>
        </p:nvSpPr>
        <p:spPr>
          <a:xfrm>
            <a:off x="3168112" y="196407"/>
            <a:ext cx="8911687" cy="880225"/>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3164399" y="899652"/>
            <a:ext cx="8915400" cy="5102942"/>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مدیریت پیمان یا مدیریت </a:t>
            </a:r>
            <a:r>
              <a:rPr lang="fa-IR" sz="2500" dirty="0" smtClean="0">
                <a:solidFill>
                  <a:schemeClr val="accent2">
                    <a:lumMod val="50000"/>
                  </a:schemeClr>
                </a:solidFill>
                <a:cs typeface="B Nazanin" panose="00000400000000000000" pitchFamily="2" charset="-78"/>
              </a:rPr>
              <a:t>پروژه </a:t>
            </a:r>
            <a:r>
              <a:rPr lang="fa-IR" sz="2500" dirty="0" smtClean="0">
                <a:solidFill>
                  <a:schemeClr val="accent2">
                    <a:lumMod val="50000"/>
                  </a:schemeClr>
                </a:solidFill>
                <a:latin typeface="Calibri" panose="020F0502020204030204" pitchFamily="34" charset="0"/>
                <a:cs typeface="Calibri" panose="020F0502020204030204" pitchFamily="34" charset="0"/>
              </a:rPr>
              <a:t>(</a:t>
            </a:r>
            <a:r>
              <a:rPr lang="en-US" sz="2500" dirty="0" smtClean="0">
                <a:solidFill>
                  <a:schemeClr val="accent2">
                    <a:lumMod val="50000"/>
                  </a:schemeClr>
                </a:solidFill>
                <a:latin typeface="Calibri" panose="020F0502020204030204" pitchFamily="34" charset="0"/>
                <a:cs typeface="Calibri" panose="020F0502020204030204" pitchFamily="34" charset="0"/>
              </a:rPr>
              <a:t>pm</a:t>
            </a:r>
            <a:r>
              <a:rPr lang="fa-IR" sz="2500" dirty="0" smtClean="0">
                <a:solidFill>
                  <a:schemeClr val="accent2">
                    <a:lumMod val="50000"/>
                  </a:schemeClr>
                </a:solidFill>
                <a:latin typeface="Calibri" panose="020F0502020204030204" pitchFamily="34" charset="0"/>
                <a:cs typeface="Calibri" panose="020F0502020204030204" pitchFamily="34" charset="0"/>
              </a:rPr>
              <a:t>)</a:t>
            </a:r>
            <a:r>
              <a:rPr lang="fa-IR" sz="2500" dirty="0" smtClean="0">
                <a:solidFill>
                  <a:schemeClr val="accent2">
                    <a:lumMod val="50000"/>
                  </a:schemeClr>
                </a:solidFill>
                <a:latin typeface="Calibri" panose="020F0502020204030204" pitchFamily="34" charset="0"/>
                <a:cs typeface="B Nazanin" panose="00000400000000000000" pitchFamily="2" charset="-78"/>
              </a:rPr>
              <a:t>: </a:t>
            </a:r>
          </a:p>
          <a:p>
            <a:pPr marL="0" indent="0" algn="just" rtl="1">
              <a:buNone/>
            </a:pPr>
            <a:r>
              <a:rPr lang="fa-IR" sz="2200" dirty="0">
                <a:solidFill>
                  <a:schemeClr val="tx1"/>
                </a:solidFill>
                <a:latin typeface="Calibri" panose="020F0502020204030204" pitchFamily="34" charset="0"/>
                <a:cs typeface="B Nazanin" panose="00000400000000000000" pitchFamily="2" charset="-78"/>
              </a:rPr>
              <a:t>این روش مشابهت زیادی با </a:t>
            </a:r>
            <a:r>
              <a:rPr lang="en-US" sz="2200" dirty="0" smtClean="0">
                <a:solidFill>
                  <a:schemeClr val="tx1"/>
                </a:solidFill>
                <a:latin typeface="Calibri" panose="020F0502020204030204" pitchFamily="34" charset="0"/>
                <a:cs typeface="B Nazanin" panose="00000400000000000000" pitchFamily="2" charset="-78"/>
              </a:rPr>
              <a:t>MC</a:t>
            </a:r>
            <a:r>
              <a:rPr lang="fa-IR" sz="2200" dirty="0" smtClean="0">
                <a:solidFill>
                  <a:schemeClr val="tx1"/>
                </a:solidFill>
                <a:latin typeface="Calibri" panose="020F0502020204030204" pitchFamily="34" charset="0"/>
                <a:cs typeface="B Nazanin" panose="00000400000000000000" pitchFamily="2" charset="-78"/>
              </a:rPr>
              <a:t> دارد </a:t>
            </a:r>
            <a:r>
              <a:rPr lang="fa-IR" sz="2200" dirty="0">
                <a:solidFill>
                  <a:schemeClr val="tx1"/>
                </a:solidFill>
                <a:latin typeface="Calibri" panose="020F0502020204030204" pitchFamily="34" charset="0"/>
                <a:cs typeface="B Nazanin" panose="00000400000000000000" pitchFamily="2" charset="-78"/>
              </a:rPr>
              <a:t>ولی تفاوت آن این است که </a:t>
            </a:r>
            <a:r>
              <a:rPr lang="fa-IR" sz="2200" dirty="0" smtClean="0">
                <a:solidFill>
                  <a:schemeClr val="tx1"/>
                </a:solidFill>
                <a:latin typeface="Calibri" panose="020F0502020204030204" pitchFamily="34" charset="0"/>
                <a:cs typeface="B Nazanin" panose="00000400000000000000" pitchFamily="2" charset="-78"/>
              </a:rPr>
              <a:t>در</a:t>
            </a:r>
            <a:r>
              <a:rPr lang="en-US" sz="2200" dirty="0" smtClean="0">
                <a:solidFill>
                  <a:schemeClr val="tx1"/>
                </a:solidFill>
                <a:latin typeface="Calibri" panose="020F0502020204030204" pitchFamily="34" charset="0"/>
                <a:cs typeface="B Nazanin" panose="00000400000000000000" pitchFamily="2" charset="-78"/>
              </a:rPr>
              <a:t>MC </a:t>
            </a:r>
            <a:r>
              <a:rPr lang="fa-IR" sz="2200" dirty="0" smtClean="0">
                <a:solidFill>
                  <a:schemeClr val="tx1"/>
                </a:solidFill>
                <a:latin typeface="Calibri" panose="020F0502020204030204" pitchFamily="34" charset="0"/>
                <a:cs typeface="B Nazanin" panose="00000400000000000000" pitchFamily="2" charset="-78"/>
              </a:rPr>
              <a:t> عامل </a:t>
            </a:r>
            <a:r>
              <a:rPr lang="fa-IR" sz="2200" dirty="0">
                <a:solidFill>
                  <a:schemeClr val="tx1"/>
                </a:solidFill>
                <a:latin typeface="Calibri" panose="020F0502020204030204" pitchFamily="34" charset="0"/>
                <a:cs typeface="B Nazanin" panose="00000400000000000000" pitchFamily="2" charset="-78"/>
              </a:rPr>
              <a:t>چهارم اصولا از ابتدای انجام مراحل طراحی تا انتهای اجرای طرح در کنار سایر طرفین فعالیت می کند ولی در مدیریت پیمان، عامل چهارم یا همان مدیر پیمان صرفا در مراحل اجرای کار وارد به قرارداد می شود و در مرحله طراحی دخالتی ندارد. در این روش مدیر پیمان نماینده کارفرما بوده و وظایفی مانند شناسایی و عقد قرارداد با پیمانکاران جز و خرید مصالح و تجهیزات </a:t>
            </a:r>
            <a:r>
              <a:rPr lang="fa-IR" sz="2200" dirty="0" smtClean="0">
                <a:solidFill>
                  <a:schemeClr val="tx1"/>
                </a:solidFill>
                <a:latin typeface="Calibri" panose="020F0502020204030204" pitchFamily="34" charset="0"/>
                <a:cs typeface="B Nazanin" panose="00000400000000000000" pitchFamily="2" charset="-78"/>
              </a:rPr>
              <a:t>(اگر </a:t>
            </a:r>
            <a:r>
              <a:rPr lang="fa-IR" sz="2200" dirty="0">
                <a:solidFill>
                  <a:schemeClr val="tx1"/>
                </a:solidFill>
                <a:latin typeface="Calibri" panose="020F0502020204030204" pitchFamily="34" charset="0"/>
                <a:cs typeface="B Nazanin" panose="00000400000000000000" pitchFamily="2" charset="-78"/>
              </a:rPr>
              <a:t>به عهده کارفرما </a:t>
            </a:r>
            <a:r>
              <a:rPr lang="fa-IR" sz="2200" dirty="0" smtClean="0">
                <a:solidFill>
                  <a:schemeClr val="tx1"/>
                </a:solidFill>
                <a:latin typeface="Calibri" panose="020F0502020204030204" pitchFamily="34" charset="0"/>
                <a:cs typeface="B Nazanin" panose="00000400000000000000" pitchFamily="2" charset="-78"/>
              </a:rPr>
              <a:t>باشد) </a:t>
            </a:r>
            <a:r>
              <a:rPr lang="fa-IR" sz="2200" dirty="0">
                <a:solidFill>
                  <a:schemeClr val="tx1"/>
                </a:solidFill>
                <a:latin typeface="Calibri" panose="020F0502020204030204" pitchFamily="34" charset="0"/>
                <a:cs typeface="B Nazanin" panose="00000400000000000000" pitchFamily="2" charset="-78"/>
              </a:rPr>
              <a:t>را انجام می دهد. در قراردادهای مدیریت پیمان با توجه به اینکه مدیر پیمان مداخله زیادی در قرارداد دارد و در انعقاد قرارداد با پیمانکاران جز نیز دخیل است امکان کاهش هزینه ها و برعکس بالا رفتن هزینه ها زیاد است، همچنین امکان پیاده سازی استاندارد های مدیریت پروژه و کنترل بر زمان، کیفیت و هزینه بیشتر می شود. اما این روش دارای معایبی از جمله تداخل کاری در برخی مسائل بین عوامل کارفرما و مدیر پیمان، امکان سوء استفاده مدیر پیمان در قراردادهای منعقده، حجم زیاد کنترل های کارفرما و در نتیجه زیاد شدن روال کاری و کاغذ بازی نیز هست.</a:t>
            </a:r>
            <a:endParaRPr lang="en-US" sz="22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589656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270149"/>
            <a:ext cx="8911687" cy="776987"/>
          </a:xfrm>
        </p:spPr>
        <p:txBody>
          <a:bodyPr/>
          <a:lstStyle/>
          <a:p>
            <a:pPr algn="r"/>
            <a:r>
              <a:rPr lang="fa-IR" dirty="0">
                <a:solidFill>
                  <a:srgbClr val="31B4E6">
                    <a:lumMod val="50000"/>
                  </a:srgbClr>
                </a:solidFill>
                <a:cs typeface="B Nazanin" panose="00000400000000000000" pitchFamily="2" charset="-78"/>
              </a:rPr>
              <a:t>روش چهار عاملی یا مدیریتی</a:t>
            </a:r>
            <a:endParaRPr lang="en-US" dirty="0"/>
          </a:p>
        </p:txBody>
      </p:sp>
      <p:sp>
        <p:nvSpPr>
          <p:cNvPr id="3" name="Content Placeholder 2"/>
          <p:cNvSpPr>
            <a:spLocks noGrp="1"/>
          </p:cNvSpPr>
          <p:nvPr>
            <p:ph idx="1"/>
          </p:nvPr>
        </p:nvSpPr>
        <p:spPr>
          <a:xfrm>
            <a:off x="3830868" y="1047136"/>
            <a:ext cx="8160441" cy="3777622"/>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مدیریت اجرایی </a:t>
            </a:r>
            <a:r>
              <a:rPr lang="fa-IR" sz="2500" dirty="0" smtClean="0">
                <a:solidFill>
                  <a:schemeClr val="accent2">
                    <a:lumMod val="50000"/>
                  </a:schemeClr>
                </a:solidFill>
                <a:latin typeface="Calibri" panose="020F0502020204030204" pitchFamily="34" charset="0"/>
                <a:cs typeface="Calibri" panose="020F0502020204030204" pitchFamily="34" charset="0"/>
              </a:rPr>
              <a:t>(</a:t>
            </a:r>
            <a:r>
              <a:rPr lang="en-US" sz="2500" dirty="0" smtClean="0">
                <a:solidFill>
                  <a:schemeClr val="accent2">
                    <a:lumMod val="50000"/>
                  </a:schemeClr>
                </a:solidFill>
                <a:latin typeface="Calibri" panose="020F0502020204030204" pitchFamily="34" charset="0"/>
                <a:cs typeface="Calibri" panose="020F0502020204030204" pitchFamily="34" charset="0"/>
              </a:rPr>
              <a:t>EM</a:t>
            </a:r>
            <a:r>
              <a:rPr lang="fa-IR" sz="2500" dirty="0" smtClean="0">
                <a:solidFill>
                  <a:schemeClr val="accent2">
                    <a:lumMod val="50000"/>
                  </a:schemeClr>
                </a:solidFill>
                <a:latin typeface="Calibri" panose="020F0502020204030204" pitchFamily="34" charset="0"/>
                <a:cs typeface="Calibri" panose="020F0502020204030204" pitchFamily="34" charset="0"/>
              </a:rPr>
              <a:t>)</a:t>
            </a:r>
            <a:r>
              <a:rPr lang="fa-IR" sz="2500" dirty="0" smtClean="0">
                <a:solidFill>
                  <a:schemeClr val="accent2">
                    <a:lumMod val="50000"/>
                  </a:schemeClr>
                </a:solidFill>
                <a:latin typeface="Calibri" panose="020F0502020204030204" pitchFamily="34" charset="0"/>
                <a:cs typeface="B Nazanin" panose="00000400000000000000" pitchFamily="2" charset="-78"/>
              </a:rPr>
              <a:t>:</a:t>
            </a:r>
          </a:p>
          <a:p>
            <a:pPr marL="0" indent="0" algn="just" rtl="1">
              <a:buNone/>
            </a:pPr>
            <a:r>
              <a:rPr lang="fa-IR" sz="2300" dirty="0">
                <a:solidFill>
                  <a:schemeClr val="tx1"/>
                </a:solidFill>
                <a:latin typeface="Calibri" panose="020F0502020204030204" pitchFamily="34" charset="0"/>
                <a:cs typeface="B Nazanin" panose="00000400000000000000" pitchFamily="2" charset="-78"/>
              </a:rPr>
              <a:t>در این روش که تشابه زیادی به سیستم مدیریت پیمان دارد کارفرما شخصی را بعنوان مدیر اجرا انتخاب کرده و وی کلیه قراردادهای اجرا ، تامین مصالح ، تامین نیروهای نظارتی و … را به نمایندگی از طرف کارفرما منعقد می نماید . تفاوت مدیریت اجرایی با مدیریت پیمان در این است که مدیر اجرا در حقیقت از کارفرما حقوق دریافت کرده و فقط جهت پروژه ای خاص جزء تیم کارفرما می شود و سایر پرسنل مورد نیاز نیز مشابه وصرفا جهت پروژه با مدیر اجرا قرارداد بسته و از طرف کارفرما حقوق آنها پرداخت می شود . این شیوه در شرایط عدم ثبات اقتصادی و نوسان </a:t>
            </a:r>
            <a:r>
              <a:rPr lang="fa-IR" sz="2300" dirty="0" smtClean="0">
                <a:solidFill>
                  <a:schemeClr val="tx1"/>
                </a:solidFill>
                <a:latin typeface="Calibri" panose="020F0502020204030204" pitchFamily="34" charset="0"/>
                <a:cs typeface="B Nazanin" panose="00000400000000000000" pitchFamily="2" charset="-78"/>
              </a:rPr>
              <a:t>قیمت</a:t>
            </a:r>
            <a:r>
              <a:rPr lang="en-US" sz="2300" dirty="0" smtClean="0">
                <a:solidFill>
                  <a:schemeClr val="tx1"/>
                </a:solidFill>
                <a:latin typeface="Calibri" panose="020F0502020204030204" pitchFamily="34" charset="0"/>
                <a:cs typeface="B Nazanin" panose="00000400000000000000" pitchFamily="2" charset="-78"/>
              </a:rPr>
              <a:t> </a:t>
            </a:r>
            <a:r>
              <a:rPr lang="fa-IR" sz="2300" dirty="0" smtClean="0">
                <a:solidFill>
                  <a:schemeClr val="tx1"/>
                </a:solidFill>
                <a:latin typeface="Calibri" panose="020F0502020204030204" pitchFamily="34" charset="0"/>
                <a:cs typeface="B Nazanin" panose="00000400000000000000" pitchFamily="2" charset="-78"/>
              </a:rPr>
              <a:t>ها </a:t>
            </a:r>
            <a:r>
              <a:rPr lang="fa-IR" sz="2300" dirty="0">
                <a:solidFill>
                  <a:schemeClr val="tx1"/>
                </a:solidFill>
                <a:latin typeface="Calibri" panose="020F0502020204030204" pitchFamily="34" charset="0"/>
                <a:cs typeface="B Nazanin" panose="00000400000000000000" pitchFamily="2" charset="-78"/>
              </a:rPr>
              <a:t>یکی از بهترین </a:t>
            </a:r>
            <a:r>
              <a:rPr lang="fa-IR" sz="2300" dirty="0" smtClean="0">
                <a:solidFill>
                  <a:schemeClr val="tx1"/>
                </a:solidFill>
                <a:latin typeface="Calibri" panose="020F0502020204030204" pitchFamily="34" charset="0"/>
                <a:cs typeface="B Nazanin" panose="00000400000000000000" pitchFamily="2" charset="-78"/>
              </a:rPr>
              <a:t>روش</a:t>
            </a:r>
            <a:r>
              <a:rPr lang="en-US" sz="2300" dirty="0" smtClean="0">
                <a:solidFill>
                  <a:schemeClr val="tx1"/>
                </a:solidFill>
                <a:latin typeface="Calibri" panose="020F0502020204030204" pitchFamily="34" charset="0"/>
                <a:cs typeface="B Nazanin" panose="00000400000000000000" pitchFamily="2" charset="-78"/>
              </a:rPr>
              <a:t> </a:t>
            </a:r>
            <a:r>
              <a:rPr lang="fa-IR" sz="2300" dirty="0" smtClean="0">
                <a:solidFill>
                  <a:schemeClr val="tx1"/>
                </a:solidFill>
                <a:latin typeface="Calibri" panose="020F0502020204030204" pitchFamily="34" charset="0"/>
                <a:cs typeface="B Nazanin" panose="00000400000000000000" pitchFamily="2" charset="-78"/>
              </a:rPr>
              <a:t>ها </a:t>
            </a:r>
            <a:r>
              <a:rPr lang="fa-IR" sz="2300" dirty="0">
                <a:solidFill>
                  <a:schemeClr val="tx1"/>
                </a:solidFill>
                <a:latin typeface="Calibri" panose="020F0502020204030204" pitchFamily="34" charset="0"/>
                <a:cs typeface="B Nazanin" panose="00000400000000000000" pitchFamily="2" charset="-78"/>
              </a:rPr>
              <a:t>جهت پیاده سازی استانداردهای مدیریت پروژه و به نتیجه رسیدن پروژه می باشد.</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724785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29201" y="358639"/>
            <a:ext cx="7021102" cy="747490"/>
          </a:xfrm>
        </p:spPr>
        <p:txBody>
          <a:bodyPr>
            <a:noAutofit/>
          </a:bodyPr>
          <a:lstStyle/>
          <a:p>
            <a:pPr marL="742950" indent="-285750" algn="r" rtl="1">
              <a:spcBef>
                <a:spcPts val="1000"/>
              </a:spcBef>
            </a:pPr>
            <a:r>
              <a:rPr lang="fa-IR" dirty="0" smtClean="0">
                <a:solidFill>
                  <a:srgbClr val="31B4E6">
                    <a:lumMod val="50000"/>
                  </a:srgbClr>
                </a:solidFill>
                <a:cs typeface="B Nazanin" panose="00000400000000000000" pitchFamily="2" charset="-78"/>
              </a:rPr>
              <a:t>روش </a:t>
            </a:r>
            <a:r>
              <a:rPr lang="fa-IR" dirty="0">
                <a:solidFill>
                  <a:srgbClr val="31B4E6">
                    <a:lumMod val="50000"/>
                  </a:srgbClr>
                </a:solidFill>
                <a:cs typeface="B Nazanin" panose="00000400000000000000" pitchFamily="2" charset="-78"/>
              </a:rPr>
              <a:t>امانی، پیمانی و  مدیریت ساخت-مشاور</a:t>
            </a:r>
            <a:br>
              <a:rPr lang="fa-IR" dirty="0">
                <a:solidFill>
                  <a:srgbClr val="31B4E6">
                    <a:lumMod val="50000"/>
                  </a:srgbClr>
                </a:solidFill>
                <a:cs typeface="B Nazanin" panose="00000400000000000000" pitchFamily="2" charset="-78"/>
              </a:rPr>
            </a:br>
            <a:r>
              <a:rPr lang="fa-IR" dirty="0">
                <a:solidFill>
                  <a:srgbClr val="31B4E6">
                    <a:lumMod val="50000"/>
                  </a:srgbClr>
                </a:solidFill>
                <a:cs typeface="B Nazanin" panose="00000400000000000000" pitchFamily="2" charset="-78"/>
              </a:rPr>
              <a:t>  </a:t>
            </a:r>
            <a:endParaRPr lang="en-US" dirty="0">
              <a:solidFill>
                <a:schemeClr val="accent2">
                  <a:lumMod val="50000"/>
                </a:schemeClr>
              </a:solidFill>
            </a:endParaRPr>
          </a:p>
        </p:txBody>
      </p:sp>
      <p:sp>
        <p:nvSpPr>
          <p:cNvPr id="3" name="Content Placeholder 2"/>
          <p:cNvSpPr>
            <a:spLocks noGrp="1"/>
          </p:cNvSpPr>
          <p:nvPr>
            <p:ph idx="1"/>
          </p:nvPr>
        </p:nvSpPr>
        <p:spPr>
          <a:xfrm>
            <a:off x="3436373" y="1106129"/>
            <a:ext cx="8304211" cy="3777622"/>
          </a:xfrm>
        </p:spPr>
        <p:txBody>
          <a:bodyPr/>
          <a:lstStyle/>
          <a:p>
            <a:pPr marL="0" lvl="0" indent="0" algn="r">
              <a:buClr>
                <a:srgbClr val="353535"/>
              </a:buClr>
              <a:buNone/>
            </a:pPr>
            <a:r>
              <a:rPr lang="fa-IR" sz="2500" dirty="0">
                <a:solidFill>
                  <a:srgbClr val="31B4E6">
                    <a:lumMod val="50000"/>
                  </a:srgbClr>
                </a:solidFill>
                <a:cs typeface="B Nazanin" panose="00000400000000000000" pitchFamily="2" charset="-78"/>
              </a:rPr>
              <a:t>روش امانی، پیمانی:</a:t>
            </a:r>
          </a:p>
          <a:p>
            <a:pPr marL="0" indent="0" algn="just" rtl="1">
              <a:buClr>
                <a:srgbClr val="353535"/>
              </a:buClr>
              <a:buNone/>
            </a:pPr>
            <a:r>
              <a:rPr lang="fa-IR" sz="2300" dirty="0">
                <a:solidFill>
                  <a:prstClr val="black"/>
                </a:solidFill>
                <a:cs typeface="B Nazanin" panose="00000400000000000000" pitchFamily="2" charset="-78"/>
              </a:rPr>
              <a:t>کارفرما در این حالت، هر دو روش امانی(یا تک عاملی) و پیمانی را به کار می گیرد. یعنی بخشی از کار را به روش امانی و بخش دیگر را به روش پیمانی انجام می دهد</a:t>
            </a:r>
            <a:r>
              <a:rPr lang="fa-IR" sz="2300" dirty="0">
                <a:solidFill>
                  <a:prstClr val="black"/>
                </a:solidFill>
                <a:cs typeface="B Nazanin" panose="00000400000000000000" pitchFamily="2" charset="-78"/>
              </a:rPr>
              <a:t>.</a:t>
            </a:r>
          </a:p>
          <a:p>
            <a:pPr marL="0" indent="0" algn="r">
              <a:buClr>
                <a:srgbClr val="353535"/>
              </a:buClr>
              <a:buNone/>
            </a:pPr>
            <a:r>
              <a:rPr lang="fa-IR" sz="2500" dirty="0">
                <a:solidFill>
                  <a:schemeClr val="accent2">
                    <a:lumMod val="50000"/>
                  </a:schemeClr>
                </a:solidFill>
                <a:cs typeface="B Nazanin" panose="00000400000000000000" pitchFamily="2" charset="-78"/>
              </a:rPr>
              <a:t>مدیریت </a:t>
            </a:r>
            <a:r>
              <a:rPr lang="fa-IR" sz="2500" dirty="0" smtClean="0">
                <a:solidFill>
                  <a:schemeClr val="accent2">
                    <a:lumMod val="50000"/>
                  </a:schemeClr>
                </a:solidFill>
                <a:cs typeface="B Nazanin" panose="00000400000000000000" pitchFamily="2" charset="-78"/>
              </a:rPr>
              <a:t>ساخت-مشاور:</a:t>
            </a:r>
          </a:p>
          <a:p>
            <a:pPr marL="0" lvl="0" indent="0" algn="just" rtl="1">
              <a:buClr>
                <a:srgbClr val="353535"/>
              </a:buClr>
              <a:buNone/>
            </a:pPr>
            <a:r>
              <a:rPr lang="fa-IR" sz="2300" dirty="0">
                <a:solidFill>
                  <a:prstClr val="black"/>
                </a:solidFill>
                <a:cs typeface="B Nazanin" panose="00000400000000000000" pitchFamily="2" charset="-78"/>
              </a:rPr>
              <a:t>در این روش کارفرما با یک پیمانکار به عنوان مشاور مدیریت ساخت و یک یا چند پیمانکار جهت اجرای پروژه قرارداد می بندد. پیمانکار مشاور مدیریت ساخت، وظیفه اش برآورد هزینه و تهیه برنامه زمانبندی و کمک به کارفرما جهت مدیریت هزینه ها و منابع موجود در پروژه می باشد.</a:t>
            </a:r>
            <a:endParaRPr lang="en-US" sz="2300" dirty="0">
              <a:solidFill>
                <a:prstClr val="black"/>
              </a:solidFill>
              <a:cs typeface="B Nazanin" panose="00000400000000000000" pitchFamily="2" charset="-78"/>
            </a:endParaRPr>
          </a:p>
          <a:p>
            <a:pPr marL="0" indent="0" algn="r">
              <a:buClr>
                <a:srgbClr val="353535"/>
              </a:buClr>
              <a:buNone/>
            </a:pPr>
            <a:endParaRPr lang="fa-IR" sz="2500" dirty="0" smtClean="0">
              <a:solidFill>
                <a:schemeClr val="accent2">
                  <a:lumMod val="50000"/>
                </a:schemeClr>
              </a:solidFill>
              <a:cs typeface="B Nazanin" panose="00000400000000000000" pitchFamily="2" charset="-78"/>
            </a:endParaRPr>
          </a:p>
          <a:p>
            <a:pPr marL="0" indent="0" algn="r">
              <a:buClr>
                <a:srgbClr val="353535"/>
              </a:buClr>
              <a:buNone/>
            </a:pPr>
            <a:endParaRPr lang="fa-IR" sz="2500" dirty="0">
              <a:solidFill>
                <a:schemeClr val="accent2">
                  <a:lumMod val="50000"/>
                </a:schemeClr>
              </a:solidFill>
              <a:cs typeface="B Nazanin" panose="00000400000000000000" pitchFamily="2" charset="-78"/>
            </a:endParaRPr>
          </a:p>
          <a:p>
            <a:pPr marL="0" lvl="0" indent="0" algn="r">
              <a:buClr>
                <a:srgbClr val="353535"/>
              </a:buClr>
              <a:buNone/>
            </a:pPr>
            <a:endParaRPr lang="fa-IR" sz="2300" dirty="0" smtClean="0">
              <a:solidFill>
                <a:prstClr val="black">
                  <a:lumMod val="75000"/>
                  <a:lumOff val="25000"/>
                </a:prstClr>
              </a:solidFill>
              <a:cs typeface="B Nazanin" panose="00000400000000000000" pitchFamily="2" charset="-78"/>
            </a:endParaRPr>
          </a:p>
          <a:p>
            <a:pPr marL="0" lvl="0" indent="0" algn="r">
              <a:buClr>
                <a:srgbClr val="353535"/>
              </a:buClr>
              <a:buNone/>
            </a:pPr>
            <a:endParaRPr lang="fa-IR" sz="2300" dirty="0">
              <a:solidFill>
                <a:prstClr val="black">
                  <a:lumMod val="75000"/>
                  <a:lumOff val="25000"/>
                </a:prstClr>
              </a:solidFill>
              <a:cs typeface="B Nazanin" panose="00000400000000000000" pitchFamily="2" charset="-78"/>
            </a:endParaRP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971156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95815" y="137414"/>
            <a:ext cx="8453617" cy="776988"/>
          </a:xfrm>
        </p:spPr>
        <p:txBody>
          <a:bodyPr>
            <a:noAutofit/>
          </a:bodyPr>
          <a:lstStyle/>
          <a:p>
            <a:pPr marL="742950" lvl="1" indent="-285750" algn="r" defTabSz="457200" rtl="1">
              <a:spcBef>
                <a:spcPts val="1000"/>
              </a:spcBef>
            </a:pPr>
            <a:r>
              <a:rPr lang="fa-IR" sz="3600" kern="1200" dirty="0">
                <a:solidFill>
                  <a:schemeClr val="accent2">
                    <a:lumMod val="50000"/>
                  </a:schemeClr>
                </a:solidFill>
                <a:latin typeface="Century Gothic" panose="020B0502020202020204"/>
                <a:ea typeface="+mn-ea"/>
                <a:cs typeface="B Nazanin" panose="00000400000000000000" pitchFamily="2" charset="-78"/>
              </a:rPr>
              <a:t>روش پرداخت بر اساس فهرست بها</a:t>
            </a:r>
            <a:br>
              <a:rPr lang="fa-IR" sz="3600" kern="1200" dirty="0">
                <a:solidFill>
                  <a:schemeClr val="accent2">
                    <a:lumMod val="50000"/>
                  </a:schemeClr>
                </a:solidFill>
                <a:latin typeface="Century Gothic" panose="020B0502020202020204"/>
                <a:ea typeface="+mn-ea"/>
                <a:cs typeface="B Nazanin" panose="00000400000000000000" pitchFamily="2" charset="-78"/>
              </a:rPr>
            </a:br>
            <a:endParaRPr lang="en-US" sz="3600" dirty="0">
              <a:solidFill>
                <a:schemeClr val="accent2">
                  <a:lumMod val="50000"/>
                </a:schemeClr>
              </a:solidFill>
            </a:endParaRPr>
          </a:p>
        </p:txBody>
      </p:sp>
      <p:sp>
        <p:nvSpPr>
          <p:cNvPr id="3" name="Content Placeholder 2"/>
          <p:cNvSpPr>
            <a:spLocks noGrp="1"/>
          </p:cNvSpPr>
          <p:nvPr>
            <p:ph idx="1"/>
          </p:nvPr>
        </p:nvSpPr>
        <p:spPr>
          <a:xfrm>
            <a:off x="3465871" y="914402"/>
            <a:ext cx="8450826" cy="4807972"/>
          </a:xfrm>
        </p:spPr>
        <p:txBody>
          <a:bodyPr>
            <a:normAutofit/>
          </a:bodyPr>
          <a:lstStyle/>
          <a:p>
            <a:pPr marL="0" indent="0" algn="r" rtl="1">
              <a:buNone/>
            </a:pPr>
            <a:r>
              <a:rPr lang="fa-IR" sz="2300" dirty="0">
                <a:cs typeface="B Nazanin" panose="00000400000000000000" pitchFamily="2" charset="-78"/>
              </a:rPr>
              <a:t>در این روش مبلغ قرارداد جمع مبالغ تعیین شده جهت هر یک از </a:t>
            </a:r>
            <a:r>
              <a:rPr lang="fa-IR" sz="2300" dirty="0" smtClean="0">
                <a:cs typeface="B Nazanin" panose="00000400000000000000" pitchFamily="2" charset="-78"/>
              </a:rPr>
              <a:t>فعالیت ها </a:t>
            </a:r>
            <a:r>
              <a:rPr lang="fa-IR" sz="2300" dirty="0">
                <a:cs typeface="B Nazanin" panose="00000400000000000000" pitchFamily="2" charset="-78"/>
              </a:rPr>
              <a:t>می باشد که به طور مجزا و بر اساس فهرست بهاء پایه محاسبه شده است. فهرست بهاء پایه در ایران از طرف معاونت نظارت و راهبری ریاست جمهوری تهیه و در آن هزینه انجام کلیه </a:t>
            </a:r>
            <a:r>
              <a:rPr lang="fa-IR" sz="2300" dirty="0" smtClean="0">
                <a:cs typeface="B Nazanin" panose="00000400000000000000" pitchFamily="2" charset="-78"/>
              </a:rPr>
              <a:t>فعالیت ها </a:t>
            </a:r>
            <a:r>
              <a:rPr lang="fa-IR" sz="2300" dirty="0">
                <a:cs typeface="B Nazanin" panose="00000400000000000000" pitchFamily="2" charset="-78"/>
              </a:rPr>
              <a:t>به تفکیک درج می گردد. در این نوع قراردادها می بایست ابتدا نقشه ها و مشخصات فنی بصورت کامل توسط مشاور تهیه گردیده تا پیمانکار بر اساس آنها حجم دقیق مصالح و </a:t>
            </a:r>
            <a:r>
              <a:rPr lang="fa-IR" sz="2300" dirty="0" smtClean="0">
                <a:cs typeface="B Nazanin" panose="00000400000000000000" pitchFamily="2" charset="-78"/>
              </a:rPr>
              <a:t>فعالیت ها </a:t>
            </a:r>
            <a:r>
              <a:rPr lang="fa-IR" sz="2300" dirty="0">
                <a:cs typeface="B Nazanin" panose="00000400000000000000" pitchFamily="2" charset="-78"/>
              </a:rPr>
              <a:t>را برآورد نماید و سپس بر اساس </a:t>
            </a:r>
            <a:r>
              <a:rPr lang="fa-IR" sz="2300" dirty="0" smtClean="0">
                <a:cs typeface="B Nazanin" panose="00000400000000000000" pitchFamily="2" charset="-78"/>
              </a:rPr>
              <a:t>فصل های </a:t>
            </a:r>
            <a:r>
              <a:rPr lang="fa-IR" sz="2300" dirty="0">
                <a:cs typeface="B Nazanin" panose="00000400000000000000" pitchFamily="2" charset="-78"/>
              </a:rPr>
              <a:t>مختلف فهرست بهاء قیمت هر فعالیت و در انتها هزینه کل اجرا مشخص شود. صورت </a:t>
            </a:r>
            <a:r>
              <a:rPr lang="fa-IR" sz="2300" dirty="0" smtClean="0">
                <a:cs typeface="B Nazanin" panose="00000400000000000000" pitchFamily="2" charset="-78"/>
              </a:rPr>
              <a:t>وضعیت ها </a:t>
            </a:r>
            <a:r>
              <a:rPr lang="fa-IR" sz="2300" dirty="0">
                <a:cs typeface="B Nazanin" panose="00000400000000000000" pitchFamily="2" charset="-78"/>
              </a:rPr>
              <a:t>نیز بر اساس فعالیتهای اجرا شده و مطابق فهرست بهاء محاسبه و پرداخت خواهد شد.</a:t>
            </a:r>
            <a:endParaRPr lang="en-US" sz="2300"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7000" y="3929265"/>
            <a:ext cx="1960716" cy="2117573"/>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27729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3868" y="152162"/>
            <a:ext cx="8911687" cy="762238"/>
          </a:xfrm>
        </p:spPr>
        <p:txBody>
          <a:bodyPr>
            <a:noAutofit/>
          </a:bodyPr>
          <a:lstStyle/>
          <a:p>
            <a:pPr algn="r"/>
            <a:r>
              <a:rPr lang="fa-IR" dirty="0">
                <a:solidFill>
                  <a:srgbClr val="31B4E6">
                    <a:lumMod val="50000"/>
                  </a:srgbClr>
                </a:solidFill>
                <a:ea typeface="+mn-ea"/>
                <a:cs typeface="B Nazanin" panose="00000400000000000000" pitchFamily="2" charset="-78"/>
              </a:rPr>
              <a:t>روش پرداخت بر اساس فهرست بها</a:t>
            </a:r>
            <a:br>
              <a:rPr lang="fa-IR" dirty="0">
                <a:solidFill>
                  <a:srgbClr val="31B4E6">
                    <a:lumMod val="50000"/>
                  </a:srgbClr>
                </a:solidFill>
                <a:ea typeface="+mn-ea"/>
                <a:cs typeface="B Nazanin" panose="00000400000000000000" pitchFamily="2" charset="-78"/>
              </a:rPr>
            </a:br>
            <a:endParaRPr lang="en-US" dirty="0"/>
          </a:p>
        </p:txBody>
      </p:sp>
      <p:sp>
        <p:nvSpPr>
          <p:cNvPr id="3" name="Content Placeholder 2"/>
          <p:cNvSpPr>
            <a:spLocks noGrp="1"/>
          </p:cNvSpPr>
          <p:nvPr>
            <p:ph idx="1"/>
          </p:nvPr>
        </p:nvSpPr>
        <p:spPr>
          <a:xfrm>
            <a:off x="3016915" y="983226"/>
            <a:ext cx="8915400" cy="5476568"/>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مزایای روش فهرست </a:t>
            </a:r>
            <a:r>
              <a:rPr lang="fa-IR" sz="2500" dirty="0" smtClean="0">
                <a:solidFill>
                  <a:schemeClr val="accent2">
                    <a:lumMod val="50000"/>
                  </a:schemeClr>
                </a:solidFill>
                <a:cs typeface="B Nazanin" panose="00000400000000000000" pitchFamily="2" charset="-78"/>
              </a:rPr>
              <a:t>بهاء:</a:t>
            </a:r>
          </a:p>
          <a:p>
            <a:pPr marL="0" indent="0" algn="r" rtl="1">
              <a:buNone/>
            </a:pPr>
            <a:r>
              <a:rPr lang="fa-IR" sz="2300" dirty="0" smtClean="0">
                <a:solidFill>
                  <a:schemeClr val="tx1"/>
                </a:solidFill>
                <a:cs typeface="B Nazanin" panose="00000400000000000000" pitchFamily="2" charset="-78"/>
              </a:rPr>
              <a:t>1-مبلغ </a:t>
            </a:r>
            <a:r>
              <a:rPr lang="fa-IR" sz="2300" dirty="0">
                <a:solidFill>
                  <a:schemeClr val="tx1"/>
                </a:solidFill>
                <a:cs typeface="B Nazanin" panose="00000400000000000000" pitchFamily="2" charset="-78"/>
              </a:rPr>
              <a:t>پرداخت شده بابت کارکرد از طرف کارفرما دقیقاً معادل حجم کار انجام شده می باشد.</a:t>
            </a:r>
          </a:p>
          <a:p>
            <a:pPr marL="0" indent="0" algn="r" rtl="1">
              <a:buNone/>
            </a:pPr>
            <a:r>
              <a:rPr lang="fa-IR" sz="2300" dirty="0" smtClean="0">
                <a:solidFill>
                  <a:schemeClr val="tx1"/>
                </a:solidFill>
                <a:cs typeface="B Nazanin" panose="00000400000000000000" pitchFamily="2" charset="-78"/>
              </a:rPr>
              <a:t>2-چنانچه </a:t>
            </a:r>
            <a:r>
              <a:rPr lang="fa-IR" sz="2300" dirty="0">
                <a:solidFill>
                  <a:schemeClr val="tx1"/>
                </a:solidFill>
                <a:cs typeface="B Nazanin" panose="00000400000000000000" pitchFamily="2" charset="-78"/>
              </a:rPr>
              <a:t>نقشه های اجرایی کامل و دقیق باشد و حجم مصالح و </a:t>
            </a:r>
            <a:r>
              <a:rPr lang="fa-IR" sz="2300" dirty="0" smtClean="0">
                <a:solidFill>
                  <a:schemeClr val="tx1"/>
                </a:solidFill>
                <a:cs typeface="B Nazanin" panose="00000400000000000000" pitchFamily="2" charset="-78"/>
              </a:rPr>
              <a:t>فعالیت ها </a:t>
            </a:r>
            <a:r>
              <a:rPr lang="fa-IR" sz="2300" dirty="0">
                <a:solidFill>
                  <a:schemeClr val="tx1"/>
                </a:solidFill>
                <a:cs typeface="B Nazanin" panose="00000400000000000000" pitchFamily="2" charset="-78"/>
              </a:rPr>
              <a:t>نیز صحیح برآورد شده باشد مبلغ اجرای کار(هزینه های اجرا)در ابتدا مشخص می باشد.</a:t>
            </a:r>
          </a:p>
          <a:p>
            <a:pPr marL="0" indent="0" algn="r" rtl="1">
              <a:buNone/>
            </a:pPr>
            <a:r>
              <a:rPr lang="fa-IR" sz="2300" dirty="0" smtClean="0">
                <a:solidFill>
                  <a:schemeClr val="tx1"/>
                </a:solidFill>
                <a:cs typeface="B Nazanin" panose="00000400000000000000" pitchFamily="2" charset="-78"/>
              </a:rPr>
              <a:t>3-چنانچه </a:t>
            </a:r>
            <a:r>
              <a:rPr lang="fa-IR" sz="2300" dirty="0">
                <a:solidFill>
                  <a:schemeClr val="tx1"/>
                </a:solidFill>
                <a:cs typeface="B Nazanin" panose="00000400000000000000" pitchFamily="2" charset="-78"/>
              </a:rPr>
              <a:t>تغییراتی مدنظر باشد و ضروری تشخیص داده شود با توجه به اینکه مبنای محاسبات فهرست بهاء می باشد طرفین نمی توانند ادعای خاصی نمایند و در حقیقت کلیم ها کاهش خواهد یافت </a:t>
            </a:r>
            <a:r>
              <a:rPr lang="fa-IR" sz="2300" dirty="0" smtClean="0">
                <a:solidFill>
                  <a:schemeClr val="tx1"/>
                </a:solidFill>
                <a:cs typeface="B Nazanin" panose="00000400000000000000" pitchFamily="2" charset="-78"/>
              </a:rPr>
              <a:t>.</a:t>
            </a:r>
          </a:p>
          <a:p>
            <a:pPr marL="0" indent="0" algn="r" rtl="1">
              <a:buNone/>
            </a:pPr>
            <a:r>
              <a:rPr lang="fa-IR" sz="2500" dirty="0">
                <a:solidFill>
                  <a:schemeClr val="accent2">
                    <a:lumMod val="50000"/>
                  </a:schemeClr>
                </a:solidFill>
                <a:cs typeface="B Nazanin" panose="00000400000000000000" pitchFamily="2" charset="-78"/>
              </a:rPr>
              <a:t> معایب روش فهرست </a:t>
            </a:r>
            <a:r>
              <a:rPr lang="fa-IR" sz="2500" dirty="0" smtClean="0">
                <a:solidFill>
                  <a:schemeClr val="accent2">
                    <a:lumMod val="50000"/>
                  </a:schemeClr>
                </a:solidFill>
                <a:cs typeface="B Nazanin" panose="00000400000000000000" pitchFamily="2" charset="-78"/>
              </a:rPr>
              <a:t>بهاء:</a:t>
            </a:r>
          </a:p>
          <a:p>
            <a:pPr marL="0" indent="0" algn="r" rtl="1">
              <a:buNone/>
            </a:pPr>
            <a:r>
              <a:rPr lang="fa-IR" sz="2300" dirty="0" smtClean="0">
                <a:solidFill>
                  <a:schemeClr val="tx1"/>
                </a:solidFill>
                <a:cs typeface="B Nazanin" panose="00000400000000000000" pitchFamily="2" charset="-78"/>
              </a:rPr>
              <a:t>1-چنانچه </a:t>
            </a:r>
            <a:r>
              <a:rPr lang="fa-IR" sz="2300" dirty="0">
                <a:solidFill>
                  <a:schemeClr val="tx1"/>
                </a:solidFill>
                <a:cs typeface="B Nazanin" panose="00000400000000000000" pitchFamily="2" charset="-78"/>
              </a:rPr>
              <a:t>پروژه بیش از زمان پیش بینی شده در قرارداد به طول انجامد مبلغ پرداختی مشمول بخشنامه تعدیل شده (</a:t>
            </a:r>
            <a:r>
              <a:rPr lang="fa-IR" sz="2300" dirty="0" smtClean="0">
                <a:solidFill>
                  <a:schemeClr val="tx1"/>
                </a:solidFill>
                <a:cs typeface="B Nazanin" panose="00000400000000000000" pitchFamily="2" charset="-78"/>
              </a:rPr>
              <a:t>قیمت ها </a:t>
            </a:r>
            <a:r>
              <a:rPr lang="fa-IR" sz="2300" dirty="0">
                <a:solidFill>
                  <a:schemeClr val="tx1"/>
                </a:solidFill>
                <a:cs typeface="B Nazanin" panose="00000400000000000000" pitchFamily="2" charset="-78"/>
              </a:rPr>
              <a:t>به روز رسانی می شود) و در نتیجه برآوردهای اولیه تغییر می کند.</a:t>
            </a:r>
          </a:p>
          <a:p>
            <a:pPr marL="0" indent="0" algn="r" rtl="1">
              <a:buNone/>
            </a:pPr>
            <a:r>
              <a:rPr lang="fa-IR" sz="2300" dirty="0" smtClean="0">
                <a:solidFill>
                  <a:schemeClr val="tx1"/>
                </a:solidFill>
                <a:cs typeface="B Nazanin" panose="00000400000000000000" pitchFamily="2" charset="-78"/>
              </a:rPr>
              <a:t>2-رسیدگی </a:t>
            </a:r>
            <a:r>
              <a:rPr lang="fa-IR" sz="2300" dirty="0">
                <a:solidFill>
                  <a:schemeClr val="tx1"/>
                </a:solidFill>
                <a:cs typeface="B Nazanin" panose="00000400000000000000" pitchFamily="2" charset="-78"/>
              </a:rPr>
              <a:t>به صورت </a:t>
            </a:r>
            <a:r>
              <a:rPr lang="fa-IR" sz="2300" dirty="0" smtClean="0">
                <a:solidFill>
                  <a:schemeClr val="tx1"/>
                </a:solidFill>
                <a:cs typeface="B Nazanin" panose="00000400000000000000" pitchFamily="2" charset="-78"/>
              </a:rPr>
              <a:t>وضعیت ها </a:t>
            </a:r>
            <a:r>
              <a:rPr lang="fa-IR" sz="2300" dirty="0">
                <a:solidFill>
                  <a:schemeClr val="tx1"/>
                </a:solidFill>
                <a:cs typeface="B Nazanin" panose="00000400000000000000" pitchFamily="2" charset="-78"/>
              </a:rPr>
              <a:t>تخصصی و زمانبر می شود.</a:t>
            </a:r>
          </a:p>
          <a:p>
            <a:pPr marL="0" indent="0" algn="r" rtl="1">
              <a:buNone/>
            </a:pPr>
            <a:r>
              <a:rPr lang="fa-IR" sz="2300" dirty="0" smtClean="0">
                <a:solidFill>
                  <a:schemeClr val="tx1"/>
                </a:solidFill>
                <a:cs typeface="B Nazanin" panose="00000400000000000000" pitchFamily="2" charset="-78"/>
              </a:rPr>
              <a:t>3-در </a:t>
            </a:r>
            <a:r>
              <a:rPr lang="fa-IR" sz="2300" dirty="0">
                <a:solidFill>
                  <a:schemeClr val="tx1"/>
                </a:solidFill>
                <a:cs typeface="B Nazanin" panose="00000400000000000000" pitchFamily="2" charset="-78"/>
              </a:rPr>
              <a:t>صورت ایجاد تغییر ، تعیین فصل و ردیف پرداختی کاری تخصصی و دشوار است.</a:t>
            </a:r>
          </a:p>
          <a:p>
            <a:pPr marL="0" indent="0" algn="r" rtl="1">
              <a:buNone/>
            </a:pP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664647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68112" y="166910"/>
            <a:ext cx="8911687" cy="953967"/>
          </a:xfrm>
        </p:spPr>
        <p:txBody>
          <a:bodyPr>
            <a:noAutofit/>
          </a:bodyPr>
          <a:lstStyle/>
          <a:p>
            <a:pPr marL="742950" lvl="1" indent="-285750" defTabSz="457200" rtl="1">
              <a:spcBef>
                <a:spcPts val="1000"/>
              </a:spcBef>
            </a:pPr>
            <a:r>
              <a:rPr lang="fa-IR" sz="3600" kern="1200" dirty="0">
                <a:solidFill>
                  <a:schemeClr val="accent2">
                    <a:lumMod val="50000"/>
                  </a:schemeClr>
                </a:solidFill>
                <a:latin typeface="Century Gothic" panose="020B0502020202020204"/>
                <a:ea typeface="+mn-ea"/>
                <a:cs typeface="B Nazanin" panose="00000400000000000000" pitchFamily="2" charset="-78"/>
              </a:rPr>
              <a:t>روش پرداخت قیمت مقطوع </a:t>
            </a:r>
            <a:r>
              <a:rPr lang="en-US" sz="3600" kern="1200" dirty="0">
                <a:solidFill>
                  <a:schemeClr val="accent2">
                    <a:lumMod val="50000"/>
                  </a:schemeClr>
                </a:solidFill>
                <a:latin typeface="Calibri" panose="020F0502020204030204" pitchFamily="34" charset="0"/>
                <a:ea typeface="+mn-ea"/>
                <a:cs typeface="B Nazanin" panose="00000400000000000000" pitchFamily="2" charset="-78"/>
              </a:rPr>
              <a:t>(Lump sun)</a:t>
            </a:r>
            <a:r>
              <a:rPr lang="fa-IR" sz="3600" kern="1200" dirty="0">
                <a:solidFill>
                  <a:schemeClr val="accent2">
                    <a:lumMod val="50000"/>
                  </a:schemeClr>
                </a:solidFill>
                <a:latin typeface="Calibri" panose="020F0502020204030204" pitchFamily="34" charset="0"/>
                <a:ea typeface="+mn-ea"/>
                <a:cs typeface="B Nazanin" panose="00000400000000000000" pitchFamily="2" charset="-78"/>
              </a:rPr>
              <a:t/>
            </a:r>
            <a:br>
              <a:rPr lang="fa-IR" sz="3600" kern="1200" dirty="0">
                <a:solidFill>
                  <a:schemeClr val="accent2">
                    <a:lumMod val="50000"/>
                  </a:schemeClr>
                </a:solidFill>
                <a:latin typeface="Calibri" panose="020F0502020204030204" pitchFamily="34" charset="0"/>
                <a:ea typeface="+mn-ea"/>
                <a:cs typeface="B Nazanin" panose="00000400000000000000" pitchFamily="2" charset="-78"/>
              </a:rPr>
            </a:br>
            <a:endParaRPr lang="en-US" sz="3600"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716594" y="958644"/>
            <a:ext cx="8186225" cy="4468762"/>
          </a:xfrm>
        </p:spPr>
        <p:txBody>
          <a:bodyPr>
            <a:normAutofit/>
          </a:bodyPr>
          <a:lstStyle/>
          <a:p>
            <a:pPr marL="0" indent="0" algn="r" rtl="1">
              <a:buNone/>
            </a:pPr>
            <a:r>
              <a:rPr lang="fa-IR" sz="2300" dirty="0">
                <a:cs typeface="B Nazanin" panose="00000400000000000000" pitchFamily="2" charset="-78"/>
              </a:rPr>
              <a:t>در این روش طرف قرارداد تعهد می‌نماید که براساس یک مبلغ کل و مشخص تمامی کار را انجام دهد</a:t>
            </a:r>
            <a:r>
              <a:rPr lang="fa-IR" sz="2300" dirty="0" smtClean="0">
                <a:cs typeface="B Nazanin" panose="00000400000000000000" pitchFamily="2" charset="-78"/>
              </a:rPr>
              <a:t>.</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کارفرما می‌تواند پیمانکار را براساس رقابت هزینه‌ای و مالی انتخاب نماید و یا پیمانکار را مستقیم و بدون رقابت انتخاب نموده و از برنامه و تخصص پیمانکار برای تعیین بودجه استفاده نماید</a:t>
            </a:r>
            <a:r>
              <a:rPr lang="fa-IR" sz="2300" dirty="0" smtClean="0">
                <a:cs typeface="B Nazanin" panose="00000400000000000000" pitchFamily="2" charset="-78"/>
              </a:rPr>
              <a:t>.</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با توجه به عدم امکان تفکیک پروژه به واحدهای قابل اندازه‌گیری به </a:t>
            </a:r>
            <a:r>
              <a:rPr lang="fa-IR" sz="2300" dirty="0" smtClean="0">
                <a:cs typeface="B Nazanin" panose="00000400000000000000" pitchFamily="2" charset="-78"/>
              </a:rPr>
              <a:t>روش</a:t>
            </a:r>
            <a:r>
              <a:rPr lang="en-US" sz="2300" dirty="0" smtClean="0">
                <a:latin typeface="Calibri" panose="020F0502020204030204" pitchFamily="34" charset="0"/>
                <a:cs typeface="Calibri" panose="020F0502020204030204" pitchFamily="34" charset="0"/>
              </a:rPr>
              <a:t>Unit </a:t>
            </a:r>
            <a:r>
              <a:rPr lang="en-US" sz="2300" dirty="0">
                <a:latin typeface="Calibri" panose="020F0502020204030204" pitchFamily="34" charset="0"/>
                <a:cs typeface="Calibri" panose="020F0502020204030204" pitchFamily="34" charset="0"/>
              </a:rPr>
              <a:t>Price </a:t>
            </a:r>
            <a:r>
              <a:rPr lang="fa-IR" sz="2300" dirty="0" smtClean="0">
                <a:latin typeface="Calibri" panose="020F0502020204030204" pitchFamily="34" charset="0"/>
                <a:cs typeface="Calibri" panose="020F0502020204030204" pitchFamily="34" charset="0"/>
              </a:rPr>
              <a:t> </a:t>
            </a:r>
            <a:r>
              <a:rPr lang="fa-IR" sz="2300" dirty="0" smtClean="0">
                <a:cs typeface="B Nazanin" panose="00000400000000000000" pitchFamily="2" charset="-78"/>
              </a:rPr>
              <a:t>در </a:t>
            </a:r>
            <a:r>
              <a:rPr lang="fa-IR" sz="2300" dirty="0">
                <a:cs typeface="B Nazanin" panose="00000400000000000000" pitchFamily="2" charset="-78"/>
              </a:rPr>
              <a:t>پروژه‌هایی که ارائه محصولاتی خاص را برعهده دارند تعیین قیمت مقطوع سهولت پرداخت و کاهش دعاوی در حین پروژه را به دنبال خواهد داشت</a:t>
            </a:r>
            <a:r>
              <a:rPr lang="fa-IR" sz="2300" dirty="0" smtClean="0">
                <a:cs typeface="B Nazanin" panose="00000400000000000000" pitchFamily="2" charset="-78"/>
              </a:rPr>
              <a:t>.</a:t>
            </a:r>
            <a:endParaRPr lang="fa-IR" sz="2300" dirty="0">
              <a:cs typeface="B Nazanin" panose="00000400000000000000" pitchFamily="2" charset="-78"/>
            </a:endParaRPr>
          </a:p>
          <a:p>
            <a:pPr marL="0" indent="0" algn="r" rtl="1">
              <a:buNone/>
            </a:pPr>
            <a:r>
              <a:rPr lang="fa-IR" sz="2300" dirty="0" smtClean="0">
                <a:cs typeface="B Nazanin" panose="00000400000000000000" pitchFamily="2" charset="-78"/>
              </a:rPr>
              <a:t>پیش‌نیاز </a:t>
            </a:r>
            <a:r>
              <a:rPr lang="fa-IR" sz="2300" dirty="0">
                <a:cs typeface="B Nazanin" panose="00000400000000000000" pitchFamily="2" charset="-78"/>
              </a:rPr>
              <a:t>استفاده از این روش انجام کامل طراحی است. این عمل باعث می‌شود تا مقایسه پیشنهادات با یکدیگر راحت‌تر صورت گرفته، ریسک پیشنهاد دهندگان کاهش یابد و در نتیجه قیمت واقع‌بینانه‌تر باشد.</a:t>
            </a: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873931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13677" y="181658"/>
            <a:ext cx="8911687" cy="850729"/>
          </a:xfrm>
        </p:spPr>
        <p:txBody>
          <a:bodyPr/>
          <a:lstStyle/>
          <a:p>
            <a:pPr algn="r" rtl="1"/>
            <a:r>
              <a:rPr lang="fa-IR" dirty="0">
                <a:solidFill>
                  <a:srgbClr val="31B4E6">
                    <a:lumMod val="50000"/>
                  </a:srgbClr>
                </a:solidFill>
                <a:cs typeface="B Nazanin" panose="00000400000000000000" pitchFamily="2" charset="-78"/>
              </a:rPr>
              <a:t>روش پرداخت قیمت مقطوع </a:t>
            </a:r>
            <a:r>
              <a:rPr lang="en-US" dirty="0">
                <a:solidFill>
                  <a:srgbClr val="31B4E6">
                    <a:lumMod val="50000"/>
                  </a:srgbClr>
                </a:solidFill>
                <a:latin typeface="Calibri" panose="020F0502020204030204" pitchFamily="34" charset="0"/>
                <a:cs typeface="B Nazanin" panose="00000400000000000000" pitchFamily="2" charset="-78"/>
              </a:rPr>
              <a:t>(Lump sun)</a:t>
            </a:r>
            <a:endParaRPr lang="en-US" dirty="0"/>
          </a:p>
        </p:txBody>
      </p:sp>
      <p:sp>
        <p:nvSpPr>
          <p:cNvPr id="3" name="Content Placeholder 2"/>
          <p:cNvSpPr>
            <a:spLocks noGrp="1"/>
          </p:cNvSpPr>
          <p:nvPr>
            <p:ph idx="1"/>
          </p:nvPr>
        </p:nvSpPr>
        <p:spPr>
          <a:xfrm>
            <a:off x="3569110" y="1047134"/>
            <a:ext cx="8451696" cy="5368413"/>
          </a:xfrm>
        </p:spPr>
        <p:txBody>
          <a:bodyPr>
            <a:normAutofit/>
          </a:bodyPr>
          <a:lstStyle/>
          <a:p>
            <a:pPr marL="0" indent="0" algn="r" rtl="1">
              <a:buNone/>
            </a:pPr>
            <a:r>
              <a:rPr lang="fa-IR" sz="2900" dirty="0">
                <a:solidFill>
                  <a:schemeClr val="accent2">
                    <a:lumMod val="50000"/>
                  </a:schemeClr>
                </a:solidFill>
                <a:cs typeface="B Nazanin" panose="00000400000000000000" pitchFamily="2" charset="-78"/>
              </a:rPr>
              <a:t>در نحوه پرداخت نکات زیر بایستی مدنظر قرار گیرد</a:t>
            </a:r>
            <a:r>
              <a:rPr lang="fa-IR" sz="2900" dirty="0" smtClean="0">
                <a:solidFill>
                  <a:schemeClr val="accent2">
                    <a:lumMod val="50000"/>
                  </a:schemeClr>
                </a:solidFill>
                <a:cs typeface="B Nazanin" panose="00000400000000000000" pitchFamily="2" charset="-78"/>
              </a:rPr>
              <a:t>:</a:t>
            </a:r>
          </a:p>
          <a:p>
            <a:pPr marL="0" indent="0" algn="r" rtl="1">
              <a:buNone/>
            </a:pPr>
            <a:r>
              <a:rPr lang="fa-IR" sz="2400" dirty="0" smtClean="0">
                <a:solidFill>
                  <a:schemeClr val="tx1"/>
                </a:solidFill>
                <a:cs typeface="B Nazanin" panose="00000400000000000000" pitchFamily="2" charset="-78"/>
              </a:rPr>
              <a:t>1-تهیه </a:t>
            </a:r>
            <a:r>
              <a:rPr lang="fa-IR" sz="2400" dirty="0">
                <a:solidFill>
                  <a:schemeClr val="tx1"/>
                </a:solidFill>
                <a:cs typeface="B Nazanin" panose="00000400000000000000" pitchFamily="2" charset="-78"/>
              </a:rPr>
              <a:t>نمودار برنامه‌ریزی و زمان‌بندی که براساس آن بتوان درصد پیشرفت پروژه را در مقاطع مختلف کاری تعیین نمود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pPr marL="0" indent="0" algn="r" rtl="1">
              <a:buNone/>
            </a:pPr>
            <a:r>
              <a:rPr lang="fa-IR" sz="2400" dirty="0" smtClean="0">
                <a:solidFill>
                  <a:schemeClr val="tx1"/>
                </a:solidFill>
                <a:cs typeface="B Nazanin" panose="00000400000000000000" pitchFamily="2" charset="-78"/>
              </a:rPr>
              <a:t>2-زمان </a:t>
            </a:r>
            <a:r>
              <a:rPr lang="fa-IR" sz="2400" dirty="0">
                <a:solidFill>
                  <a:schemeClr val="tx1"/>
                </a:solidFill>
                <a:cs typeface="B Nazanin" panose="00000400000000000000" pitchFamily="2" charset="-78"/>
              </a:rPr>
              <a:t>پرداخت صورت وضعیت براساس بازه‌های زمانی مشخص و یا پیشرفت فیزیکی کار و یا هر دو صورت گیرد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pPr marL="0" indent="0" algn="r" rtl="1">
              <a:buNone/>
            </a:pPr>
            <a:r>
              <a:rPr lang="fa-IR" sz="2400" dirty="0" smtClean="0">
                <a:solidFill>
                  <a:schemeClr val="tx1"/>
                </a:solidFill>
                <a:cs typeface="B Nazanin" panose="00000400000000000000" pitchFamily="2" charset="-78"/>
              </a:rPr>
              <a:t>3-مدارک </a:t>
            </a:r>
            <a:r>
              <a:rPr lang="fa-IR" sz="2400" dirty="0">
                <a:solidFill>
                  <a:schemeClr val="tx1"/>
                </a:solidFill>
                <a:cs typeface="B Nazanin" panose="00000400000000000000" pitchFamily="2" charset="-78"/>
              </a:rPr>
              <a:t>لازم جهت ارائه توسط پیمانکار به منظور بیان درصد پیشرفت کار باید مشخص شود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pPr marL="0" indent="0" algn="r" rtl="1">
              <a:buNone/>
            </a:pPr>
            <a:r>
              <a:rPr lang="fa-IR" sz="2400" dirty="0" smtClean="0">
                <a:solidFill>
                  <a:schemeClr val="tx1"/>
                </a:solidFill>
                <a:cs typeface="B Nazanin" panose="00000400000000000000" pitchFamily="2" charset="-78"/>
              </a:rPr>
              <a:t>4-وجود </a:t>
            </a:r>
            <a:r>
              <a:rPr lang="fa-IR" sz="2400" dirty="0">
                <a:solidFill>
                  <a:schemeClr val="tx1"/>
                </a:solidFill>
                <a:cs typeface="B Nazanin" panose="00000400000000000000" pitchFamily="2" charset="-78"/>
              </a:rPr>
              <a:t>مرجع تصمیم گیر به منظور تایید درصد پیشرفت پروژه</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pPr marL="0" indent="0" algn="r" rtl="1">
              <a:buNone/>
            </a:pPr>
            <a:r>
              <a:rPr lang="fa-IR" sz="2400" dirty="0" smtClean="0">
                <a:solidFill>
                  <a:schemeClr val="tx1"/>
                </a:solidFill>
                <a:cs typeface="B Nazanin" panose="00000400000000000000" pitchFamily="2" charset="-78"/>
              </a:rPr>
              <a:t>5-در </a:t>
            </a:r>
            <a:r>
              <a:rPr lang="fa-IR" sz="2400" dirty="0">
                <a:solidFill>
                  <a:schemeClr val="tx1"/>
                </a:solidFill>
                <a:cs typeface="B Nazanin" panose="00000400000000000000" pitchFamily="2" charset="-78"/>
              </a:rPr>
              <a:t>صورت بروز فعالیت‌هایی علاوه بر تعهدات پیمانکار قیمت نیز تغییر می‌کند. این مساله باید در بند تغییرات قرارداد در نظرگرفته شده باشد، همچنین مشخص شود که در صورت عدم توافق طرفین چه رویه ای در پیش گرفته شود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408406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6383" y="284898"/>
            <a:ext cx="8911687" cy="717993"/>
          </a:xfrm>
        </p:spPr>
        <p:txBody>
          <a:bodyPr/>
          <a:lstStyle/>
          <a:p>
            <a:pPr algn="r" rtl="1"/>
            <a:r>
              <a:rPr lang="fa-IR" dirty="0">
                <a:solidFill>
                  <a:srgbClr val="31B4E6">
                    <a:lumMod val="50000"/>
                  </a:srgbClr>
                </a:solidFill>
                <a:cs typeface="B Nazanin" panose="00000400000000000000" pitchFamily="2" charset="-78"/>
              </a:rPr>
              <a:t>روش پرداخت قیمت مقطوع </a:t>
            </a:r>
            <a:r>
              <a:rPr lang="en-US" dirty="0">
                <a:solidFill>
                  <a:srgbClr val="31B4E6">
                    <a:lumMod val="50000"/>
                  </a:srgbClr>
                </a:solidFill>
                <a:latin typeface="Calibri" panose="020F0502020204030204" pitchFamily="34" charset="0"/>
                <a:cs typeface="B Nazanin" panose="00000400000000000000" pitchFamily="2" charset="-78"/>
              </a:rPr>
              <a:t>(Lump sun)</a:t>
            </a:r>
            <a:endParaRPr lang="en-US" dirty="0"/>
          </a:p>
        </p:txBody>
      </p:sp>
      <p:sp>
        <p:nvSpPr>
          <p:cNvPr id="3" name="Content Placeholder 2"/>
          <p:cNvSpPr>
            <a:spLocks noGrp="1"/>
          </p:cNvSpPr>
          <p:nvPr>
            <p:ph idx="1"/>
          </p:nvPr>
        </p:nvSpPr>
        <p:spPr>
          <a:xfrm>
            <a:off x="3200400" y="1297857"/>
            <a:ext cx="8805658" cy="5147187"/>
          </a:xfrm>
        </p:spPr>
        <p:txBody>
          <a:bodyPr/>
          <a:lstStyle/>
          <a:p>
            <a:pPr marL="0" lvl="0" indent="0" algn="r" rtl="1">
              <a:buClr>
                <a:srgbClr val="353535"/>
              </a:buClr>
              <a:buNone/>
            </a:pPr>
            <a:r>
              <a:rPr lang="fa-IR" sz="2300" dirty="0">
                <a:solidFill>
                  <a:prstClr val="black"/>
                </a:solidFill>
                <a:cs typeface="B Nazanin" panose="00000400000000000000" pitchFamily="2" charset="-78"/>
              </a:rPr>
              <a:t>از جمله محاسن این روش آن است که کارفرما لزومی ندارد به آنالیز هزینه‌های پیمانکار بپردازد هرچند اگر لازم بداند این موضوع می‌بایست در متن قرارداد ذکر شود.</a:t>
            </a:r>
          </a:p>
          <a:p>
            <a:pPr marL="0" lvl="0" indent="0" algn="r" rtl="1">
              <a:buClr>
                <a:srgbClr val="353535"/>
              </a:buClr>
              <a:buNone/>
            </a:pPr>
            <a:r>
              <a:rPr lang="fa-IR" sz="2300" dirty="0">
                <a:solidFill>
                  <a:prstClr val="black"/>
                </a:solidFill>
                <a:cs typeface="B Nazanin" panose="00000400000000000000" pitchFamily="2" charset="-78"/>
              </a:rPr>
              <a:t>استفاده از این روش در پرداخت حق‌الزحمه طراح در پروژه‌های نسبتاً کوچک امکان پذیر است. افزایش پیچیدگی پروژه و همچنین گسترش ابعاد پروژه باعث ناتوانی این روش در پرداخت حق‌الزحمه مشاور به دلیل گستردگی و ناشناختگی طراحی خواهد بود.</a:t>
            </a:r>
          </a:p>
          <a:p>
            <a:pPr marL="0" lvl="0" indent="0" algn="r" rtl="1">
              <a:buClr>
                <a:srgbClr val="353535"/>
              </a:buClr>
              <a:buNone/>
            </a:pPr>
            <a:r>
              <a:rPr lang="fa-IR" sz="2300" dirty="0">
                <a:solidFill>
                  <a:prstClr val="black"/>
                </a:solidFill>
                <a:cs typeface="B Nazanin" panose="00000400000000000000" pitchFamily="2" charset="-78"/>
              </a:rPr>
              <a:t>در پروژه‌های تحقیقاتی و پژوهشی از این روش به عنوان یکی از روش‌های متداول استفاده می‌شود.</a:t>
            </a:r>
            <a:endParaRPr lang="en-US" sz="2300" dirty="0">
              <a:solidFill>
                <a:prstClr val="black"/>
              </a:solidFill>
              <a:cs typeface="B Nazanin" panose="00000400000000000000" pitchFamily="2" charset="-78"/>
            </a:endParaRPr>
          </a:p>
          <a:p>
            <a:pPr marL="0" indent="0" algn="r" rtl="1">
              <a:buNone/>
            </a:pPr>
            <a:r>
              <a:rPr lang="fa-IR" sz="2500" dirty="0">
                <a:solidFill>
                  <a:schemeClr val="accent2">
                    <a:lumMod val="50000"/>
                  </a:schemeClr>
                </a:solidFill>
                <a:cs typeface="B Nazanin" panose="00000400000000000000" pitchFamily="2" charset="-78"/>
              </a:rPr>
              <a:t> مزایای روش پرداخت مقطوع:</a:t>
            </a:r>
          </a:p>
          <a:p>
            <a:pPr marL="0" indent="0" algn="r" rtl="1">
              <a:buNone/>
            </a:pPr>
            <a:r>
              <a:rPr lang="fa-IR" sz="2300" dirty="0" smtClean="0">
                <a:solidFill>
                  <a:schemeClr val="tx1"/>
                </a:solidFill>
                <a:cs typeface="B Nazanin" panose="00000400000000000000" pitchFamily="2" charset="-78"/>
              </a:rPr>
              <a:t>1- سهولت </a:t>
            </a:r>
            <a:r>
              <a:rPr lang="fa-IR" sz="2300" dirty="0">
                <a:solidFill>
                  <a:schemeClr val="tx1"/>
                </a:solidFill>
                <a:cs typeface="B Nazanin" panose="00000400000000000000" pitchFamily="2" charset="-78"/>
              </a:rPr>
              <a:t>رسیدگی و پرداخت </a:t>
            </a:r>
            <a:r>
              <a:rPr lang="fa-IR" sz="2300" dirty="0" smtClean="0">
                <a:solidFill>
                  <a:schemeClr val="tx1"/>
                </a:solidFill>
                <a:cs typeface="B Nazanin" panose="00000400000000000000" pitchFamily="2" charset="-78"/>
              </a:rPr>
              <a:t>وضعیت ها</a:t>
            </a:r>
            <a:endParaRPr lang="fa-IR" sz="2300" dirty="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2- کاهش </a:t>
            </a:r>
            <a:r>
              <a:rPr lang="fa-IR" sz="2300" dirty="0">
                <a:solidFill>
                  <a:schemeClr val="tx1"/>
                </a:solidFill>
                <a:cs typeface="B Nazanin" panose="00000400000000000000" pitchFamily="2" charset="-78"/>
              </a:rPr>
              <a:t>ریسک کارفرما و انتقال آن به پیمانکار</a:t>
            </a:r>
          </a:p>
          <a:p>
            <a:pPr marL="0" indent="0" algn="r" rtl="1">
              <a:buNone/>
            </a:pPr>
            <a:r>
              <a:rPr lang="fa-IR" sz="2300" dirty="0" smtClean="0">
                <a:solidFill>
                  <a:schemeClr val="tx1"/>
                </a:solidFill>
                <a:cs typeface="B Nazanin" panose="00000400000000000000" pitchFamily="2" charset="-78"/>
              </a:rPr>
              <a:t>3- مشخص </a:t>
            </a:r>
            <a:r>
              <a:rPr lang="fa-IR" sz="2300" dirty="0">
                <a:solidFill>
                  <a:schemeClr val="tx1"/>
                </a:solidFill>
                <a:cs typeface="B Nazanin" panose="00000400000000000000" pitchFamily="2" charset="-78"/>
              </a:rPr>
              <a:t>بودن هزینه اتمام عملیات اجرایی در ابتدای شروع برای کارفرما</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2713306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64873" y="240652"/>
            <a:ext cx="8911687" cy="880225"/>
          </a:xfrm>
          <a:solidFill>
            <a:schemeClr val="bg1"/>
          </a:solidFill>
        </p:spPr>
        <p:txBody>
          <a:bodyPr/>
          <a:lstStyle/>
          <a:p>
            <a:pPr algn="r" rtl="1"/>
            <a:r>
              <a:rPr lang="fa-IR" dirty="0">
                <a:solidFill>
                  <a:srgbClr val="31B4E6">
                    <a:lumMod val="50000"/>
                  </a:srgbClr>
                </a:solidFill>
                <a:cs typeface="B Nazanin" panose="00000400000000000000" pitchFamily="2" charset="-78"/>
              </a:rPr>
              <a:t>روش پرداخت قیمت مقطوع </a:t>
            </a:r>
            <a:r>
              <a:rPr lang="en-US" dirty="0">
                <a:solidFill>
                  <a:srgbClr val="31B4E6">
                    <a:lumMod val="50000"/>
                  </a:srgbClr>
                </a:solidFill>
                <a:latin typeface="Calibri" panose="020F0502020204030204" pitchFamily="34" charset="0"/>
                <a:cs typeface="B Nazanin" panose="00000400000000000000" pitchFamily="2" charset="-78"/>
              </a:rPr>
              <a:t>(Lump sun)</a:t>
            </a:r>
            <a:endParaRPr lang="en-US" dirty="0"/>
          </a:p>
        </p:txBody>
      </p:sp>
      <p:sp>
        <p:nvSpPr>
          <p:cNvPr id="3" name="Content Placeholder 2"/>
          <p:cNvSpPr>
            <a:spLocks noGrp="1"/>
          </p:cNvSpPr>
          <p:nvPr>
            <p:ph idx="1"/>
          </p:nvPr>
        </p:nvSpPr>
        <p:spPr>
          <a:xfrm>
            <a:off x="3061160" y="1145458"/>
            <a:ext cx="8915400" cy="3777622"/>
          </a:xfrm>
        </p:spPr>
        <p:txBody>
          <a:bodyPr/>
          <a:lstStyle/>
          <a:p>
            <a:pPr marL="0" indent="0" algn="r">
              <a:buNone/>
            </a:pPr>
            <a:r>
              <a:rPr lang="fa-IR" sz="2500" dirty="0">
                <a:solidFill>
                  <a:schemeClr val="accent2">
                    <a:lumMod val="50000"/>
                  </a:schemeClr>
                </a:solidFill>
                <a:cs typeface="B Nazanin" panose="00000400000000000000" pitchFamily="2" charset="-78"/>
              </a:rPr>
              <a:t>معایب روش پرداخت مقطوع:</a:t>
            </a:r>
          </a:p>
          <a:p>
            <a:pPr marL="0" indent="0" algn="r">
              <a:buNone/>
            </a:pPr>
            <a:r>
              <a:rPr lang="fa-IR" sz="2300" dirty="0" smtClean="0">
                <a:cs typeface="B Nazanin" panose="00000400000000000000" pitchFamily="2" charset="-78"/>
              </a:rPr>
              <a:t>1- با </a:t>
            </a:r>
            <a:r>
              <a:rPr lang="fa-IR" sz="2300" dirty="0">
                <a:cs typeface="B Nazanin" panose="00000400000000000000" pitchFamily="2" charset="-78"/>
              </a:rPr>
              <a:t>توجه به انتقال کامل ریسک به پیمانکار در زمان عدم ثبات اقتصادی امکان دارد پیمانکار قادر به اتمام پروژه نبوده و در نتیجه تعطیلی کار شود.</a:t>
            </a:r>
          </a:p>
          <a:p>
            <a:pPr marL="0" indent="0" algn="r">
              <a:buNone/>
            </a:pPr>
            <a:r>
              <a:rPr lang="fa-IR" sz="2300" dirty="0" smtClean="0">
                <a:cs typeface="B Nazanin" panose="00000400000000000000" pitchFamily="2" charset="-78"/>
              </a:rPr>
              <a:t>2- هرگونه </a:t>
            </a:r>
            <a:r>
              <a:rPr lang="fa-IR" sz="2300" dirty="0">
                <a:cs typeface="B Nazanin" panose="00000400000000000000" pitchFamily="2" charset="-78"/>
              </a:rPr>
              <a:t>تغییر با مقاومت پیمانکار مواجه خواهد شد .</a:t>
            </a:r>
          </a:p>
          <a:p>
            <a:pPr marL="0" indent="0" algn="r">
              <a:buNone/>
            </a:pPr>
            <a:r>
              <a:rPr lang="fa-IR" sz="2300" dirty="0" smtClean="0">
                <a:cs typeface="B Nazanin" panose="00000400000000000000" pitchFamily="2" charset="-78"/>
              </a:rPr>
              <a:t>3- با </a:t>
            </a:r>
            <a:r>
              <a:rPr lang="fa-IR" sz="2300" dirty="0">
                <a:cs typeface="B Nazanin" panose="00000400000000000000" pitchFamily="2" charset="-78"/>
              </a:rPr>
              <a:t>توجه به اینکه </a:t>
            </a:r>
            <a:r>
              <a:rPr lang="fa-IR" sz="2300" dirty="0" smtClean="0">
                <a:cs typeface="B Nazanin" panose="00000400000000000000" pitchFamily="2" charset="-78"/>
              </a:rPr>
              <a:t>وضعیت ها </a:t>
            </a:r>
            <a:r>
              <a:rPr lang="fa-IR" sz="2300" dirty="0">
                <a:cs typeface="B Nazanin" panose="00000400000000000000" pitchFamily="2" charset="-78"/>
              </a:rPr>
              <a:t>بر اساس درصد پیشرفت فیزیکی پرداخت خواهد شد توافق طرفین درخصوص ساختار شکست و وزن </a:t>
            </a:r>
            <a:r>
              <a:rPr lang="fa-IR" sz="2300" dirty="0" smtClean="0">
                <a:cs typeface="B Nazanin" panose="00000400000000000000" pitchFamily="2" charset="-78"/>
              </a:rPr>
              <a:t>فعالیت ها </a:t>
            </a:r>
            <a:r>
              <a:rPr lang="fa-IR" sz="2300" dirty="0">
                <a:cs typeface="B Nazanin" panose="00000400000000000000" pitchFamily="2" charset="-78"/>
              </a:rPr>
              <a:t>مشکل می </a:t>
            </a:r>
            <a:r>
              <a:rPr lang="fa-IR" sz="2300" dirty="0" smtClean="0">
                <a:cs typeface="B Nazanin" panose="00000400000000000000" pitchFamily="2" charset="-78"/>
              </a:rPr>
              <a:t>باشد.</a:t>
            </a: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331903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9361" y="216147"/>
            <a:ext cx="8911687" cy="810795"/>
          </a:xfrm>
        </p:spPr>
        <p:txBody>
          <a:bodyPr/>
          <a:lstStyle/>
          <a:p>
            <a:pPr algn="r"/>
            <a:r>
              <a:rPr lang="fa-IR" dirty="0">
                <a:solidFill>
                  <a:schemeClr val="accent2">
                    <a:lumMod val="50000"/>
                  </a:schemeClr>
                </a:solidFill>
                <a:cs typeface="B Nazanin" panose="00000400000000000000" pitchFamily="2" charset="-78"/>
              </a:rPr>
              <a:t>دسته بندی انواع قراردادهای ساختمانی</a:t>
            </a:r>
            <a:endParaRPr lang="en-US" dirty="0"/>
          </a:p>
        </p:txBody>
      </p:sp>
      <p:sp>
        <p:nvSpPr>
          <p:cNvPr id="3" name="Content Placeholder 2"/>
          <p:cNvSpPr>
            <a:spLocks noGrp="1"/>
          </p:cNvSpPr>
          <p:nvPr>
            <p:ph idx="1"/>
          </p:nvPr>
        </p:nvSpPr>
        <p:spPr>
          <a:xfrm>
            <a:off x="3095648" y="1026941"/>
            <a:ext cx="8915400" cy="5430129"/>
          </a:xfrm>
        </p:spPr>
        <p:txBody>
          <a:bodyPr/>
          <a:lstStyle/>
          <a:p>
            <a:pPr marL="0" lvl="0" indent="0" algn="r">
              <a:buClr>
                <a:srgbClr val="353535"/>
              </a:buClr>
              <a:buNone/>
            </a:pPr>
            <a:r>
              <a:rPr lang="fa-IR" sz="2300" dirty="0">
                <a:cs typeface="B Nazanin" panose="00000400000000000000" pitchFamily="2" charset="-78"/>
              </a:rPr>
              <a:t>عموماً قراردادها یا به لحاظ فنی و روش اجرایی تقسیم بندی می شوند یا بر حسب نحوه محاسبه و پرداخت مبلغ کارکرد و یا شرایط حقوقی حاکم بر قرارداد.</a:t>
            </a:r>
          </a:p>
          <a:p>
            <a:pPr marL="0" lvl="0" indent="0" algn="r" rtl="1">
              <a:buClr>
                <a:srgbClr val="353535"/>
              </a:buClr>
              <a:buNone/>
            </a:pPr>
            <a:r>
              <a:rPr lang="fa-IR" sz="2600" dirty="0">
                <a:solidFill>
                  <a:srgbClr val="31B4E6">
                    <a:lumMod val="50000"/>
                  </a:srgbClr>
                </a:solidFill>
                <a:cs typeface="B Nazanin" panose="00000400000000000000" pitchFamily="2" charset="-78"/>
              </a:rPr>
              <a:t>انواع قراردادهای ساختمانی به لحاظ شکل اجرا، عبارتند از</a:t>
            </a:r>
            <a:r>
              <a:rPr lang="fa-IR" sz="2600" dirty="0" smtClean="0">
                <a:solidFill>
                  <a:srgbClr val="31B4E6">
                    <a:lumMod val="50000"/>
                  </a:srgbClr>
                </a:solidFill>
                <a:cs typeface="B Nazanin" panose="00000400000000000000" pitchFamily="2" charset="-78"/>
              </a:rPr>
              <a:t>:</a:t>
            </a:r>
          </a:p>
          <a:p>
            <a:pPr lvl="1" algn="r" rtl="1">
              <a:buClr>
                <a:srgbClr val="353535"/>
              </a:buClr>
              <a:buFont typeface="Arial" panose="020B0604020202020204" pitchFamily="34" charset="0"/>
              <a:buChar char="•"/>
            </a:pPr>
            <a:r>
              <a:rPr lang="fa-IR" sz="2500" dirty="0">
                <a:solidFill>
                  <a:schemeClr val="tx1"/>
                </a:solidFill>
                <a:latin typeface="iransans" panose="02040503050201020203" pitchFamily="18" charset="-78"/>
                <a:cs typeface="B Nazanin" panose="00000400000000000000" pitchFamily="2" charset="-78"/>
              </a:rPr>
              <a:t>روش امانی (تک عاملی</a:t>
            </a:r>
            <a:r>
              <a:rPr lang="fa-IR" sz="2500" dirty="0" smtClean="0">
                <a:solidFill>
                  <a:schemeClr val="tx1"/>
                </a:solidFill>
                <a:latin typeface="iransans" panose="02040503050201020203" pitchFamily="18" charset="-78"/>
                <a:cs typeface="B Nazanin" panose="00000400000000000000" pitchFamily="2" charset="-78"/>
              </a:rPr>
              <a:t>)</a:t>
            </a:r>
          </a:p>
          <a:p>
            <a:pPr lvl="1" algn="r" rtl="1">
              <a:buClr>
                <a:srgbClr val="353535"/>
              </a:buClr>
              <a:buFont typeface="Arial" panose="020B0604020202020204" pitchFamily="34" charset="0"/>
              <a:buChar char="•"/>
            </a:pPr>
            <a:r>
              <a:rPr lang="fa-IR" sz="2500" dirty="0">
                <a:solidFill>
                  <a:schemeClr val="tx1"/>
                </a:solidFill>
                <a:latin typeface="iransans" panose="02040503050201020203" pitchFamily="18" charset="-78"/>
                <a:cs typeface="B Nazanin" panose="00000400000000000000" pitchFamily="2" charset="-78"/>
              </a:rPr>
              <a:t>روش دوعاملی (طرح و ساخت</a:t>
            </a:r>
            <a:r>
              <a:rPr lang="fa-IR" sz="2500" dirty="0" smtClean="0">
                <a:solidFill>
                  <a:schemeClr val="tx1"/>
                </a:solidFill>
                <a:latin typeface="iransans" panose="02040503050201020203" pitchFamily="18" charset="-78"/>
                <a:cs typeface="B Nazanin" panose="00000400000000000000" pitchFamily="2" charset="-78"/>
              </a:rPr>
              <a:t>)</a:t>
            </a:r>
          </a:p>
          <a:p>
            <a:pPr lvl="1" algn="r" rtl="1">
              <a:buClr>
                <a:srgbClr val="353535"/>
              </a:buClr>
              <a:buFont typeface="Arial" panose="020B0604020202020204" pitchFamily="34" charset="0"/>
              <a:buChar char="•"/>
            </a:pPr>
            <a:r>
              <a:rPr lang="fa-IR" sz="2500" dirty="0">
                <a:solidFill>
                  <a:schemeClr val="tx1"/>
                </a:solidFill>
                <a:cs typeface="B Nazanin" panose="00000400000000000000" pitchFamily="2" charset="-78"/>
              </a:rPr>
              <a:t>روش دوعاملی (</a:t>
            </a:r>
            <a:r>
              <a:rPr lang="en-US" sz="2500" dirty="0">
                <a:solidFill>
                  <a:schemeClr val="tx1"/>
                </a:solidFill>
                <a:latin typeface="Calibri" panose="020F0502020204030204" pitchFamily="34" charset="0"/>
                <a:cs typeface="Calibri" panose="020F0502020204030204" pitchFamily="34" charset="0"/>
              </a:rPr>
              <a:t>EPC</a:t>
            </a:r>
            <a:r>
              <a:rPr lang="fa-IR" sz="2500" dirty="0" smtClean="0">
                <a:solidFill>
                  <a:schemeClr val="tx1"/>
                </a:solidFill>
                <a:cs typeface="B Nazanin" panose="00000400000000000000" pitchFamily="2" charset="-78"/>
              </a:rPr>
              <a:t>)</a:t>
            </a:r>
          </a:p>
          <a:p>
            <a:pPr lvl="1" algn="r" rtl="1">
              <a:buClr>
                <a:srgbClr val="353535"/>
              </a:buClr>
              <a:buFont typeface="Arial" panose="020B0604020202020204" pitchFamily="34" charset="0"/>
              <a:buChar char="•"/>
            </a:pPr>
            <a:r>
              <a:rPr lang="fa-IR" sz="2500" dirty="0">
                <a:solidFill>
                  <a:schemeClr val="tx1"/>
                </a:solidFill>
                <a:cs typeface="B Nazanin" panose="00000400000000000000" pitchFamily="2" charset="-78"/>
              </a:rPr>
              <a:t>روش سه </a:t>
            </a:r>
            <a:r>
              <a:rPr lang="fa-IR" sz="2500" dirty="0" smtClean="0">
                <a:solidFill>
                  <a:schemeClr val="tx1"/>
                </a:solidFill>
                <a:cs typeface="B Nazanin" panose="00000400000000000000" pitchFamily="2" charset="-78"/>
              </a:rPr>
              <a:t>عاملی</a:t>
            </a:r>
          </a:p>
          <a:p>
            <a:pPr lvl="1" algn="r" rtl="1">
              <a:buClr>
                <a:srgbClr val="353535"/>
              </a:buClr>
              <a:buFont typeface="Arial" panose="020B0604020202020204" pitchFamily="34" charset="0"/>
              <a:buChar char="•"/>
            </a:pPr>
            <a:r>
              <a:rPr lang="fa-IR" sz="2500" dirty="0">
                <a:solidFill>
                  <a:schemeClr val="tx1"/>
                </a:solidFill>
                <a:latin typeface="iransans" panose="02040503050201020203" pitchFamily="18" charset="-78"/>
                <a:cs typeface="B Nazanin" panose="00000400000000000000" pitchFamily="2" charset="-78"/>
              </a:rPr>
              <a:t>روش چهار عاملی(مدیریت اجرا</a:t>
            </a:r>
            <a:r>
              <a:rPr lang="fa-IR" sz="2500" dirty="0" smtClean="0">
                <a:solidFill>
                  <a:schemeClr val="tx1"/>
                </a:solidFill>
                <a:latin typeface="iransans" panose="02040503050201020203" pitchFamily="18" charset="-78"/>
                <a:cs typeface="B Nazanin" panose="00000400000000000000" pitchFamily="2" charset="-78"/>
              </a:rPr>
              <a:t>)</a:t>
            </a:r>
          </a:p>
          <a:p>
            <a:pPr lvl="1" algn="r" rtl="1">
              <a:buClr>
                <a:srgbClr val="353535"/>
              </a:buClr>
              <a:buFont typeface="Arial" panose="020B0604020202020204" pitchFamily="34" charset="0"/>
              <a:buChar char="•"/>
            </a:pPr>
            <a:r>
              <a:rPr lang="fa-IR" sz="2500" dirty="0">
                <a:solidFill>
                  <a:schemeClr val="tx1"/>
                </a:solidFill>
                <a:cs typeface="B Nazanin" panose="00000400000000000000" pitchFamily="2" charset="-78"/>
              </a:rPr>
              <a:t>روش امانی، </a:t>
            </a:r>
            <a:r>
              <a:rPr lang="fa-IR" sz="2500" dirty="0" smtClean="0">
                <a:solidFill>
                  <a:schemeClr val="tx1"/>
                </a:solidFill>
                <a:cs typeface="B Nazanin" panose="00000400000000000000" pitchFamily="2" charset="-78"/>
              </a:rPr>
              <a:t>پیمانی</a:t>
            </a:r>
          </a:p>
          <a:p>
            <a:pPr lvl="1" algn="r" rtl="1">
              <a:buClr>
                <a:srgbClr val="353535"/>
              </a:buClr>
              <a:buFont typeface="Arial" panose="020B0604020202020204" pitchFamily="34" charset="0"/>
              <a:buChar char="•"/>
            </a:pPr>
            <a:r>
              <a:rPr lang="fa-IR" sz="2500" dirty="0">
                <a:solidFill>
                  <a:schemeClr val="tx1"/>
                </a:solidFill>
                <a:cs typeface="B Nazanin" panose="00000400000000000000" pitchFamily="2" charset="-78"/>
              </a:rPr>
              <a:t>مدیریت </a:t>
            </a:r>
            <a:r>
              <a:rPr lang="fa-IR" sz="2500" dirty="0" smtClean="0">
                <a:solidFill>
                  <a:schemeClr val="tx1"/>
                </a:solidFill>
                <a:cs typeface="B Nazanin" panose="00000400000000000000" pitchFamily="2" charset="-78"/>
              </a:rPr>
              <a:t>ساخت-مشاور</a:t>
            </a:r>
            <a:endParaRPr lang="fa-IR" sz="2500" dirty="0">
              <a:solidFill>
                <a:schemeClr val="tx1"/>
              </a:solidFill>
              <a:cs typeface="B Nazanin" panose="00000400000000000000" pitchFamily="2" charset="-78"/>
            </a:endParaRPr>
          </a:p>
          <a:p>
            <a:pPr marL="0" indent="0" algn="r" rtl="1">
              <a:buClr>
                <a:srgbClr val="353535"/>
              </a:buClr>
              <a:buNone/>
            </a:pPr>
            <a:endParaRPr lang="fa-IR" sz="2500" dirty="0" smtClean="0">
              <a:solidFill>
                <a:schemeClr val="tx1"/>
              </a:solidFill>
              <a:latin typeface="iransans" panose="02040503050201020203" pitchFamily="18" charset="-78"/>
              <a:cs typeface="B Nazanin" panose="00000400000000000000" pitchFamily="2" charset="-78"/>
            </a:endParaRPr>
          </a:p>
          <a:p>
            <a:pPr marL="0" indent="0" algn="r" rtl="1">
              <a:buClr>
                <a:srgbClr val="353535"/>
              </a:buClr>
              <a:buNone/>
            </a:pPr>
            <a:endParaRPr lang="fa-IR" sz="2500" dirty="0">
              <a:solidFill>
                <a:schemeClr val="tx1"/>
              </a:solidFill>
              <a:latin typeface="iransans" panose="02040503050201020203" pitchFamily="18" charset="-78"/>
              <a:cs typeface="B Nazanin" panose="00000400000000000000" pitchFamily="2" charset="-78"/>
            </a:endParaRPr>
          </a:p>
          <a:p>
            <a:pPr marL="0" lvl="0" indent="0" algn="r" rtl="1">
              <a:buClr>
                <a:srgbClr val="353535"/>
              </a:buClr>
              <a:buNone/>
            </a:pPr>
            <a:endParaRPr lang="fa-IR" sz="2500" dirty="0">
              <a:solidFill>
                <a:schemeClr val="tx1"/>
              </a:solidFill>
              <a:cs typeface="B Nazanin" panose="00000400000000000000" pitchFamily="2" charset="-78"/>
            </a:endParaRPr>
          </a:p>
          <a:p>
            <a:pPr marL="0" lvl="0" indent="0" algn="r" rtl="1">
              <a:buClr>
                <a:srgbClr val="353535"/>
              </a:buClr>
              <a:buNone/>
            </a:pPr>
            <a:endParaRPr lang="fa-IR" sz="2500" dirty="0" smtClean="0">
              <a:solidFill>
                <a:schemeClr val="tx1"/>
              </a:solidFill>
              <a:cs typeface="B Nazanin" panose="00000400000000000000" pitchFamily="2" charset="-78"/>
            </a:endParaRPr>
          </a:p>
          <a:p>
            <a:pPr marL="0" lvl="0" indent="0" algn="r" rtl="1">
              <a:buClr>
                <a:srgbClr val="353535"/>
              </a:buClr>
              <a:buNone/>
            </a:pPr>
            <a:endParaRPr lang="fa-IR" sz="2500" dirty="0">
              <a:solidFill>
                <a:schemeClr val="tx1"/>
              </a:solidFill>
              <a:cs typeface="B Nazanin" panose="00000400000000000000" pitchFamily="2" charset="-78"/>
            </a:endParaRPr>
          </a:p>
          <a:p>
            <a:pPr marL="0" indent="0" algn="r">
              <a:buClr>
                <a:srgbClr val="353535"/>
              </a:buClr>
              <a:buNone/>
            </a:pPr>
            <a:endParaRPr lang="fa-IR" sz="2800" dirty="0" smtClean="0">
              <a:solidFill>
                <a:schemeClr val="tx1"/>
              </a:solidFill>
              <a:latin typeface="iransans" panose="02040503050201020203" pitchFamily="18" charset="-78"/>
              <a:cs typeface="B Nazanin" panose="00000400000000000000" pitchFamily="2" charset="-78"/>
            </a:endParaRPr>
          </a:p>
          <a:p>
            <a:pPr marL="0" indent="0" algn="r">
              <a:buClr>
                <a:srgbClr val="353535"/>
              </a:buClr>
              <a:buNone/>
            </a:pPr>
            <a:endParaRPr lang="fa-IR" sz="2800" dirty="0">
              <a:solidFill>
                <a:schemeClr val="tx1"/>
              </a:solidFill>
              <a:latin typeface="iransans" panose="02040503050201020203" pitchFamily="18" charset="-78"/>
              <a:cs typeface="B Nazanin" panose="00000400000000000000" pitchFamily="2" charset="-78"/>
            </a:endParaRPr>
          </a:p>
          <a:p>
            <a:pPr marL="0" lvl="0" indent="0" algn="r">
              <a:buClr>
                <a:srgbClr val="353535"/>
              </a:buClr>
              <a:buNone/>
            </a:pPr>
            <a:endParaRPr lang="fa-IR" sz="2600" dirty="0" smtClean="0">
              <a:solidFill>
                <a:schemeClr val="tx1"/>
              </a:solidFill>
              <a:cs typeface="B Nazanin" panose="00000400000000000000" pitchFamily="2" charset="-78"/>
            </a:endParaRPr>
          </a:p>
          <a:p>
            <a:pPr marL="0" lvl="0" indent="0" algn="r" rtl="1">
              <a:buClr>
                <a:srgbClr val="353535"/>
              </a:buClr>
              <a:buNone/>
            </a:pPr>
            <a:endParaRPr lang="fa-IR" sz="2600" dirty="0">
              <a:solidFill>
                <a:srgbClr val="31B4E6">
                  <a:lumMod val="50000"/>
                </a:srgbClr>
              </a:solidFill>
              <a:cs typeface="B Nazanin" panose="00000400000000000000" pitchFamily="2" charset="-78"/>
            </a:endParaRPr>
          </a:p>
          <a:p>
            <a:pPr marL="0" indent="0" algn="l" rtl="1">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1498" y="3223611"/>
            <a:ext cx="2635738" cy="2846597"/>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851926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3867" y="211155"/>
            <a:ext cx="8911687" cy="953967"/>
          </a:xfrm>
        </p:spPr>
        <p:txBody>
          <a:bodyPr>
            <a:noAutofit/>
          </a:bodyPr>
          <a:lstStyle/>
          <a:p>
            <a:pPr marL="742950" lvl="1" indent="-285750" algn="r" defTabSz="457200" rtl="1">
              <a:spcBef>
                <a:spcPts val="1000"/>
              </a:spcBef>
            </a:pPr>
            <a:r>
              <a:rPr lang="fa-IR" sz="3600" kern="1200" dirty="0">
                <a:solidFill>
                  <a:schemeClr val="accent2">
                    <a:lumMod val="50000"/>
                  </a:schemeClr>
                </a:solidFill>
                <a:latin typeface="Century Gothic" panose="020B0502020202020204"/>
                <a:ea typeface="+mn-ea"/>
                <a:cs typeface="B Nazanin" panose="00000400000000000000" pitchFamily="2" charset="-78"/>
              </a:rPr>
              <a:t>روش پرداخت</a:t>
            </a:r>
            <a:r>
              <a:rPr lang="en-US" sz="3600" kern="1200" dirty="0">
                <a:solidFill>
                  <a:schemeClr val="accent2">
                    <a:lumMod val="50000"/>
                  </a:schemeClr>
                </a:solidFill>
                <a:latin typeface="Calibri" panose="020F0502020204030204" pitchFamily="34" charset="0"/>
                <a:ea typeface="+mn-ea"/>
                <a:cs typeface="Calibri" panose="020F0502020204030204" pitchFamily="34" charset="0"/>
              </a:rPr>
              <a:t> (cost plus) </a:t>
            </a:r>
            <a:r>
              <a:rPr lang="fa-IR" sz="3600" kern="1200" dirty="0">
                <a:solidFill>
                  <a:schemeClr val="accent2">
                    <a:lumMod val="50000"/>
                  </a:schemeClr>
                </a:solidFill>
                <a:latin typeface="Calibri" panose="020F0502020204030204" pitchFamily="34" charset="0"/>
                <a:ea typeface="+mn-ea"/>
                <a:cs typeface="Calibri" panose="020F0502020204030204" pitchFamily="34" charset="0"/>
              </a:rPr>
              <a:t/>
            </a:r>
            <a:br>
              <a:rPr lang="fa-IR" sz="3600" kern="1200" dirty="0">
                <a:solidFill>
                  <a:schemeClr val="accent2">
                    <a:lumMod val="50000"/>
                  </a:schemeClr>
                </a:solidFill>
                <a:latin typeface="Calibri" panose="020F0502020204030204" pitchFamily="34" charset="0"/>
                <a:ea typeface="+mn-ea"/>
                <a:cs typeface="Calibri" panose="020F0502020204030204" pitchFamily="34" charset="0"/>
              </a:rPr>
            </a:br>
            <a:endParaRPr lang="en-US" sz="3600" dirty="0">
              <a:solidFill>
                <a:schemeClr val="accent2">
                  <a:lumMod val="50000"/>
                </a:schemeClr>
              </a:solidFill>
            </a:endParaRPr>
          </a:p>
        </p:txBody>
      </p:sp>
      <p:sp>
        <p:nvSpPr>
          <p:cNvPr id="3" name="Content Placeholder 2"/>
          <p:cNvSpPr>
            <a:spLocks noGrp="1"/>
          </p:cNvSpPr>
          <p:nvPr>
            <p:ph idx="1"/>
          </p:nvPr>
        </p:nvSpPr>
        <p:spPr>
          <a:xfrm>
            <a:off x="2920181" y="938979"/>
            <a:ext cx="9115373" cy="5432323"/>
          </a:xfrm>
        </p:spPr>
        <p:txBody>
          <a:bodyPr>
            <a:normAutofit/>
          </a:bodyPr>
          <a:lstStyle/>
          <a:p>
            <a:pPr marL="0" indent="0" algn="r" rtl="1">
              <a:buNone/>
            </a:pPr>
            <a:r>
              <a:rPr lang="fa-IR" sz="2300" dirty="0">
                <a:cs typeface="B Nazanin" panose="00000400000000000000" pitchFamily="2" charset="-78"/>
              </a:rPr>
              <a:t>در این روش کارفرما هزینه های انجام کار را بعلاوه درصدی که در زمان قرارداد توافق می شود به عنوان سود و هزینه بالاسری به پیمانکار پرداخت می نماید.</a:t>
            </a:r>
          </a:p>
          <a:p>
            <a:pPr marL="0" indent="0" algn="r" rtl="1">
              <a:buNone/>
            </a:pPr>
            <a:r>
              <a:rPr lang="fa-IR" sz="2300" dirty="0">
                <a:cs typeface="B Nazanin" panose="00000400000000000000" pitchFamily="2" charset="-78"/>
              </a:rPr>
              <a:t>این روش زمانی مناسب است که طراحی بصورت کامل انجام نشده ، مشخصات فنی دقیقاً مشخص نیست و یا </a:t>
            </a:r>
            <a:r>
              <a:rPr lang="fa-IR" sz="2300" dirty="0" smtClean="0">
                <a:cs typeface="B Nazanin" panose="00000400000000000000" pitchFamily="2" charset="-78"/>
              </a:rPr>
              <a:t>احجام </a:t>
            </a:r>
            <a:r>
              <a:rPr lang="fa-IR" sz="2300" dirty="0">
                <a:cs typeface="B Nazanin" panose="00000400000000000000" pitchFamily="2" charset="-78"/>
              </a:rPr>
              <a:t>کار قابل اندازه گیری و محاسبه نمی باشد و در حقیقت نقاط مبهمی در پروژه موجود است. </a:t>
            </a:r>
            <a:endParaRPr lang="fa-IR" sz="2300" dirty="0" smtClean="0">
              <a:cs typeface="B Nazanin" panose="00000400000000000000" pitchFamily="2" charset="-78"/>
            </a:endParaRPr>
          </a:p>
          <a:p>
            <a:pPr marL="0" indent="0" algn="r" rtl="1">
              <a:buNone/>
            </a:pPr>
            <a:r>
              <a:rPr lang="fa-IR" sz="2500" dirty="0">
                <a:solidFill>
                  <a:schemeClr val="accent2">
                    <a:lumMod val="50000"/>
                  </a:schemeClr>
                </a:solidFill>
                <a:cs typeface="B Nazanin" panose="00000400000000000000" pitchFamily="2" charset="-78"/>
              </a:rPr>
              <a:t>مزایای روش پرداخت </a:t>
            </a:r>
            <a:r>
              <a:rPr lang="fa-IR" sz="2500" dirty="0" smtClean="0">
                <a:solidFill>
                  <a:schemeClr val="accent2">
                    <a:lumMod val="50000"/>
                  </a:schemeClr>
                </a:solidFill>
                <a:cs typeface="B Nazanin" panose="00000400000000000000" pitchFamily="2" charset="-78"/>
              </a:rPr>
              <a:t>درصدی:</a:t>
            </a:r>
          </a:p>
          <a:p>
            <a:pPr marL="0" indent="0" algn="r" rtl="1">
              <a:buNone/>
            </a:pPr>
            <a:r>
              <a:rPr lang="fa-IR" sz="2300" dirty="0" smtClean="0">
                <a:solidFill>
                  <a:schemeClr val="tx1"/>
                </a:solidFill>
                <a:cs typeface="B Nazanin" panose="00000400000000000000" pitchFamily="2" charset="-78"/>
              </a:rPr>
              <a:t>1-در </a:t>
            </a:r>
            <a:r>
              <a:rPr lang="fa-IR" sz="2300" dirty="0">
                <a:solidFill>
                  <a:schemeClr val="tx1"/>
                </a:solidFill>
                <a:cs typeface="B Nazanin" panose="00000400000000000000" pitchFamily="2" charset="-78"/>
              </a:rPr>
              <a:t>خصوص تغییرات و یا نقاط مبهم هیچگونه اختلافی به وجود نخواهد آمد (کاهش دعاوی)</a:t>
            </a:r>
          </a:p>
          <a:p>
            <a:pPr marL="0" indent="0" algn="r" rtl="1">
              <a:buNone/>
            </a:pPr>
            <a:r>
              <a:rPr lang="fa-IR" sz="2300" dirty="0" smtClean="0">
                <a:solidFill>
                  <a:schemeClr val="tx1"/>
                </a:solidFill>
                <a:cs typeface="B Nazanin" panose="00000400000000000000" pitchFamily="2" charset="-78"/>
              </a:rPr>
              <a:t>2-با </a:t>
            </a:r>
            <a:r>
              <a:rPr lang="fa-IR" sz="2300" dirty="0">
                <a:solidFill>
                  <a:schemeClr val="tx1"/>
                </a:solidFill>
                <a:cs typeface="B Nazanin" panose="00000400000000000000" pitchFamily="2" charset="-78"/>
              </a:rPr>
              <a:t>توجه به اینکه قبل از اتمام طراحی امکان شروع عملیات اجرایی وجود دارد در نتیجه </a:t>
            </a:r>
            <a:r>
              <a:rPr lang="fa-IR" sz="2300" dirty="0" smtClean="0">
                <a:solidFill>
                  <a:schemeClr val="tx1"/>
                </a:solidFill>
                <a:cs typeface="B Nazanin" panose="00000400000000000000" pitchFamily="2" charset="-78"/>
              </a:rPr>
              <a:t>می توان </a:t>
            </a:r>
            <a:r>
              <a:rPr lang="fa-IR" sz="2300" dirty="0">
                <a:solidFill>
                  <a:schemeClr val="tx1"/>
                </a:solidFill>
                <a:cs typeface="B Nazanin" panose="00000400000000000000" pitchFamily="2" charset="-78"/>
              </a:rPr>
              <a:t>زمان اجرا را کاهش داد.</a:t>
            </a:r>
          </a:p>
          <a:p>
            <a:pPr marL="0" indent="0" algn="r" rtl="1">
              <a:buNone/>
            </a:pPr>
            <a:r>
              <a:rPr lang="fa-IR" sz="2300" dirty="0" smtClean="0">
                <a:solidFill>
                  <a:schemeClr val="tx1"/>
                </a:solidFill>
                <a:cs typeface="B Nazanin" panose="00000400000000000000" pitchFamily="2" charset="-78"/>
              </a:rPr>
              <a:t>3-کارفرما </a:t>
            </a:r>
            <a:r>
              <a:rPr lang="fa-IR" sz="2300" dirty="0">
                <a:solidFill>
                  <a:schemeClr val="tx1"/>
                </a:solidFill>
                <a:cs typeface="B Nazanin" panose="00000400000000000000" pitchFamily="2" charset="-78"/>
              </a:rPr>
              <a:t>در این روش نسبت به انتخاب پیمانکاران جزء اختیارات بیشتری دارد که این امر می تواند در بالا رفتن کیفیت موثر باشد.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267556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17389" y="181658"/>
            <a:ext cx="8911687" cy="791736"/>
          </a:xfrm>
        </p:spPr>
        <p:txBody>
          <a:bodyPr>
            <a:noAutofit/>
          </a:bodyPr>
          <a:lstStyle/>
          <a:p>
            <a:pPr algn="r" rtl="1"/>
            <a:r>
              <a:rPr lang="fa-IR" dirty="0">
                <a:solidFill>
                  <a:srgbClr val="31B4E6">
                    <a:lumMod val="50000"/>
                  </a:srgbClr>
                </a:solidFill>
                <a:ea typeface="+mn-ea"/>
                <a:cs typeface="B Nazanin" panose="00000400000000000000" pitchFamily="2" charset="-78"/>
              </a:rPr>
              <a:t>روش پرداخت</a:t>
            </a:r>
            <a:r>
              <a:rPr lang="en-US" dirty="0">
                <a:solidFill>
                  <a:srgbClr val="31B4E6">
                    <a:lumMod val="50000"/>
                  </a:srgbClr>
                </a:solidFill>
                <a:latin typeface="Calibri" panose="020F0502020204030204" pitchFamily="34" charset="0"/>
                <a:ea typeface="+mn-ea"/>
                <a:cs typeface="Calibri" panose="020F0502020204030204" pitchFamily="34" charset="0"/>
              </a:rPr>
              <a:t> (cost plus) </a:t>
            </a:r>
            <a:r>
              <a:rPr lang="fa-IR" dirty="0">
                <a:solidFill>
                  <a:srgbClr val="31B4E6">
                    <a:lumMod val="50000"/>
                  </a:srgbClr>
                </a:solidFill>
                <a:latin typeface="Calibri" panose="020F0502020204030204" pitchFamily="34" charset="0"/>
                <a:ea typeface="+mn-ea"/>
                <a:cs typeface="Calibri" panose="020F0502020204030204" pitchFamily="34" charset="0"/>
              </a:rPr>
              <a:t/>
            </a:r>
            <a:br>
              <a:rPr lang="fa-IR" dirty="0">
                <a:solidFill>
                  <a:srgbClr val="31B4E6">
                    <a:lumMod val="50000"/>
                  </a:srgbClr>
                </a:solidFill>
                <a:latin typeface="Calibri" panose="020F0502020204030204" pitchFamily="34" charset="0"/>
                <a:ea typeface="+mn-ea"/>
                <a:cs typeface="Calibri" panose="020F0502020204030204" pitchFamily="34" charset="0"/>
              </a:rPr>
            </a:br>
            <a:endParaRPr lang="en-US" dirty="0"/>
          </a:p>
        </p:txBody>
      </p:sp>
      <p:sp>
        <p:nvSpPr>
          <p:cNvPr id="3" name="Content Placeholder 2"/>
          <p:cNvSpPr>
            <a:spLocks noGrp="1"/>
          </p:cNvSpPr>
          <p:nvPr>
            <p:ph idx="1"/>
          </p:nvPr>
        </p:nvSpPr>
        <p:spPr>
          <a:xfrm>
            <a:off x="4055805" y="973394"/>
            <a:ext cx="7935503" cy="3777622"/>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معایب روش پرداخت </a:t>
            </a:r>
            <a:r>
              <a:rPr lang="fa-IR" sz="2500" dirty="0" smtClean="0">
                <a:solidFill>
                  <a:schemeClr val="accent2">
                    <a:lumMod val="50000"/>
                  </a:schemeClr>
                </a:solidFill>
                <a:cs typeface="B Nazanin" panose="00000400000000000000" pitchFamily="2" charset="-78"/>
              </a:rPr>
              <a:t>درصدی:</a:t>
            </a:r>
          </a:p>
          <a:p>
            <a:pPr marL="0" indent="0" algn="r" rtl="1">
              <a:buNone/>
            </a:pPr>
            <a:r>
              <a:rPr lang="fa-IR" sz="2300" dirty="0" smtClean="0">
                <a:cs typeface="B Nazanin" panose="00000400000000000000" pitchFamily="2" charset="-78"/>
              </a:rPr>
              <a:t>1- کارفرما می بایست در ریز مسائل مالی ورود پیدا کرده و این مسئله باعث بروز اختلاف با پیمانکار خواهدشد.</a:t>
            </a:r>
            <a:br>
              <a:rPr lang="fa-IR" sz="2300" dirty="0" smtClean="0">
                <a:cs typeface="B Nazanin" panose="00000400000000000000" pitchFamily="2" charset="-78"/>
              </a:rPr>
            </a:br>
            <a:r>
              <a:rPr lang="fa-IR" sz="2300" dirty="0" smtClean="0">
                <a:cs typeface="B Nazanin" panose="00000400000000000000" pitchFamily="2" charset="-78"/>
              </a:rPr>
              <a:t>2- ریسک هزینه پروژه به صورت کامل به کارفرما منتقل می گردد.</a:t>
            </a:r>
            <a:br>
              <a:rPr lang="fa-IR" sz="2300" dirty="0" smtClean="0">
                <a:cs typeface="B Nazanin" panose="00000400000000000000" pitchFamily="2" charset="-78"/>
              </a:rPr>
            </a:br>
            <a:r>
              <a:rPr lang="fa-IR" sz="2300" dirty="0" smtClean="0">
                <a:cs typeface="B Nazanin" panose="00000400000000000000" pitchFamily="2" charset="-78"/>
              </a:rPr>
              <a:t>3- در خصوص برخی هزینه ها که می بایست بر عهده کارفرما یا پیمانکار باشد ، اختلافاتی ایجاد خواهد شد.</a:t>
            </a:r>
            <a:br>
              <a:rPr lang="fa-IR" sz="2300" dirty="0" smtClean="0">
                <a:cs typeface="B Nazanin" panose="00000400000000000000" pitchFamily="2" charset="-78"/>
              </a:rPr>
            </a:br>
            <a:r>
              <a:rPr lang="fa-IR" sz="2300" dirty="0" smtClean="0">
                <a:cs typeface="B Nazanin" panose="00000400000000000000" pitchFamily="2" charset="-78"/>
              </a:rPr>
              <a:t>4- با توجه به دخالت های زیاد کارفرما ، قدرت تصمیم گیری از پیمانکار تا حدود زیادی سلب می شود.</a:t>
            </a:r>
            <a:br>
              <a:rPr lang="fa-IR" sz="2300" dirty="0" smtClean="0">
                <a:cs typeface="B Nazanin" panose="00000400000000000000" pitchFamily="2" charset="-78"/>
              </a:rPr>
            </a:br>
            <a:r>
              <a:rPr lang="fa-IR" sz="2300" dirty="0" smtClean="0">
                <a:cs typeface="B Nazanin" panose="00000400000000000000" pitchFamily="2" charset="-78"/>
              </a:rPr>
              <a:t>5- نظر به اینکه حق الزحمه پیمانکار درصدی از هزینه های اجرا می باشد لذا پیمانکار انگیزه چندانی جهت کاهش هزینه ها نخواهد داشت .</a:t>
            </a:r>
            <a:endParaRPr lang="en-US" sz="23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6722017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35376" y="240653"/>
            <a:ext cx="8911687" cy="776987"/>
          </a:xfrm>
        </p:spPr>
        <p:txBody>
          <a:bodyPr/>
          <a:lstStyle/>
          <a:p>
            <a:pPr algn="r"/>
            <a:r>
              <a:rPr lang="fa-IR" dirty="0" smtClean="0">
                <a:solidFill>
                  <a:schemeClr val="accent2">
                    <a:lumMod val="50000"/>
                  </a:schemeClr>
                </a:solidFill>
                <a:cs typeface="B Nazanin" panose="00000400000000000000" pitchFamily="2" charset="-78"/>
              </a:rPr>
              <a:t>قراردادهای خرید خدمت</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031663" y="1056968"/>
            <a:ext cx="8915400" cy="4798141"/>
          </a:xfrm>
        </p:spPr>
        <p:txBody>
          <a:bodyPr>
            <a:normAutofit/>
          </a:bodyPr>
          <a:lstStyle/>
          <a:p>
            <a:pPr marL="0" indent="0" algn="r" rtl="1">
              <a:buNone/>
            </a:pPr>
            <a:r>
              <a:rPr lang="fa-IR" sz="2300" dirty="0">
                <a:solidFill>
                  <a:schemeClr val="tx1"/>
                </a:solidFill>
                <a:cs typeface="B Nazanin" panose="00000400000000000000" pitchFamily="2" charset="-78"/>
              </a:rPr>
              <a:t>این نوع قراردادها که اغلب </a:t>
            </a:r>
            <a:r>
              <a:rPr lang="fa-IR" sz="2300" dirty="0" smtClean="0">
                <a:solidFill>
                  <a:schemeClr val="tx1"/>
                </a:solidFill>
                <a:cs typeface="B Nazanin" panose="00000400000000000000" pitchFamily="2" charset="-78"/>
              </a:rPr>
              <a:t>بلند مدت </a:t>
            </a:r>
            <a:r>
              <a:rPr lang="fa-IR" sz="2300" dirty="0">
                <a:solidFill>
                  <a:schemeClr val="tx1"/>
                </a:solidFill>
                <a:cs typeface="B Nazanin" panose="00000400000000000000" pitchFamily="2" charset="-78"/>
              </a:rPr>
              <a:t>هم هستند (معمولا از حداقل 3 سال تا حداکثر 20 سال)، یک شرکت سرمایه­‌گذار خارجی به‌­عنوان پیمانکار اصلی، هزینه­‌های سرمایه­‌گذاری و تجهیز در یک پروژه خاص را برای طرف دیگر قرارداد، برعهده می­‌گیرد و با انتقال سرمایه، تجهیزات، ماشین‌آلات و فناوری مورد نیاز به طرف دیگر قرارداد، عملیات ساخت، توسعه یا نوسازی و بهره­‌برداری از پروژه مورد توافق را آغاز می­‌کند. در واقع با قراردادهای بیع متقابل می‌­توان هم جذب سرمایه­ خارجی را تا حد زیادی تضمین کرد و هم فناوری و تجهیزات پیشرفته و به‌­روز دنیا را به کشور منتقل کرد و در آخر نیز به محض پایان قرارداد، همه­ حقوق و مالکیت تجهیزات و تولیدات پروژه را در اختیار گرفت و در واقع مالکیت کامل بر پروژه یافت</a:t>
            </a:r>
            <a:r>
              <a:rPr lang="fa-IR" sz="2300" dirty="0" smtClean="0">
                <a:solidFill>
                  <a:schemeClr val="tx1"/>
                </a:solidFill>
                <a:cs typeface="B Nazanin" panose="00000400000000000000" pitchFamily="2" charset="-78"/>
              </a:rPr>
              <a:t>.</a:t>
            </a:r>
          </a:p>
          <a:p>
            <a:pPr marL="0" indent="0" algn="r" rtl="1">
              <a:buNone/>
            </a:pP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28108164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9118" y="211155"/>
            <a:ext cx="8911687" cy="806484"/>
          </a:xfrm>
        </p:spPr>
        <p:txBody>
          <a:bodyPr/>
          <a:lstStyle/>
          <a:p>
            <a:pPr algn="r"/>
            <a:r>
              <a:rPr lang="fa-IR" dirty="0">
                <a:solidFill>
                  <a:srgbClr val="31B4E6">
                    <a:lumMod val="50000"/>
                  </a:srgbClr>
                </a:solidFill>
                <a:cs typeface="B Nazanin" panose="00000400000000000000" pitchFamily="2" charset="-78"/>
              </a:rPr>
              <a:t>قراردادهای خرید خدمت</a:t>
            </a:r>
            <a:endParaRPr lang="en-US" dirty="0"/>
          </a:p>
        </p:txBody>
      </p:sp>
      <p:sp>
        <p:nvSpPr>
          <p:cNvPr id="3" name="Content Placeholder 2"/>
          <p:cNvSpPr>
            <a:spLocks noGrp="1"/>
          </p:cNvSpPr>
          <p:nvPr>
            <p:ph idx="1"/>
          </p:nvPr>
        </p:nvSpPr>
        <p:spPr>
          <a:xfrm>
            <a:off x="2861187" y="1017638"/>
            <a:ext cx="9159617" cy="4999703"/>
          </a:xfrm>
        </p:spPr>
        <p:txBody>
          <a:bodyPr/>
          <a:lstStyle/>
          <a:p>
            <a:pPr marL="0" lvl="0" indent="0" algn="r" rtl="1">
              <a:buClr>
                <a:srgbClr val="353535"/>
              </a:buClr>
              <a:buNone/>
            </a:pPr>
            <a:r>
              <a:rPr lang="fa-IR" sz="2500" dirty="0" smtClean="0">
                <a:solidFill>
                  <a:srgbClr val="31B4E6">
                    <a:lumMod val="50000"/>
                  </a:srgbClr>
                </a:solidFill>
                <a:cs typeface="B Nazanin" panose="00000400000000000000" pitchFamily="2" charset="-78"/>
              </a:rPr>
              <a:t>کاربرد</a:t>
            </a:r>
            <a:r>
              <a:rPr lang="fa-IR" sz="2500" dirty="0" smtClean="0">
                <a:solidFill>
                  <a:schemeClr val="accent2">
                    <a:lumMod val="50000"/>
                  </a:schemeClr>
                </a:solidFill>
                <a:cs typeface="B Nazanin" panose="00000400000000000000" pitchFamily="2" charset="-78"/>
              </a:rPr>
              <a:t> قرارداد </a:t>
            </a:r>
            <a:r>
              <a:rPr lang="fa-IR" sz="2500" dirty="0">
                <a:solidFill>
                  <a:schemeClr val="accent2">
                    <a:lumMod val="50000"/>
                  </a:schemeClr>
                </a:solidFill>
                <a:cs typeface="B Nazanin" panose="00000400000000000000" pitchFamily="2" charset="-78"/>
              </a:rPr>
              <a:t>بیع </a:t>
            </a:r>
            <a:r>
              <a:rPr lang="fa-IR" sz="2500" dirty="0" smtClean="0">
                <a:solidFill>
                  <a:schemeClr val="accent2">
                    <a:lumMod val="50000"/>
                  </a:schemeClr>
                </a:solidFill>
                <a:cs typeface="B Nazanin" panose="00000400000000000000" pitchFamily="2" charset="-78"/>
              </a:rPr>
              <a:t>متقابل:</a:t>
            </a:r>
          </a:p>
          <a:p>
            <a:pPr marL="0" lvl="0" indent="0" algn="r" rtl="1">
              <a:buClr>
                <a:srgbClr val="353535"/>
              </a:buClr>
              <a:buNone/>
            </a:pPr>
            <a:r>
              <a:rPr lang="fa-IR" sz="2300" dirty="0">
                <a:solidFill>
                  <a:schemeClr val="tx1"/>
                </a:solidFill>
                <a:cs typeface="B Nazanin" panose="00000400000000000000" pitchFamily="2" charset="-78"/>
              </a:rPr>
              <a:t>در این قراردادها در عین حال که می­‌توان دانش فنی و تجهیزات لازم را از طریق سرمایه‌­گذاری خارجی جذب کرد، تمامی هزینه‌­های اولیه تاسیس و بهره‌برداری از پروژه نیز به عهده سرمایه­‌گذار است</a:t>
            </a:r>
            <a:r>
              <a:rPr lang="fa-IR" sz="2300" dirty="0" smtClean="0">
                <a:solidFill>
                  <a:schemeClr val="tx1"/>
                </a:solidFill>
                <a:cs typeface="B Nazanin" panose="00000400000000000000" pitchFamily="2" charset="-78"/>
              </a:rPr>
              <a:t>.</a:t>
            </a:r>
          </a:p>
          <a:p>
            <a:pPr marL="0" lvl="0" indent="0" algn="r" rtl="1">
              <a:buClr>
                <a:srgbClr val="353535"/>
              </a:buClr>
              <a:buNone/>
            </a:pPr>
            <a:r>
              <a:rPr lang="fa-IR" sz="2300" dirty="0">
                <a:solidFill>
                  <a:schemeClr val="tx1"/>
                </a:solidFill>
                <a:cs typeface="B Nazanin" panose="00000400000000000000" pitchFamily="2" charset="-78"/>
              </a:rPr>
              <a:t>در ازای تعهد سرمایه‌­گذار به تامین مالی و تجهیزاتی پروژه، کشوری که از مساعدت شرکت سرمایه‌­گذار در زمینه تاسیس، بهره‌­برداری یا توسعه پروژه خود استفاده می­‌کند، متعهد می‌­شود که پس از به اتمام رسیدن فرایند ساخت پروژه، از طریق فروش محصولات و سود حاصل از بهره‌­برداری پروژه، تمام هزینه‌های سرمایه­‌گذاری </a:t>
            </a:r>
            <a:r>
              <a:rPr lang="fa-IR" sz="2300" dirty="0" smtClean="0">
                <a:solidFill>
                  <a:schemeClr val="tx1"/>
                </a:solidFill>
                <a:cs typeface="B Nazanin" panose="00000400000000000000" pitchFamily="2" charset="-78"/>
              </a:rPr>
              <a:t>اولیه </a:t>
            </a:r>
            <a:r>
              <a:rPr lang="fa-IR" sz="2300" dirty="0">
                <a:solidFill>
                  <a:schemeClr val="tx1"/>
                </a:solidFill>
                <a:cs typeface="B Nazanin" panose="00000400000000000000" pitchFamily="2" charset="-78"/>
              </a:rPr>
              <a:t>و بخشی از سود سرمایه را طبق توافق به </a:t>
            </a:r>
            <a:r>
              <a:rPr lang="fa-IR" sz="2300" dirty="0" smtClean="0">
                <a:solidFill>
                  <a:schemeClr val="tx1"/>
                </a:solidFill>
                <a:cs typeface="B Nazanin" panose="00000400000000000000" pitchFamily="2" charset="-78"/>
              </a:rPr>
              <a:t>طرف سرمایه‌گذار</a:t>
            </a:r>
            <a:r>
              <a:rPr lang="fa-IR" sz="2300" dirty="0">
                <a:solidFill>
                  <a:schemeClr val="tx1"/>
                </a:solidFill>
                <a:cs typeface="B Nazanin" panose="00000400000000000000" pitchFamily="2" charset="-78"/>
              </a:rPr>
              <a:t>، بپردازد</a:t>
            </a:r>
            <a:r>
              <a:rPr lang="fa-IR" sz="2300" dirty="0" smtClean="0">
                <a:solidFill>
                  <a:schemeClr val="tx1"/>
                </a:solidFill>
                <a:cs typeface="B Nazanin" panose="00000400000000000000" pitchFamily="2" charset="-78"/>
              </a:rPr>
              <a:t>.</a:t>
            </a:r>
          </a:p>
          <a:p>
            <a:pPr marL="0" lvl="0" indent="0" algn="r" rtl="1">
              <a:buClr>
                <a:srgbClr val="353535"/>
              </a:buClr>
              <a:buNone/>
            </a:pPr>
            <a:r>
              <a:rPr lang="fa-IR" sz="2300" dirty="0">
                <a:solidFill>
                  <a:schemeClr val="tx1"/>
                </a:solidFill>
                <a:cs typeface="B Nazanin" panose="00000400000000000000" pitchFamily="2" charset="-78"/>
              </a:rPr>
              <a:t>این نوع قراردادها، در حال حاضر در سطح بین‌­المللی بسیار رایج هستند، چرا که کشورهای مختلف جهان، به ویژه کشورهای در حال توسعه و دارای قدرت پایین اقتصادی و ظرفیت­‌های محدود تجاری، با هدف توسعه صادرات خود از طریق به روز کردن فناوری­‌های خود در زمینه تجارت و جذب سرمایه، سعی دارند تا قراردادهای مذکور را با کشورها و شرکت­‌های خارجی توانمند و توسعه‌یافته درحوزه­‌های مختلف منعقد کنند.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4136705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35377" y="255401"/>
            <a:ext cx="8911687" cy="880225"/>
          </a:xfrm>
        </p:spPr>
        <p:txBody>
          <a:bodyPr/>
          <a:lstStyle/>
          <a:p>
            <a:pPr algn="r"/>
            <a:r>
              <a:rPr lang="fa-IR" dirty="0">
                <a:solidFill>
                  <a:srgbClr val="31B4E6">
                    <a:lumMod val="50000"/>
                  </a:srgbClr>
                </a:solidFill>
                <a:cs typeface="B Nazanin" panose="00000400000000000000" pitchFamily="2" charset="-78"/>
              </a:rPr>
              <a:t>قراردادهای خرید خدمت</a:t>
            </a:r>
            <a:endParaRPr lang="en-US" dirty="0"/>
          </a:p>
        </p:txBody>
      </p:sp>
      <p:sp>
        <p:nvSpPr>
          <p:cNvPr id="3" name="Content Placeholder 2"/>
          <p:cNvSpPr>
            <a:spLocks noGrp="1"/>
          </p:cNvSpPr>
          <p:nvPr>
            <p:ph idx="1"/>
          </p:nvPr>
        </p:nvSpPr>
        <p:spPr>
          <a:xfrm>
            <a:off x="2507226" y="1135625"/>
            <a:ext cx="9443550" cy="5515898"/>
          </a:xfrm>
        </p:spPr>
        <p:txBody>
          <a:bodyPr>
            <a:normAutofit/>
          </a:bodyPr>
          <a:lstStyle/>
          <a:p>
            <a:pPr marL="0" indent="0" algn="r">
              <a:buNone/>
            </a:pPr>
            <a:r>
              <a:rPr lang="fa-IR" sz="2500" dirty="0">
                <a:solidFill>
                  <a:schemeClr val="accent2">
                    <a:lumMod val="50000"/>
                  </a:schemeClr>
                </a:solidFill>
                <a:cs typeface="B Nazanin" panose="00000400000000000000" pitchFamily="2" charset="-78"/>
              </a:rPr>
              <a:t>استفاده از قرارداد بیع متقابل در </a:t>
            </a:r>
            <a:r>
              <a:rPr lang="fa-IR" sz="2500" dirty="0" smtClean="0">
                <a:solidFill>
                  <a:schemeClr val="accent2">
                    <a:lumMod val="50000"/>
                  </a:schemeClr>
                </a:solidFill>
                <a:cs typeface="B Nazanin" panose="00000400000000000000" pitchFamily="2" charset="-78"/>
              </a:rPr>
              <a:t>ایران:</a:t>
            </a:r>
          </a:p>
          <a:p>
            <a:pPr marL="0" indent="0" algn="r">
              <a:buNone/>
            </a:pPr>
            <a:r>
              <a:rPr lang="fa-IR" sz="2300" dirty="0">
                <a:solidFill>
                  <a:schemeClr val="tx1"/>
                </a:solidFill>
                <a:cs typeface="B Nazanin" panose="00000400000000000000" pitchFamily="2" charset="-78"/>
              </a:rPr>
              <a:t>قراردادهای بیع متقابل در کشور ایران، بیشتر در حوزه انرژی و فعالیت‌های نفت و گاز، استفاده می­‌شوند؛ به دلیل آنکه دست یافتن به سرمایه خارجی و داشتن تخصص موردنیاز برای اقدامات پرهزینه و پیچیده‌­ای مانند استخراج نفت و گاز، از عناصر ضروری بهره­‌برداری از ظرفیت این منابع محسوب می­‌شوند</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به زبان ساده­‌تر می­‌توان ادعا کرد که در زمینه­ استخراج‌­های کلان نفت و گاز، دسترسی به فناوری و تجهیزات پیشرفته مساوی با توسعه و پیشرفت در زمینه صادرات انرژی، ارزآوری و در یک کلام، رشد اقتصادی کشور است</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کشور ایران در اوایل دهه ۷۰ که با مشکلات تجهیزاتی و </a:t>
            </a:r>
            <a:r>
              <a:rPr lang="fa-IR" sz="2300" dirty="0" smtClean="0">
                <a:solidFill>
                  <a:schemeClr val="tx1"/>
                </a:solidFill>
                <a:cs typeface="B Nazanin" panose="00000400000000000000" pitchFamily="2" charset="-78"/>
              </a:rPr>
              <a:t>سرمایه‌­ای </a:t>
            </a:r>
            <a:r>
              <a:rPr lang="fa-IR" sz="2300" dirty="0">
                <a:solidFill>
                  <a:schemeClr val="tx1"/>
                </a:solidFill>
                <a:cs typeface="B Nazanin" panose="00000400000000000000" pitchFamily="2" charset="-78"/>
              </a:rPr>
              <a:t>در زمینه استخراج انرژی به ویژه نفت خام </a:t>
            </a:r>
            <a:r>
              <a:rPr lang="fa-IR" sz="2300" dirty="0" smtClean="0">
                <a:solidFill>
                  <a:schemeClr val="tx1"/>
                </a:solidFill>
                <a:cs typeface="B Nazanin" panose="00000400000000000000" pitchFamily="2" charset="-78"/>
              </a:rPr>
              <a:t>دست ­</a:t>
            </a:r>
            <a:r>
              <a:rPr lang="fa-IR" sz="2300" dirty="0">
                <a:solidFill>
                  <a:schemeClr val="tx1"/>
                </a:solidFill>
                <a:cs typeface="B Nazanin" panose="00000400000000000000" pitchFamily="2" charset="-78"/>
              </a:rPr>
              <a:t>‌به‌­گریبان بود، با استفاده از ظرفیت قراردادهای بیع متقابل توانست با جذب سرمایه و خدمات و تجهیزات مورد نیاز، استخراج نفت خود را تا حد بسیار زیادی بهبود ببخشد</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از نمونه‌های معروف این قراردادها در ایران می­‌توان به قراردادهای بیع متقابل </a:t>
            </a:r>
            <a:r>
              <a:rPr lang="fa-IR" sz="2300" dirty="0" smtClean="0">
                <a:solidFill>
                  <a:schemeClr val="tx1"/>
                </a:solidFill>
                <a:cs typeface="B Nazanin" panose="00000400000000000000" pitchFamily="2" charset="-78"/>
              </a:rPr>
              <a:t>ما بین </a:t>
            </a:r>
            <a:r>
              <a:rPr lang="fa-IR" sz="2300" dirty="0">
                <a:solidFill>
                  <a:schemeClr val="tx1"/>
                </a:solidFill>
                <a:cs typeface="B Nazanin" panose="00000400000000000000" pitchFamily="2" charset="-78"/>
              </a:rPr>
              <a:t>ایران و شرکت‌­های خارجی مانند شرکت شل و شرکت توتال در زمینه تامین تجهیزات اکتشافات نفتی و احداث و توسعه میادین نفتی اشاره کرد.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5046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137413"/>
            <a:ext cx="8911687" cy="747490"/>
          </a:xfrm>
        </p:spPr>
        <p:txBody>
          <a:bodyPr/>
          <a:lstStyle/>
          <a:p>
            <a:pPr algn="r"/>
            <a:r>
              <a:rPr lang="fa-IR" dirty="0">
                <a:solidFill>
                  <a:srgbClr val="31B4E6">
                    <a:lumMod val="50000"/>
                  </a:srgbClr>
                </a:solidFill>
                <a:cs typeface="B Nazanin" panose="00000400000000000000" pitchFamily="2" charset="-78"/>
              </a:rPr>
              <a:t>قراردادهای خرید خدمت</a:t>
            </a:r>
            <a:endParaRPr lang="en-US" dirty="0"/>
          </a:p>
        </p:txBody>
      </p:sp>
      <p:sp>
        <p:nvSpPr>
          <p:cNvPr id="3" name="Content Placeholder 2"/>
          <p:cNvSpPr>
            <a:spLocks noGrp="1"/>
          </p:cNvSpPr>
          <p:nvPr>
            <p:ph idx="1"/>
          </p:nvPr>
        </p:nvSpPr>
        <p:spPr>
          <a:xfrm>
            <a:off x="2580968" y="781664"/>
            <a:ext cx="9469334" cy="5604388"/>
          </a:xfrm>
        </p:spPr>
        <p:txBody>
          <a:bodyPr>
            <a:normAutofit/>
          </a:bodyPr>
          <a:lstStyle/>
          <a:p>
            <a:pPr marL="0" indent="0" algn="r">
              <a:buNone/>
            </a:pPr>
            <a:r>
              <a:rPr lang="fa-IR" sz="2500" dirty="0">
                <a:solidFill>
                  <a:schemeClr val="accent2">
                    <a:lumMod val="50000"/>
                  </a:schemeClr>
                </a:solidFill>
                <a:cs typeface="B Nazanin" panose="00000400000000000000" pitchFamily="2" charset="-78"/>
              </a:rPr>
              <a:t>مزیت قرارداد بیع </a:t>
            </a:r>
            <a:r>
              <a:rPr lang="fa-IR" sz="2500" dirty="0" smtClean="0">
                <a:solidFill>
                  <a:schemeClr val="accent2">
                    <a:lumMod val="50000"/>
                  </a:schemeClr>
                </a:solidFill>
                <a:cs typeface="B Nazanin" panose="00000400000000000000" pitchFamily="2" charset="-78"/>
              </a:rPr>
              <a:t>متقابل:</a:t>
            </a:r>
          </a:p>
          <a:p>
            <a:pPr marL="0" indent="0" algn="r">
              <a:buNone/>
            </a:pPr>
            <a:r>
              <a:rPr lang="fa-IR" sz="2300" dirty="0">
                <a:solidFill>
                  <a:schemeClr val="tx1"/>
                </a:solidFill>
                <a:cs typeface="B Nazanin" panose="00000400000000000000" pitchFamily="2" charset="-78"/>
              </a:rPr>
              <a:t>این نوع قراردادها، در شرایط ویژه­‌ای مانند زمان تحریم‌­های اقتصادی، می‌­توانند موجب انتقال سرمایه و فناوری و درصورت توافق، انتقال آموزش‌­های فنی به نیروی انسانی کشورهای تحت تحریم شوند</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قراردادهای بیع متقابل برای طرفین آن مزایایی مانند سهولت بازاریابی و بهره‌­گیری از فرصت‌های تجاری دوسویه را همراه دارد. همچنین این قراردادها، تسلط شرکت خارجی بر منابع داخلی یک کشور را به همراه ندارد چرا که تاسیس و بهره‌­برداری پروژه، تحت مدیریت و نظارت کامل کشور میزبان صورت می­‌گیرد و کشور سرمایه­‌گذار، صرفاً مقدمات تاسیس و بهره­‌برداری تا مرحله کلید زدن پروژه را برعهده می­‌گیرد و پس از آن به موجب قرارداد، هیچ حق و ادعایی در خصوص مالکیت پروژه احداث شده را ندارد</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به بیان دیگر، هدف قراردادهای بیع متقابل، </a:t>
            </a:r>
            <a:r>
              <a:rPr lang="fa-IR" sz="2300" dirty="0" smtClean="0">
                <a:solidFill>
                  <a:schemeClr val="tx1"/>
                </a:solidFill>
                <a:cs typeface="B Nazanin" panose="00000400000000000000" pitchFamily="2" charset="-78"/>
              </a:rPr>
              <a:t>آن گونه </a:t>
            </a:r>
            <a:r>
              <a:rPr lang="fa-IR" sz="2300" dirty="0">
                <a:solidFill>
                  <a:schemeClr val="tx1"/>
                </a:solidFill>
                <a:cs typeface="B Nazanin" panose="00000400000000000000" pitchFamily="2" charset="-78"/>
              </a:rPr>
              <a:t>که در صنایع نفتی ایران منعقد و به کار گرفته‌­شده­‌اند، تضمین حاکمیت دولت بر منابع ارزشمند نفت و گاز و حفظ نظارت دولت بر عملیات‌­های استخراج و </a:t>
            </a:r>
            <a:r>
              <a:rPr lang="fa-IR" sz="2300" dirty="0" smtClean="0">
                <a:solidFill>
                  <a:schemeClr val="tx1"/>
                </a:solidFill>
                <a:cs typeface="B Nazanin" panose="00000400000000000000" pitchFamily="2" charset="-78"/>
              </a:rPr>
              <a:t>بهره ­</a:t>
            </a:r>
            <a:r>
              <a:rPr lang="fa-IR" sz="2300" dirty="0">
                <a:solidFill>
                  <a:schemeClr val="tx1"/>
                </a:solidFill>
                <a:cs typeface="B Nazanin" panose="00000400000000000000" pitchFamily="2" charset="-78"/>
              </a:rPr>
              <a:t>‌برداری این منابع، همگام با بهره‌­مندی از سرمایه و فناوری پیشرفته و خدمات خارجی است</a:t>
            </a:r>
            <a:r>
              <a:rPr lang="fa-IR" sz="2300" dirty="0" smtClean="0">
                <a:solidFill>
                  <a:schemeClr val="tx1"/>
                </a:solidFill>
                <a:cs typeface="B Nazanin" panose="00000400000000000000" pitchFamily="2" charset="-78"/>
              </a:rPr>
              <a:t>.</a:t>
            </a:r>
          </a:p>
          <a:p>
            <a:pPr marL="0" indent="0" algn="r">
              <a:buNone/>
            </a:pPr>
            <a:r>
              <a:rPr lang="fa-IR" sz="2300" dirty="0">
                <a:solidFill>
                  <a:schemeClr val="tx1"/>
                </a:solidFill>
                <a:cs typeface="B Nazanin" panose="00000400000000000000" pitchFamily="2" charset="-78"/>
              </a:rPr>
              <a:t>به‌­طور مثال یکی از بندهای قراردادهای بیع متقابل که در حوزه نفت به چشم می­‌خورد، صراحتاً اعلام </a:t>
            </a:r>
            <a:r>
              <a:rPr lang="fa-IR" sz="2300" dirty="0" smtClean="0">
                <a:solidFill>
                  <a:schemeClr val="tx1"/>
                </a:solidFill>
                <a:cs typeface="B Nazanin" panose="00000400000000000000" pitchFamily="2" charset="-78"/>
              </a:rPr>
              <a:t>می‌دارد </a:t>
            </a:r>
            <a:r>
              <a:rPr lang="fa-IR" sz="2300" dirty="0">
                <a:solidFill>
                  <a:schemeClr val="tx1"/>
                </a:solidFill>
                <a:cs typeface="B Nazanin" panose="00000400000000000000" pitchFamily="2" charset="-78"/>
              </a:rPr>
              <a:t>که شرکت ملی نفت ایران، به شرکت نفت خارجی اجازه می­‌دهد تا عملیات توسعه را از طرف و به نام شرکت ملی نفت ایران و نه به­ عنوان یک شریک یا مالک پروژه اجرا کند.</a:t>
            </a:r>
            <a:endParaRPr lang="fa-IR" sz="2300" dirty="0" smtClean="0">
              <a:solidFill>
                <a:schemeClr val="tx1"/>
              </a:solidFill>
              <a:cs typeface="B Nazanin" panose="00000400000000000000" pitchFamily="2" charset="-78"/>
            </a:endParaRPr>
          </a:p>
          <a:p>
            <a:pPr marL="0" indent="0" algn="r">
              <a:buNone/>
            </a:pP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497908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112832"/>
            <a:ext cx="8911687" cy="821232"/>
          </a:xfrm>
        </p:spPr>
        <p:txBody>
          <a:bodyPr/>
          <a:lstStyle/>
          <a:p>
            <a:pPr algn="r"/>
            <a:r>
              <a:rPr lang="fa-IR" dirty="0">
                <a:solidFill>
                  <a:srgbClr val="31B4E6">
                    <a:lumMod val="50000"/>
                  </a:srgbClr>
                </a:solidFill>
                <a:cs typeface="B Nazanin" panose="00000400000000000000" pitchFamily="2" charset="-78"/>
              </a:rPr>
              <a:t>قراردادهای خرید خدمت</a:t>
            </a:r>
            <a:endParaRPr lang="en-US" dirty="0"/>
          </a:p>
        </p:txBody>
      </p:sp>
      <p:sp>
        <p:nvSpPr>
          <p:cNvPr id="3" name="Content Placeholder 2"/>
          <p:cNvSpPr>
            <a:spLocks noGrp="1"/>
          </p:cNvSpPr>
          <p:nvPr>
            <p:ph idx="1"/>
          </p:nvPr>
        </p:nvSpPr>
        <p:spPr>
          <a:xfrm>
            <a:off x="3134902" y="820992"/>
            <a:ext cx="8915400" cy="5211097"/>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نقاط منفی قرارداد بیع </a:t>
            </a:r>
            <a:r>
              <a:rPr lang="fa-IR" sz="2500" dirty="0" smtClean="0">
                <a:solidFill>
                  <a:schemeClr val="accent2">
                    <a:lumMod val="50000"/>
                  </a:schemeClr>
                </a:solidFill>
                <a:cs typeface="B Nazanin" panose="00000400000000000000" pitchFamily="2" charset="-78"/>
              </a:rPr>
              <a:t>متقابل:</a:t>
            </a:r>
          </a:p>
          <a:p>
            <a:pPr marL="0" indent="0" algn="r" rtl="1">
              <a:buNone/>
            </a:pPr>
            <a:r>
              <a:rPr lang="fa-IR" sz="2300" dirty="0">
                <a:solidFill>
                  <a:schemeClr val="tx1"/>
                </a:solidFill>
                <a:cs typeface="B Nazanin" panose="00000400000000000000" pitchFamily="2" charset="-78"/>
              </a:rPr>
              <a:t>به گفته بعضی صاحب­نظران، یکی از مهم‌­ترین معایب این نوع قراردادها، از بین بردن انگیزه متخصصان داخلی و تضعیف ظرفیت­‌های تولید فناوری و تجهیزات ملی است. درواقع این قراردادها با ایجاد راهکاری مطلوب و با بازدهی بالا در پیشبرد اقتصادی، می­توانند به تضعیف صنایع داخلی یک کشور دامن بزنند؛ چرا که در این قراردادها اغلب سهم پیمانکاران فرعی داخلی، در صورت وجود نیز بسیار اندک بوده است و از ظرفیت­‌های فنی و مهندسی داخلی استفاده چندانی نمی‌­شود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همچنین به عقیده برخی منتقدان، شرکت­‌های سرمایه‌­گذار خارجی در انتقال فناوری­‌های روز نیز اغلب کوتاهی کرده و بسیاری از فناوری­‌های مهم و تجهیزات کلیدی خود را به راحتی به کشورهای میزبان منتقل نمی­‌کنند.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33118879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152162"/>
            <a:ext cx="8911687" cy="762238"/>
          </a:xfrm>
        </p:spPr>
        <p:txBody>
          <a:bodyPr/>
          <a:lstStyle/>
          <a:p>
            <a:pPr algn="r"/>
            <a:r>
              <a:rPr lang="fa-IR" dirty="0" smtClean="0">
                <a:solidFill>
                  <a:schemeClr val="accent2">
                    <a:lumMod val="50000"/>
                  </a:schemeClr>
                </a:solidFill>
                <a:cs typeface="B Nazanin" panose="00000400000000000000" pitchFamily="2" charset="-78"/>
              </a:rPr>
              <a:t>قراردادهای ساخت و انتقال</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079622" y="1061883"/>
            <a:ext cx="8915400" cy="4984955"/>
          </a:xfrm>
        </p:spPr>
        <p:txBody>
          <a:bodyPr>
            <a:normAutofit/>
          </a:bodyPr>
          <a:lstStyle/>
          <a:p>
            <a:pPr marL="0" indent="0" algn="r" rtl="1">
              <a:buNone/>
            </a:pPr>
            <a:r>
              <a:rPr lang="fa-IR" sz="2300" dirty="0">
                <a:solidFill>
                  <a:schemeClr val="tx1"/>
                </a:solidFill>
                <a:cs typeface="B Nazanin" panose="00000400000000000000" pitchFamily="2" charset="-78"/>
              </a:rPr>
              <a:t>قرارداد ساخت، بهره‎برداری و واگذاری، به قراردادهایی گفته می‎شود که در آن شرکت یا شرکت‎هایی در قبال امتیازاتی، اقدام به اجرای پروژه‎های مالی سنگین کرده، مدت محدودی از پروژه </a:t>
            </a:r>
            <a:r>
              <a:rPr lang="fa-IR" sz="2300" dirty="0" smtClean="0">
                <a:solidFill>
                  <a:schemeClr val="tx1"/>
                </a:solidFill>
                <a:cs typeface="B Nazanin" panose="00000400000000000000" pitchFamily="2" charset="-78"/>
              </a:rPr>
              <a:t>اجرا شده </a:t>
            </a:r>
            <a:r>
              <a:rPr lang="fa-IR" sz="2300" dirty="0">
                <a:solidFill>
                  <a:schemeClr val="tx1"/>
                </a:solidFill>
                <a:cs typeface="B Nazanin" panose="00000400000000000000" pitchFamily="2" charset="-78"/>
              </a:rPr>
              <a:t>منتفع می‌شود و سپس پروژه یعنی </a:t>
            </a:r>
            <a:r>
              <a:rPr lang="fa-IR" sz="2300" dirty="0" smtClean="0">
                <a:solidFill>
                  <a:schemeClr val="tx1"/>
                </a:solidFill>
                <a:cs typeface="B Nazanin" panose="00000400000000000000" pitchFamily="2" charset="-78"/>
              </a:rPr>
              <a:t>ساخت‌ و سازها </a:t>
            </a:r>
            <a:r>
              <a:rPr lang="fa-IR" sz="2300" dirty="0">
                <a:solidFill>
                  <a:schemeClr val="tx1"/>
                </a:solidFill>
                <a:cs typeface="B Nazanin" panose="00000400000000000000" pitchFamily="2" charset="-78"/>
              </a:rPr>
              <a:t>و تأسیسات بنایی را به‎طوری‎که امکان فعالیت کامل </a:t>
            </a:r>
            <a:r>
              <a:rPr lang="fa-IR" sz="2300" dirty="0" smtClean="0">
                <a:solidFill>
                  <a:schemeClr val="tx1"/>
                </a:solidFill>
                <a:cs typeface="B Nazanin" panose="00000400000000000000" pitchFamily="2" charset="-78"/>
              </a:rPr>
              <a:t>داشته </a:t>
            </a:r>
            <a:r>
              <a:rPr lang="fa-IR" sz="2300" dirty="0">
                <a:solidFill>
                  <a:schemeClr val="tx1"/>
                </a:solidFill>
                <a:cs typeface="B Nazanin" panose="00000400000000000000" pitchFamily="2" charset="-78"/>
              </a:rPr>
              <a:t>باشد، به‌صورت بلاعوض به دستگاه دولتی یا شرکت‎های وابسته به آن، انتقال می‎دهد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بهره‎گیری از این روش در پروژه‌های زیربنایی از قبیل توسعه بزرگراه‎ها، خطوط راه‌آهن، احداث فرودگاه‎ها، اسکله‎ها، سدها، مجتمع‎های پتروشیمی و غیره مرسوم شده است زیرا سرمایه‎گذار باید بتواند بازگشت آن را در دوره کوتاه لمس کند. به‎علاوه امتیازات مالی پروژه باید به حدی باشد که مجری و سرمایه‌گذار تمایل به انعقاد چنین قراردادی را داشته </a:t>
            </a:r>
            <a:r>
              <a:rPr lang="fa-IR" sz="2300" dirty="0" smtClean="0">
                <a:solidFill>
                  <a:schemeClr val="tx1"/>
                </a:solidFill>
                <a:cs typeface="B Nazanin" panose="00000400000000000000" pitchFamily="2" charset="-78"/>
              </a:rPr>
              <a:t>باشند.</a:t>
            </a:r>
          </a:p>
          <a:p>
            <a:pPr marL="0" indent="0" algn="r" rtl="1">
              <a:buNone/>
            </a:pP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427097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4369" y="225904"/>
            <a:ext cx="8911687" cy="791735"/>
          </a:xfrm>
        </p:spPr>
        <p:txBody>
          <a:bodyPr/>
          <a:lstStyle/>
          <a:p>
            <a:pPr algn="r"/>
            <a:r>
              <a:rPr lang="fa-IR" dirty="0">
                <a:solidFill>
                  <a:srgbClr val="31B4E6">
                    <a:lumMod val="50000"/>
                  </a:srgbClr>
                </a:solidFill>
                <a:cs typeface="B Nazanin" panose="00000400000000000000" pitchFamily="2" charset="-78"/>
              </a:rPr>
              <a:t>قراردادهای ساخت و انتقال</a:t>
            </a:r>
            <a:endParaRPr lang="en-US" dirty="0"/>
          </a:p>
        </p:txBody>
      </p:sp>
      <p:sp>
        <p:nvSpPr>
          <p:cNvPr id="3" name="Content Placeholder 2"/>
          <p:cNvSpPr>
            <a:spLocks noGrp="1"/>
          </p:cNvSpPr>
          <p:nvPr>
            <p:ph idx="1"/>
          </p:nvPr>
        </p:nvSpPr>
        <p:spPr>
          <a:xfrm>
            <a:off x="2669458" y="1017638"/>
            <a:ext cx="9336598" cy="5324168"/>
          </a:xfrm>
        </p:spPr>
        <p:txBody>
          <a:bodyPr>
            <a:normAutofit/>
          </a:bodyPr>
          <a:lstStyle/>
          <a:p>
            <a:pPr marL="0" indent="0" algn="r">
              <a:buNone/>
            </a:pPr>
            <a:r>
              <a:rPr lang="fa-IR" sz="2500" dirty="0" smtClean="0">
                <a:solidFill>
                  <a:schemeClr val="accent2">
                    <a:lumMod val="50000"/>
                  </a:schemeClr>
                </a:solidFill>
                <a:cs typeface="B Nazanin" panose="00000400000000000000" pitchFamily="2" charset="-78"/>
              </a:rPr>
              <a:t>انواع قرارداد ساخت و انتقال:</a:t>
            </a:r>
          </a:p>
          <a:p>
            <a:pPr marL="0" indent="0" algn="r" rtl="1">
              <a:buNone/>
            </a:pPr>
            <a:r>
              <a:rPr lang="fa-IR" sz="2300" dirty="0" smtClean="0">
                <a:solidFill>
                  <a:schemeClr val="accent2">
                    <a:lumMod val="50000"/>
                  </a:schemeClr>
                </a:solidFill>
                <a:cs typeface="B Nazanin" panose="00000400000000000000" pitchFamily="2" charset="-78"/>
              </a:rPr>
              <a:t>1-ساخت–تملک–بهره‌برداری–انتقال </a:t>
            </a:r>
            <a:r>
              <a:rPr lang="en-US" sz="2300" dirty="0" smtClean="0">
                <a:solidFill>
                  <a:schemeClr val="accent2">
                    <a:lumMod val="50000"/>
                  </a:schemeClr>
                </a:solidFill>
                <a:latin typeface="Calibri" panose="020F0502020204030204" pitchFamily="34" charset="0"/>
                <a:cs typeface="Calibri" panose="020F0502020204030204" pitchFamily="34" charset="0"/>
              </a:rPr>
              <a:t>BOOT </a:t>
            </a:r>
            <a:r>
              <a:rPr lang="en-US" sz="2300" dirty="0">
                <a:solidFill>
                  <a:schemeClr val="accent2">
                    <a:lumMod val="50000"/>
                  </a:schemeClr>
                </a:solidFill>
                <a:latin typeface="Calibri" panose="020F0502020204030204" pitchFamily="34" charset="0"/>
                <a:cs typeface="Calibri" panose="020F0502020204030204" pitchFamily="34" charset="0"/>
              </a:rPr>
              <a:t>(Build–Own–Operate–Transfer</a:t>
            </a:r>
            <a:r>
              <a:rPr lang="en-US" sz="2300" dirty="0" smtClean="0">
                <a:solidFill>
                  <a:schemeClr val="accent2">
                    <a:lumMod val="50000"/>
                  </a:schemeClr>
                </a:solidFill>
                <a:latin typeface="Calibri" panose="020F0502020204030204" pitchFamily="34" charset="0"/>
                <a:cs typeface="Calibri" panose="020F0502020204030204" pitchFamily="34" charset="0"/>
              </a:rPr>
              <a:t>)</a:t>
            </a:r>
            <a:r>
              <a:rPr lang="fa-IR" sz="2300" dirty="0" smtClean="0">
                <a:solidFill>
                  <a:schemeClr val="accent2">
                    <a:lumMod val="50000"/>
                  </a:schemeClr>
                </a:solidFill>
                <a:latin typeface="Calibri" panose="020F0502020204030204" pitchFamily="34" charset="0"/>
                <a:cs typeface="Calibri" panose="020F0502020204030204" pitchFamily="34" charset="0"/>
              </a:rPr>
              <a:t> :</a:t>
            </a:r>
          </a:p>
          <a:p>
            <a:pPr marL="0" indent="0" algn="r" rtl="1">
              <a:buNone/>
            </a:pPr>
            <a:r>
              <a:rPr lang="fa-IR" sz="2300" dirty="0">
                <a:solidFill>
                  <a:schemeClr val="tx1"/>
                </a:solidFill>
                <a:latin typeface="Calibri" panose="020F0502020204030204" pitchFamily="34" charset="0"/>
                <a:cs typeface="B Nazanin" panose="00000400000000000000" pitchFamily="2" charset="-78"/>
              </a:rPr>
              <a:t>در این نوع قرارداد پس از ساخت، تملک و بهره‌برداری پروژه به کشور میزبان انتقال داده می‌شود</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r>
              <a:rPr lang="fa-IR" sz="2300" dirty="0" smtClean="0">
                <a:solidFill>
                  <a:schemeClr val="accent2">
                    <a:lumMod val="50000"/>
                  </a:schemeClr>
                </a:solidFill>
                <a:latin typeface="Calibri" panose="020F0502020204030204" pitchFamily="34" charset="0"/>
                <a:cs typeface="B Nazanin" panose="00000400000000000000" pitchFamily="2" charset="-78"/>
              </a:rPr>
              <a:t>2-ساخت–تملک–بهره‌برداری </a:t>
            </a:r>
            <a:r>
              <a:rPr lang="en-US" sz="2300" dirty="0">
                <a:solidFill>
                  <a:schemeClr val="accent2">
                    <a:lumMod val="50000"/>
                  </a:schemeClr>
                </a:solidFill>
                <a:latin typeface="Calibri" panose="020F0502020204030204" pitchFamily="34" charset="0"/>
                <a:cs typeface="B Nazanin" panose="00000400000000000000" pitchFamily="2" charset="-78"/>
              </a:rPr>
              <a:t>BOO (Build–Own–Operate</a:t>
            </a:r>
            <a:r>
              <a:rPr lang="en-US" sz="2300" dirty="0" smtClean="0">
                <a:solidFill>
                  <a:schemeClr val="accent2">
                    <a:lumMod val="50000"/>
                  </a:schemeClr>
                </a:solidFill>
                <a:latin typeface="Calibri" panose="020F0502020204030204" pitchFamily="34" charset="0"/>
                <a:cs typeface="B Nazanin" panose="00000400000000000000" pitchFamily="2" charset="-78"/>
              </a:rPr>
              <a:t>)</a:t>
            </a:r>
            <a:r>
              <a:rPr lang="fa-IR" sz="2300" dirty="0" smtClean="0">
                <a:solidFill>
                  <a:schemeClr val="accent2">
                    <a:lumMod val="50000"/>
                  </a:schemeClr>
                </a:solidFill>
                <a:latin typeface="Calibri" panose="020F0502020204030204" pitchFamily="34" charset="0"/>
                <a:cs typeface="B Nazanin" panose="00000400000000000000" pitchFamily="2" charset="-78"/>
              </a:rPr>
              <a:t> :</a:t>
            </a:r>
          </a:p>
          <a:p>
            <a:pPr marL="0" indent="0" algn="r" rtl="1">
              <a:buNone/>
            </a:pPr>
            <a:r>
              <a:rPr lang="fa-IR" sz="2300" dirty="0">
                <a:solidFill>
                  <a:schemeClr val="tx1"/>
                </a:solidFill>
                <a:latin typeface="Calibri" panose="020F0502020204030204" pitchFamily="34" charset="0"/>
                <a:cs typeface="B Nazanin" panose="00000400000000000000" pitchFamily="2" charset="-78"/>
              </a:rPr>
              <a:t>در این نوع قرارداد، سرمایه‌گذار خصوصی نسبت به ساخت + تملک + راه اندازی و نگهداری پروژه برای همیشه اقدام می‌نماید و عوارض </a:t>
            </a:r>
            <a:r>
              <a:rPr lang="fa-IR" sz="2300" dirty="0" smtClean="0">
                <a:solidFill>
                  <a:schemeClr val="tx1"/>
                </a:solidFill>
                <a:latin typeface="Calibri" panose="020F0502020204030204" pitchFamily="34" charset="0"/>
                <a:cs typeface="B Nazanin" panose="00000400000000000000" pitchFamily="2" charset="-78"/>
              </a:rPr>
              <a:t>اجاره‌ ها </a:t>
            </a:r>
            <a:r>
              <a:rPr lang="fa-IR" sz="2300" dirty="0">
                <a:solidFill>
                  <a:schemeClr val="tx1"/>
                </a:solidFill>
                <a:latin typeface="Calibri" panose="020F0502020204030204" pitchFamily="34" charset="0"/>
                <a:cs typeface="B Nazanin" panose="00000400000000000000" pitchFamily="2" charset="-78"/>
              </a:rPr>
              <a:t>و سایر مخارج و درآمدهای ناشی از اجرای پروژه را به منظور بازگرداندن سرمایه و سود جمع‌آوری می‌کند. در این نوع قراردادها دولت ممکن است بهره‌برداری و نگهداری پروژه را به یک دستگاه سومی محول نماید منوط به آنکه تضمین لازم را به بخش خصوصی تأمین‌کننده مخارج پروژه در خصوص متعهد بودن به اجرای قرارداد </a:t>
            </a:r>
            <a:r>
              <a:rPr lang="en-US" sz="2300" dirty="0">
                <a:solidFill>
                  <a:schemeClr val="tx1"/>
                </a:solidFill>
                <a:latin typeface="Calibri" panose="020F0502020204030204" pitchFamily="34" charset="0"/>
                <a:cs typeface="B Nazanin" panose="00000400000000000000" pitchFamily="2" charset="-78"/>
              </a:rPr>
              <a:t>B.O.O </a:t>
            </a:r>
            <a:r>
              <a:rPr lang="fa-IR" sz="2300" dirty="0" smtClean="0">
                <a:solidFill>
                  <a:schemeClr val="tx1"/>
                </a:solidFill>
                <a:latin typeface="Calibri" panose="020F0502020204030204" pitchFamily="34" charset="0"/>
                <a:cs typeface="B Nazanin" panose="00000400000000000000" pitchFamily="2" charset="-78"/>
              </a:rPr>
              <a:t> و </a:t>
            </a:r>
            <a:r>
              <a:rPr lang="fa-IR" sz="2300" dirty="0">
                <a:solidFill>
                  <a:schemeClr val="tx1"/>
                </a:solidFill>
                <a:latin typeface="Calibri" panose="020F0502020204030204" pitchFamily="34" charset="0"/>
                <a:cs typeface="B Nazanin" panose="00000400000000000000" pitchFamily="2" charset="-78"/>
              </a:rPr>
              <a:t>حفظ منافع سرمایه‌گذاری اولیه بدهد. همچنین در این نوع قرارداد دولت مختار است نسبت به خرید محصول یا خدمات ناشی از </a:t>
            </a:r>
            <a:r>
              <a:rPr lang="fa-IR" sz="2300" dirty="0" smtClean="0">
                <a:solidFill>
                  <a:schemeClr val="tx1"/>
                </a:solidFill>
                <a:latin typeface="Calibri" panose="020F0502020204030204" pitchFamily="34" charset="0"/>
                <a:cs typeface="B Nazanin" panose="00000400000000000000" pitchFamily="2" charset="-78"/>
              </a:rPr>
              <a:t>قرارداد</a:t>
            </a:r>
            <a:r>
              <a:rPr lang="en-US" sz="2300" dirty="0" smtClean="0">
                <a:solidFill>
                  <a:schemeClr val="tx1"/>
                </a:solidFill>
                <a:latin typeface="Calibri" panose="020F0502020204030204" pitchFamily="34" charset="0"/>
                <a:cs typeface="B Nazanin" panose="00000400000000000000" pitchFamily="2" charset="-78"/>
              </a:rPr>
              <a:t> B.O.O </a:t>
            </a:r>
            <a:r>
              <a:rPr lang="fa-IR" sz="2300" dirty="0">
                <a:solidFill>
                  <a:schemeClr val="tx1"/>
                </a:solidFill>
                <a:latin typeface="Calibri" panose="020F0502020204030204" pitchFamily="34" charset="0"/>
                <a:cs typeface="B Nazanin" panose="00000400000000000000" pitchFamily="2" charset="-78"/>
              </a:rPr>
              <a:t>اقدام نماید</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endParaRPr lang="fa-IR" sz="2300" dirty="0">
              <a:solidFill>
                <a:schemeClr val="tx1"/>
              </a:solidFill>
              <a:latin typeface="Calibri" panose="020F0502020204030204" pitchFamily="34" charset="0"/>
              <a:cs typeface="B Nazanin" panose="00000400000000000000" pitchFamily="2" charset="-78"/>
            </a:endParaRPr>
          </a:p>
          <a:p>
            <a:pPr marL="0" indent="0" algn="r" rtl="1">
              <a:buNone/>
            </a:pPr>
            <a:endParaRPr lang="fa-IR" sz="2300" dirty="0">
              <a:solidFill>
                <a:schemeClr val="accent2">
                  <a:lumMod val="50000"/>
                </a:schemeClr>
              </a:solidFill>
              <a:latin typeface="Calibri" panose="020F0502020204030204" pitchFamily="34" charset="0"/>
              <a:cs typeface="B Nazanin" panose="00000400000000000000" pitchFamily="2" charset="-78"/>
            </a:endParaRPr>
          </a:p>
          <a:p>
            <a:pPr marL="0" indent="0" algn="r" rtl="1">
              <a:buNone/>
            </a:pPr>
            <a:endParaRPr lang="en-US" sz="2300" dirty="0">
              <a:solidFill>
                <a:schemeClr val="accent2">
                  <a:lumMod val="50000"/>
                </a:schemeClr>
              </a:solidFill>
              <a:latin typeface="Calibri" panose="020F0502020204030204" pitchFamily="34" charset="0"/>
              <a:cs typeface="B Nazanin" panose="00000400000000000000" pitchFamily="2" charset="-78"/>
            </a:endParaRPr>
          </a:p>
          <a:p>
            <a:pPr marL="0" indent="0" algn="r" rtl="1">
              <a:buNone/>
            </a:pPr>
            <a:endParaRPr lang="fa-IR" sz="2300" dirty="0">
              <a:solidFill>
                <a:schemeClr val="tx1"/>
              </a:solidFill>
              <a:latin typeface="Calibri" panose="020F0502020204030204" pitchFamily="34" charset="0"/>
              <a:cs typeface="B Nazanin" panose="00000400000000000000" pitchFamily="2" charset="-78"/>
            </a:endParaRPr>
          </a:p>
          <a:p>
            <a:pPr marL="0" indent="0" algn="r" rtl="1">
              <a:buNone/>
            </a:pPr>
            <a:endParaRPr lang="fa-IR" sz="2300" dirty="0">
              <a:solidFill>
                <a:schemeClr val="tx1"/>
              </a:solidFill>
              <a:latin typeface="Calibri" panose="020F0502020204030204" pitchFamily="34" charset="0"/>
              <a:cs typeface="Calibri" panose="020F0502020204030204" pitchFamily="34" charset="0"/>
            </a:endParaRPr>
          </a:p>
          <a:p>
            <a:pPr marL="0" indent="0" algn="r" rtl="1">
              <a:buNone/>
            </a:pPr>
            <a:endParaRPr lang="en-US" sz="2300" dirty="0">
              <a:solidFill>
                <a:schemeClr val="tx1"/>
              </a:solidFill>
              <a:latin typeface="Calibri" panose="020F0502020204030204" pitchFamily="34" charset="0"/>
              <a:cs typeface="Calibri" panose="020F0502020204030204" pitchFamily="34" charset="0"/>
            </a:endParaRPr>
          </a:p>
          <a:p>
            <a:pPr marL="0" indent="0" algn="r" rtl="1">
              <a:buNone/>
            </a:pPr>
            <a:endParaRPr lang="en-US" sz="25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2268672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314394"/>
            <a:ext cx="8911687" cy="703245"/>
          </a:xfrm>
        </p:spPr>
        <p:txBody>
          <a:bodyPr/>
          <a:lstStyle/>
          <a:p>
            <a:pPr algn="r"/>
            <a:r>
              <a:rPr lang="fa-IR" dirty="0">
                <a:solidFill>
                  <a:srgbClr val="31B4E6">
                    <a:lumMod val="50000"/>
                  </a:srgbClr>
                </a:solidFill>
                <a:cs typeface="B Nazanin" panose="00000400000000000000" pitchFamily="2" charset="-78"/>
              </a:rPr>
              <a:t>قراردادهای ساخت و انتقال</a:t>
            </a:r>
            <a:endParaRPr lang="en-US" dirty="0">
              <a:cs typeface="B Nazanin" panose="00000400000000000000" pitchFamily="2" charset="-78"/>
            </a:endParaRPr>
          </a:p>
        </p:txBody>
      </p:sp>
      <p:sp>
        <p:nvSpPr>
          <p:cNvPr id="3" name="Content Placeholder 2"/>
          <p:cNvSpPr>
            <a:spLocks noGrp="1"/>
          </p:cNvSpPr>
          <p:nvPr>
            <p:ph idx="1"/>
          </p:nvPr>
        </p:nvSpPr>
        <p:spPr>
          <a:xfrm>
            <a:off x="2580968" y="1056968"/>
            <a:ext cx="9410341" cy="5343832"/>
          </a:xfrm>
        </p:spPr>
        <p:txBody>
          <a:bodyPr/>
          <a:lstStyle/>
          <a:p>
            <a:pPr marL="0" indent="0" algn="r" rtl="1">
              <a:buNone/>
            </a:pPr>
            <a:r>
              <a:rPr lang="fa-IR" sz="2500" dirty="0" smtClean="0">
                <a:solidFill>
                  <a:schemeClr val="accent2">
                    <a:lumMod val="50000"/>
                  </a:schemeClr>
                </a:solidFill>
                <a:cs typeface="B Nazanin" panose="00000400000000000000" pitchFamily="2" charset="-78"/>
              </a:rPr>
              <a:t>3-ساخت–اجاره–انتقال </a:t>
            </a:r>
            <a:r>
              <a:rPr lang="en-US" sz="2500" dirty="0">
                <a:solidFill>
                  <a:schemeClr val="accent2">
                    <a:lumMod val="50000"/>
                  </a:schemeClr>
                </a:solidFill>
                <a:latin typeface="Calibri" panose="020F0502020204030204" pitchFamily="34" charset="0"/>
                <a:cs typeface="Calibri" panose="020F0502020204030204" pitchFamily="34" charset="0"/>
              </a:rPr>
              <a:t>BLT (Build–Lease–Transfer</a:t>
            </a:r>
            <a:r>
              <a:rPr lang="en-US" sz="2500" dirty="0" smtClean="0">
                <a:solidFill>
                  <a:schemeClr val="accent2">
                    <a:lumMod val="50000"/>
                  </a:schemeClr>
                </a:solidFill>
                <a:latin typeface="Calibri" panose="020F0502020204030204" pitchFamily="34" charset="0"/>
                <a:cs typeface="Calibri" panose="020F0502020204030204" pitchFamily="34" charset="0"/>
              </a:rPr>
              <a:t>)</a:t>
            </a:r>
            <a:r>
              <a:rPr lang="fa-IR" sz="2500" dirty="0" smtClean="0">
                <a:solidFill>
                  <a:schemeClr val="accent2">
                    <a:lumMod val="50000"/>
                  </a:schemeClr>
                </a:solidFill>
                <a:latin typeface="Calibri" panose="020F0502020204030204" pitchFamily="34" charset="0"/>
                <a:cs typeface="Calibri" panose="020F0502020204030204" pitchFamily="34" charset="0"/>
              </a:rPr>
              <a:t> </a:t>
            </a:r>
            <a:r>
              <a:rPr lang="fa-IR" sz="2500" dirty="0" smtClean="0">
                <a:solidFill>
                  <a:schemeClr val="accent2">
                    <a:lumMod val="50000"/>
                  </a:schemeClr>
                </a:solidFill>
                <a:cs typeface="B Nazanin" panose="00000400000000000000" pitchFamily="2" charset="-78"/>
              </a:rPr>
              <a:t>:</a:t>
            </a:r>
          </a:p>
          <a:p>
            <a:pPr marL="0" indent="0" algn="r" rtl="1">
              <a:buNone/>
            </a:pPr>
            <a:r>
              <a:rPr lang="fa-IR" sz="2300" dirty="0">
                <a:cs typeface="B Nazanin" panose="00000400000000000000" pitchFamily="2" charset="-78"/>
              </a:rPr>
              <a:t>در این نوع قرارداد، سرمایه خصوصی نسبت به ساخت پروژه اقدام نموده و دولت هزینه‌های سرمایه‌گذاری بخش خصوصی را از محل اعتبار پروژه تحت یک شرایط برنامه توافق شده پرداخت </a:t>
            </a:r>
            <a:r>
              <a:rPr lang="fa-IR" sz="2300" dirty="0" smtClean="0">
                <a:cs typeface="B Nazanin" panose="00000400000000000000" pitchFamily="2" charset="-78"/>
              </a:rPr>
              <a:t>می‌کند. مالکیت </a:t>
            </a:r>
            <a:r>
              <a:rPr lang="fa-IR" sz="2300" dirty="0">
                <a:cs typeface="B Nazanin" panose="00000400000000000000" pitchFamily="2" charset="-78"/>
              </a:rPr>
              <a:t>پروژه پس از انقضای دوره دوباره به دولت بر می‌گردد</a:t>
            </a:r>
            <a:r>
              <a:rPr lang="fa-IR" sz="2300" dirty="0" smtClean="0">
                <a:cs typeface="B Nazanin" panose="00000400000000000000" pitchFamily="2" charset="-78"/>
              </a:rPr>
              <a:t>.</a:t>
            </a:r>
          </a:p>
          <a:p>
            <a:pPr marL="0" indent="0" algn="r" rtl="1">
              <a:buNone/>
            </a:pPr>
            <a:r>
              <a:rPr lang="fa-IR" sz="2300" dirty="0" smtClean="0">
                <a:solidFill>
                  <a:schemeClr val="accent2">
                    <a:lumMod val="50000"/>
                  </a:schemeClr>
                </a:solidFill>
                <a:cs typeface="B Nazanin" panose="00000400000000000000" pitchFamily="2" charset="-78"/>
              </a:rPr>
              <a:t>4-طراحی–ساخت–تامین </a:t>
            </a:r>
            <a:r>
              <a:rPr lang="fa-IR" sz="2300" dirty="0">
                <a:solidFill>
                  <a:schemeClr val="accent2">
                    <a:lumMod val="50000"/>
                  </a:schemeClr>
                </a:solidFill>
                <a:cs typeface="B Nazanin" panose="00000400000000000000" pitchFamily="2" charset="-78"/>
              </a:rPr>
              <a:t>مالی-بهره‌برداری </a:t>
            </a:r>
            <a:r>
              <a:rPr lang="en-US" sz="2300" dirty="0" smtClean="0">
                <a:solidFill>
                  <a:schemeClr val="accent2">
                    <a:lumMod val="50000"/>
                  </a:schemeClr>
                </a:solidFill>
                <a:latin typeface="Calibri" panose="020F0502020204030204" pitchFamily="34" charset="0"/>
                <a:cs typeface="Calibri" panose="020F0502020204030204" pitchFamily="34" charset="0"/>
              </a:rPr>
              <a:t>DBFO </a:t>
            </a:r>
            <a:r>
              <a:rPr lang="en-US" sz="2300" dirty="0">
                <a:solidFill>
                  <a:schemeClr val="accent2">
                    <a:lumMod val="50000"/>
                  </a:schemeClr>
                </a:solidFill>
                <a:latin typeface="Calibri" panose="020F0502020204030204" pitchFamily="34" charset="0"/>
                <a:cs typeface="Calibri" panose="020F0502020204030204" pitchFamily="34" charset="0"/>
              </a:rPr>
              <a:t>(Design–Build–Finance–Operate</a:t>
            </a:r>
            <a:r>
              <a:rPr lang="en-US" sz="2300" dirty="0" smtClean="0">
                <a:solidFill>
                  <a:schemeClr val="accent2">
                    <a:lumMod val="50000"/>
                  </a:schemeClr>
                </a:solidFill>
                <a:latin typeface="Calibri" panose="020F0502020204030204" pitchFamily="34" charset="0"/>
                <a:cs typeface="Calibri" panose="020F0502020204030204" pitchFamily="34" charset="0"/>
              </a:rPr>
              <a:t>)</a:t>
            </a:r>
            <a:r>
              <a:rPr lang="fa-IR" sz="2300" dirty="0" smtClean="0">
                <a:solidFill>
                  <a:schemeClr val="accent2">
                    <a:lumMod val="50000"/>
                  </a:schemeClr>
                </a:solidFill>
                <a:latin typeface="Calibri" panose="020F0502020204030204" pitchFamily="34" charset="0"/>
                <a:cs typeface="Calibri" panose="020F0502020204030204" pitchFamily="34" charset="0"/>
              </a:rPr>
              <a:t> :</a:t>
            </a:r>
          </a:p>
          <a:p>
            <a:pPr marL="0" indent="0" algn="r" rtl="1">
              <a:buNone/>
            </a:pPr>
            <a:r>
              <a:rPr lang="fa-IR" sz="2300" dirty="0">
                <a:latin typeface="Calibri" panose="020F0502020204030204" pitchFamily="34" charset="0"/>
                <a:cs typeface="B Nazanin" panose="00000400000000000000" pitchFamily="2" charset="-78"/>
              </a:rPr>
              <a:t>در این قرارداد سرمایه‌گذار </a:t>
            </a:r>
            <a:r>
              <a:rPr lang="fa-IR" sz="2300" dirty="0" smtClean="0">
                <a:latin typeface="Calibri" panose="020F0502020204030204" pitchFamily="34" charset="0"/>
                <a:cs typeface="B Nazanin" panose="00000400000000000000" pitchFamily="2" charset="-78"/>
              </a:rPr>
              <a:t>کار </a:t>
            </a:r>
            <a:r>
              <a:rPr lang="fa-IR" sz="2300" dirty="0">
                <a:latin typeface="Calibri" panose="020F0502020204030204" pitchFamily="34" charset="0"/>
                <a:cs typeface="B Nazanin" panose="00000400000000000000" pitchFamily="2" charset="-78"/>
              </a:rPr>
              <a:t>طراحی و ساخت و تأمین منابع مالی را انجام داده به مرحله بهره‌برداری می‌رساند.</a:t>
            </a:r>
            <a:endParaRPr lang="en-US" sz="2300" dirty="0">
              <a:latin typeface="Calibri" panose="020F0502020204030204" pitchFamily="34" charset="0"/>
              <a:cs typeface="B Nazanin" panose="00000400000000000000" pitchFamily="2" charset="-78"/>
            </a:endParaRPr>
          </a:p>
          <a:p>
            <a:pPr marL="0" indent="0" algn="r" rtl="1">
              <a:buNone/>
            </a:pPr>
            <a:r>
              <a:rPr lang="fa-IR" sz="2300" dirty="0" smtClean="0">
                <a:solidFill>
                  <a:schemeClr val="accent2">
                    <a:lumMod val="50000"/>
                  </a:schemeClr>
                </a:solidFill>
                <a:cs typeface="B Nazanin" panose="00000400000000000000" pitchFamily="2" charset="-78"/>
              </a:rPr>
              <a:t>5-طراحی–ساخت-بهره‌برداری-انتقال </a:t>
            </a:r>
            <a:r>
              <a:rPr lang="en-US" sz="2300" dirty="0">
                <a:solidFill>
                  <a:schemeClr val="accent2">
                    <a:lumMod val="50000"/>
                  </a:schemeClr>
                </a:solidFill>
                <a:latin typeface="Calibri" panose="020F0502020204030204" pitchFamily="34" charset="0"/>
                <a:cs typeface="Calibri" panose="020F0502020204030204" pitchFamily="34" charset="0"/>
              </a:rPr>
              <a:t>DBOT (Design–Build–Operate–Transfer</a:t>
            </a:r>
            <a:r>
              <a:rPr lang="en-US" sz="2300" dirty="0" smtClean="0">
                <a:solidFill>
                  <a:schemeClr val="accent2">
                    <a:lumMod val="50000"/>
                  </a:schemeClr>
                </a:solidFill>
                <a:latin typeface="Calibri" panose="020F0502020204030204" pitchFamily="34" charset="0"/>
                <a:cs typeface="Calibri" panose="020F0502020204030204" pitchFamily="34" charset="0"/>
              </a:rPr>
              <a:t>)</a:t>
            </a:r>
            <a:r>
              <a:rPr lang="fa-IR" sz="2300" dirty="0">
                <a:solidFill>
                  <a:schemeClr val="accent2">
                    <a:lumMod val="50000"/>
                  </a:schemeClr>
                </a:solidFill>
                <a:latin typeface="Calibri" panose="020F0502020204030204" pitchFamily="34" charset="0"/>
                <a:cs typeface="Calibri" panose="020F0502020204030204" pitchFamily="34" charset="0"/>
              </a:rPr>
              <a:t> </a:t>
            </a:r>
            <a:r>
              <a:rPr lang="fa-IR" sz="2300" dirty="0" smtClean="0">
                <a:solidFill>
                  <a:schemeClr val="accent2">
                    <a:lumMod val="50000"/>
                  </a:schemeClr>
                </a:solidFill>
                <a:latin typeface="Calibri" panose="020F0502020204030204" pitchFamily="34" charset="0"/>
                <a:cs typeface="Calibri" panose="020F0502020204030204" pitchFamily="34" charset="0"/>
              </a:rPr>
              <a:t>:</a:t>
            </a:r>
          </a:p>
          <a:p>
            <a:pPr marL="0" indent="0" algn="r" rtl="1">
              <a:buNone/>
            </a:pPr>
            <a:r>
              <a:rPr lang="fa-IR" sz="2300" dirty="0">
                <a:latin typeface="Calibri" panose="020F0502020204030204" pitchFamily="34" charset="0"/>
                <a:cs typeface="B Nazanin" panose="00000400000000000000" pitchFamily="2" charset="-78"/>
              </a:rPr>
              <a:t>در این قرارداد کار طراحی ساخت و بهره‌برداری و انتقال بر عهده یک پیمانکار می‌باشد.</a:t>
            </a:r>
          </a:p>
          <a:p>
            <a:pPr marL="0" indent="0" algn="r" rtl="1">
              <a:buNone/>
            </a:pPr>
            <a:r>
              <a:rPr lang="fa-IR" sz="2300" dirty="0" smtClean="0">
                <a:solidFill>
                  <a:schemeClr val="accent2">
                    <a:lumMod val="50000"/>
                  </a:schemeClr>
                </a:solidFill>
                <a:latin typeface="Calibri" panose="020F0502020204030204" pitchFamily="34" charset="0"/>
                <a:cs typeface="B Nazanin" panose="00000400000000000000" pitchFamily="2" charset="-78"/>
              </a:rPr>
              <a:t>6-طراحی-ساخت–مدیریت-تامین </a:t>
            </a:r>
            <a:r>
              <a:rPr lang="fa-IR" sz="2300" dirty="0">
                <a:solidFill>
                  <a:schemeClr val="accent2">
                    <a:lumMod val="50000"/>
                  </a:schemeClr>
                </a:solidFill>
                <a:latin typeface="Calibri" panose="020F0502020204030204" pitchFamily="34" charset="0"/>
                <a:cs typeface="B Nazanin" panose="00000400000000000000" pitchFamily="2" charset="-78"/>
              </a:rPr>
              <a:t>مالی </a:t>
            </a:r>
            <a:r>
              <a:rPr lang="en-US" sz="2300" dirty="0" smtClean="0">
                <a:solidFill>
                  <a:schemeClr val="accent2">
                    <a:lumMod val="50000"/>
                  </a:schemeClr>
                </a:solidFill>
                <a:latin typeface="Calibri" panose="020F0502020204030204" pitchFamily="34" charset="0"/>
                <a:cs typeface="B Nazanin" panose="00000400000000000000" pitchFamily="2" charset="-78"/>
              </a:rPr>
              <a:t>DCMF </a:t>
            </a:r>
            <a:r>
              <a:rPr lang="en-US" sz="2300" dirty="0">
                <a:solidFill>
                  <a:schemeClr val="accent2">
                    <a:lumMod val="50000"/>
                  </a:schemeClr>
                </a:solidFill>
                <a:latin typeface="Calibri" panose="020F0502020204030204" pitchFamily="34" charset="0"/>
                <a:cs typeface="B Nazanin" panose="00000400000000000000" pitchFamily="2" charset="-78"/>
              </a:rPr>
              <a:t>(Design–Construct–Manage–Finance</a:t>
            </a:r>
            <a:r>
              <a:rPr lang="en-US" sz="2300" dirty="0" smtClean="0">
                <a:solidFill>
                  <a:schemeClr val="accent2">
                    <a:lumMod val="50000"/>
                  </a:schemeClr>
                </a:solidFill>
                <a:latin typeface="Calibri" panose="020F0502020204030204" pitchFamily="34" charset="0"/>
                <a:cs typeface="B Nazanin" panose="00000400000000000000" pitchFamily="2" charset="-78"/>
              </a:rPr>
              <a:t>)</a:t>
            </a:r>
            <a:r>
              <a:rPr lang="fa-IR" sz="2300" dirty="0" smtClean="0">
                <a:solidFill>
                  <a:schemeClr val="accent2">
                    <a:lumMod val="50000"/>
                  </a:schemeClr>
                </a:solidFill>
                <a:latin typeface="Calibri" panose="020F0502020204030204" pitchFamily="34" charset="0"/>
                <a:cs typeface="B Nazanin" panose="00000400000000000000" pitchFamily="2" charset="-78"/>
              </a:rPr>
              <a:t> :</a:t>
            </a:r>
          </a:p>
          <a:p>
            <a:pPr marL="0" indent="0" algn="r" rtl="1">
              <a:buNone/>
            </a:pPr>
            <a:r>
              <a:rPr lang="fa-IR" sz="2300" dirty="0">
                <a:latin typeface="Calibri" panose="020F0502020204030204" pitchFamily="34" charset="0"/>
                <a:cs typeface="B Nazanin" panose="00000400000000000000" pitchFamily="2" charset="-78"/>
              </a:rPr>
              <a:t>در این قرارداد کار طراحی ساخت و مدیریت و تأمین منابع مالی بر عهده پیمانکار می‌باشد.</a:t>
            </a:r>
          </a:p>
          <a:p>
            <a:pPr marL="0" indent="0" algn="r" rtl="1">
              <a:buNone/>
            </a:pPr>
            <a:endParaRPr lang="fa-IR" sz="2300" dirty="0">
              <a:latin typeface="Calibri" panose="020F0502020204030204" pitchFamily="34" charset="0"/>
              <a:cs typeface="B Nazanin" panose="00000400000000000000" pitchFamily="2" charset="-78"/>
            </a:endParaRPr>
          </a:p>
          <a:p>
            <a:pPr marL="0" indent="0" algn="r" rtl="1">
              <a:buNone/>
            </a:pPr>
            <a:endParaRPr lang="en-US" sz="2300" dirty="0">
              <a:latin typeface="Calibri" panose="020F0502020204030204" pitchFamily="34" charset="0"/>
              <a:cs typeface="B Nazanin" panose="00000400000000000000" pitchFamily="2" charset="-78"/>
            </a:endParaRPr>
          </a:p>
          <a:p>
            <a:pPr marL="0" indent="0" algn="r" rtl="1">
              <a:buNone/>
            </a:pPr>
            <a:endParaRPr lang="fa-IR" sz="2300" dirty="0">
              <a:latin typeface="Calibri" panose="020F0502020204030204" pitchFamily="34" charset="0"/>
              <a:cs typeface="Calibri" panose="020F0502020204030204" pitchFamily="34" charset="0"/>
            </a:endParaRPr>
          </a:p>
          <a:p>
            <a:pPr marL="0" indent="0" algn="r" rtl="1">
              <a:buNone/>
            </a:pPr>
            <a:endParaRPr lang="en-US" sz="2300" dirty="0">
              <a:latin typeface="Calibri" panose="020F0502020204030204" pitchFamily="34" charset="0"/>
              <a:cs typeface="Calibri" panose="020F0502020204030204" pitchFamily="34" charset="0"/>
            </a:endParaRPr>
          </a:p>
          <a:p>
            <a:pPr marL="0" indent="0" algn="r" rtl="1">
              <a:buNone/>
            </a:pPr>
            <a:endParaRPr lang="en-US" sz="2300" dirty="0">
              <a:cs typeface="B Nazanin" panose="00000400000000000000" pitchFamily="2" charset="-78"/>
            </a:endParaRPr>
          </a:p>
          <a:p>
            <a:pPr marL="0" indent="0" algn="r" rtl="1">
              <a:buNone/>
            </a:pPr>
            <a:endParaRPr lang="en-US"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2499241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85294" y="230214"/>
            <a:ext cx="8911687" cy="684185"/>
          </a:xfrm>
        </p:spPr>
        <p:txBody>
          <a:bodyPr/>
          <a:lstStyle/>
          <a:p>
            <a:pPr algn="r"/>
            <a:r>
              <a:rPr lang="fa-IR" dirty="0">
                <a:solidFill>
                  <a:srgbClr val="31B4E6">
                    <a:lumMod val="50000"/>
                  </a:srgbClr>
                </a:solidFill>
                <a:cs typeface="B Nazanin" panose="00000400000000000000" pitchFamily="2" charset="-78"/>
              </a:rPr>
              <a:t>دسته بندی انواع قراردادهای ساختمانی</a:t>
            </a:r>
            <a:endParaRPr lang="en-US" dirty="0"/>
          </a:p>
        </p:txBody>
      </p:sp>
      <p:sp>
        <p:nvSpPr>
          <p:cNvPr id="3" name="Content Placeholder 2"/>
          <p:cNvSpPr>
            <a:spLocks noGrp="1"/>
          </p:cNvSpPr>
          <p:nvPr>
            <p:ph idx="1"/>
          </p:nvPr>
        </p:nvSpPr>
        <p:spPr>
          <a:xfrm>
            <a:off x="3085294" y="1139483"/>
            <a:ext cx="8915400" cy="4037428"/>
          </a:xfrm>
        </p:spPr>
        <p:txBody>
          <a:bodyPr/>
          <a:lstStyle/>
          <a:p>
            <a:pPr marL="0" lvl="0" indent="0" algn="r" rtl="1">
              <a:buClr>
                <a:srgbClr val="353535"/>
              </a:buClr>
              <a:buNone/>
            </a:pPr>
            <a:r>
              <a:rPr lang="fa-IR" sz="2600" dirty="0">
                <a:solidFill>
                  <a:srgbClr val="31B4E6">
                    <a:lumMod val="50000"/>
                  </a:srgbClr>
                </a:solidFill>
                <a:cs typeface="B Nazanin" panose="00000400000000000000" pitchFamily="2" charset="-78"/>
              </a:rPr>
              <a:t>انواع قراردادهای ساختمانی </a:t>
            </a:r>
            <a:r>
              <a:rPr lang="fa-IR" sz="2600" dirty="0" smtClean="0">
                <a:solidFill>
                  <a:srgbClr val="31B4E6">
                    <a:lumMod val="50000"/>
                  </a:srgbClr>
                </a:solidFill>
                <a:cs typeface="B Nazanin" panose="00000400000000000000" pitchFamily="2" charset="-78"/>
              </a:rPr>
              <a:t>بر اساس نحوه پرداخت، </a:t>
            </a:r>
            <a:r>
              <a:rPr lang="fa-IR" sz="2600" dirty="0">
                <a:solidFill>
                  <a:srgbClr val="31B4E6">
                    <a:lumMod val="50000"/>
                  </a:srgbClr>
                </a:solidFill>
                <a:cs typeface="B Nazanin" panose="00000400000000000000" pitchFamily="2" charset="-78"/>
              </a:rPr>
              <a:t>عبارتند از</a:t>
            </a:r>
            <a:r>
              <a:rPr lang="fa-IR" sz="2600" dirty="0" smtClean="0">
                <a:solidFill>
                  <a:srgbClr val="31B4E6">
                    <a:lumMod val="50000"/>
                  </a:srgbClr>
                </a:solidFill>
                <a:cs typeface="B Nazanin" panose="00000400000000000000" pitchFamily="2" charset="-78"/>
              </a:rPr>
              <a:t>:</a:t>
            </a: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روش پرداخت بر اساس فهرست بها</a:t>
            </a: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روش پرداخت قیمت مقطوع </a:t>
            </a:r>
            <a:r>
              <a:rPr lang="en-US" sz="2500" dirty="0" smtClean="0">
                <a:solidFill>
                  <a:schemeClr val="tx1"/>
                </a:solidFill>
                <a:latin typeface="Calibri" panose="020F0502020204030204" pitchFamily="34" charset="0"/>
                <a:cs typeface="Calibri" panose="020F0502020204030204" pitchFamily="34" charset="0"/>
              </a:rPr>
              <a:t>(Lump sun)</a:t>
            </a:r>
            <a:endParaRPr lang="fa-IR" sz="2500" dirty="0" smtClean="0">
              <a:solidFill>
                <a:schemeClr val="tx1"/>
              </a:solidFill>
              <a:latin typeface="Calibri" panose="020F0502020204030204" pitchFamily="34" charset="0"/>
              <a:cs typeface="Calibri" panose="020F0502020204030204" pitchFamily="34" charset="0"/>
            </a:endParaRP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روش پرداخت</a:t>
            </a:r>
            <a:r>
              <a:rPr lang="en-US" sz="2500" dirty="0" smtClean="0">
                <a:solidFill>
                  <a:schemeClr val="tx1"/>
                </a:solidFill>
                <a:latin typeface="Calibri" panose="020F0502020204030204" pitchFamily="34" charset="0"/>
                <a:cs typeface="Calibri" panose="020F0502020204030204" pitchFamily="34" charset="0"/>
              </a:rPr>
              <a:t> (cost plus) </a:t>
            </a:r>
            <a:endParaRPr lang="fa-IR" sz="2500" dirty="0" smtClean="0">
              <a:solidFill>
                <a:schemeClr val="tx1"/>
              </a:solidFill>
              <a:latin typeface="Calibri" panose="020F0502020204030204" pitchFamily="34" charset="0"/>
              <a:cs typeface="Calibri" panose="020F0502020204030204" pitchFamily="34" charset="0"/>
            </a:endParaRPr>
          </a:p>
          <a:p>
            <a:pPr lvl="1" algn="r" rtl="1">
              <a:buClr>
                <a:srgbClr val="353535"/>
              </a:buClr>
              <a:buFont typeface="Arial" panose="020B0604020202020204" pitchFamily="34" charset="0"/>
              <a:buChar char="•"/>
            </a:pPr>
            <a:endParaRPr lang="fa-IR" sz="2400" dirty="0">
              <a:solidFill>
                <a:srgbClr val="31B4E6">
                  <a:lumMod val="50000"/>
                </a:srgbClr>
              </a:solidFill>
              <a:cs typeface="B Nazanin" panose="00000400000000000000" pitchFamily="2" charset="-78"/>
            </a:endParaRPr>
          </a:p>
          <a:p>
            <a:pPr marL="0" indent="0" algn="r">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9273" y="2205697"/>
            <a:ext cx="1905000" cy="1905000"/>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682617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6" y="152161"/>
            <a:ext cx="8911687" cy="835980"/>
          </a:xfrm>
        </p:spPr>
        <p:txBody>
          <a:bodyPr>
            <a:noAutofit/>
          </a:bodyPr>
          <a:lstStyle/>
          <a:p>
            <a:pPr marL="742950" lvl="1" indent="-285750" defTabSz="457200" rtl="1">
              <a:spcBef>
                <a:spcPts val="1000"/>
              </a:spcBef>
            </a:pPr>
            <a:r>
              <a:rPr lang="fa-IR" sz="3600" kern="1200" dirty="0">
                <a:solidFill>
                  <a:srgbClr val="31B4E6">
                    <a:lumMod val="50000"/>
                  </a:srgbClr>
                </a:solidFill>
                <a:latin typeface="Century Gothic" panose="020B0502020202020204"/>
                <a:ea typeface="+mj-ea"/>
                <a:cs typeface="B Nazanin" panose="00000400000000000000" pitchFamily="2" charset="-78"/>
              </a:rPr>
              <a:t>قراردادهای کلید در دست یا </a:t>
            </a:r>
            <a:r>
              <a:rPr lang="en-US" sz="3600" kern="1200" dirty="0">
                <a:solidFill>
                  <a:srgbClr val="31B4E6">
                    <a:lumMod val="50000"/>
                  </a:srgbClr>
                </a:solidFill>
                <a:latin typeface="Century Gothic" panose="020B0502020202020204"/>
                <a:ea typeface="+mj-ea"/>
                <a:cs typeface="B Nazanin" panose="00000400000000000000" pitchFamily="2" charset="-78"/>
              </a:rPr>
              <a:t> (</a:t>
            </a:r>
            <a:r>
              <a:rPr lang="en-US" sz="3600" kern="1200" dirty="0">
                <a:solidFill>
                  <a:srgbClr val="31B4E6">
                    <a:lumMod val="50000"/>
                  </a:srgbClr>
                </a:solidFill>
                <a:latin typeface="Calibri" panose="020F0502020204030204" pitchFamily="34" charset="0"/>
                <a:ea typeface="+mj-ea"/>
                <a:cs typeface="B Nazanin" panose="00000400000000000000" pitchFamily="2" charset="-78"/>
              </a:rPr>
              <a:t>Turnkey)</a:t>
            </a:r>
            <a:r>
              <a:rPr lang="fa-IR" sz="3600" kern="1200" dirty="0">
                <a:solidFill>
                  <a:srgbClr val="31B4E6">
                    <a:lumMod val="50000"/>
                  </a:srgbClr>
                </a:solidFill>
                <a:latin typeface="Calibri" panose="020F0502020204030204" pitchFamily="34" charset="0"/>
                <a:ea typeface="+mj-ea"/>
                <a:cs typeface="B Nazanin" panose="00000400000000000000" pitchFamily="2" charset="-78"/>
              </a:rPr>
              <a:t/>
            </a:r>
            <a:br>
              <a:rPr lang="fa-IR" sz="3600" kern="1200" dirty="0">
                <a:solidFill>
                  <a:srgbClr val="31B4E6">
                    <a:lumMod val="50000"/>
                  </a:srgbClr>
                </a:solidFill>
                <a:latin typeface="Calibri" panose="020F0502020204030204" pitchFamily="34" charset="0"/>
                <a:ea typeface="+mj-ea"/>
                <a:cs typeface="B Nazanin" panose="00000400000000000000" pitchFamily="2" charset="-78"/>
              </a:rPr>
            </a:br>
            <a:endParaRPr lang="en-US" sz="3600"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274141" y="988141"/>
            <a:ext cx="8658173" cy="5294672"/>
          </a:xfrm>
        </p:spPr>
        <p:txBody>
          <a:bodyPr>
            <a:normAutofit/>
          </a:bodyPr>
          <a:lstStyle/>
          <a:p>
            <a:pPr marL="0" indent="0" algn="r" rtl="1">
              <a:buNone/>
            </a:pPr>
            <a:r>
              <a:rPr lang="fa-IR" sz="2300" dirty="0">
                <a:solidFill>
                  <a:schemeClr val="tx1"/>
                </a:solidFill>
                <a:cs typeface="B Nazanin" panose="00000400000000000000" pitchFamily="2" charset="-78"/>
              </a:rPr>
              <a:t>پروژه کلید در دست ، مسئولیت طراحی و اجرا را به‌طور کامل بر عهده پیمانکار ، می گذارد بگونه ای که بعد از تکمیل پروژه ، کارفرما فقط با چرخاندن یک کلید می‌تواند بهره‌برداری از تأسیسات اجراء شده را آغاز نماید . در این روش ، کارفرما یا مشاورین او ، فقط در فرایند مناقصه و نظارت عالیه بر کار پیمانکار دخالت خواهند داشت . کلید در دست ، حد اعلای سپردن مسئولیت طراحی و اجرا به پیمانکار است . بنابراین نیازی نیست که مشخص شود آیا یک نقیصه به دلیل طراحی غلط بوده یا از اجرای ضعیف ناشی شده است و به عنوان یک قانون کلی ، مسئولیت هر عیب و نقصی که در محدوده تعریف شده کار رخ دهد ، </a:t>
            </a:r>
            <a:r>
              <a:rPr lang="fa-IR" sz="2300" dirty="0" smtClean="0">
                <a:solidFill>
                  <a:schemeClr val="tx1"/>
                </a:solidFill>
                <a:cs typeface="B Nazanin" panose="00000400000000000000" pitchFamily="2" charset="-78"/>
              </a:rPr>
              <a:t>به عهده </a:t>
            </a:r>
            <a:r>
              <a:rPr lang="fa-IR" sz="2300" dirty="0">
                <a:solidFill>
                  <a:schemeClr val="tx1"/>
                </a:solidFill>
                <a:cs typeface="B Nazanin" panose="00000400000000000000" pitchFamily="2" charset="-78"/>
              </a:rPr>
              <a:t>پیمانکار خواهد بود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در این نوع از قراردادها </a:t>
            </a:r>
            <a:r>
              <a:rPr lang="fa-IR" sz="2300" dirty="0" smtClean="0">
                <a:solidFill>
                  <a:schemeClr val="tx1"/>
                </a:solidFill>
                <a:cs typeface="B Nazanin" panose="00000400000000000000" pitchFamily="2" charset="-78"/>
              </a:rPr>
              <a:t>مسؤلیت </a:t>
            </a:r>
            <a:r>
              <a:rPr lang="fa-IR" sz="2300" dirty="0">
                <a:solidFill>
                  <a:schemeClr val="tx1"/>
                </a:solidFill>
                <a:cs typeface="B Nazanin" panose="00000400000000000000" pitchFamily="2" charset="-78"/>
              </a:rPr>
              <a:t>تمامی فعالیت‌های پروژه شامل طراحی، تامین تجهیزات، ساخت و راه‌اندازی بر عهده پیمانکار قرار گرفته و به عبارت دیگر کارفرما تمامی </a:t>
            </a:r>
            <a:r>
              <a:rPr lang="fa-IR" sz="2300" dirty="0" smtClean="0">
                <a:solidFill>
                  <a:schemeClr val="tx1"/>
                </a:solidFill>
                <a:cs typeface="B Nazanin" panose="00000400000000000000" pitchFamily="2" charset="-78"/>
              </a:rPr>
              <a:t>مسؤلیت </a:t>
            </a:r>
            <a:r>
              <a:rPr lang="fa-IR" sz="2300" dirty="0">
                <a:solidFill>
                  <a:schemeClr val="tx1"/>
                </a:solidFill>
                <a:cs typeface="B Nazanin" panose="00000400000000000000" pitchFamily="2" charset="-78"/>
              </a:rPr>
              <a:t>طراحی، تامین تجهیزات و ساخت پروژه را به یک پیمانکار داده و پیمانکار می‌باید کلیه تعهداتی که صراحتا یا به حکم اوضاع و احوال قضیه و عرف قراردادی بر عهده گرفته است انجام دهد.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26187841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87893" y="284896"/>
            <a:ext cx="8911687" cy="821232"/>
          </a:xfrm>
        </p:spPr>
        <p:txBody>
          <a:bodyPr>
            <a:noAutofit/>
          </a:bodyPr>
          <a:lstStyle/>
          <a:p>
            <a:pPr algn="r" rtl="1"/>
            <a:r>
              <a:rPr lang="fa-IR" dirty="0">
                <a:solidFill>
                  <a:srgbClr val="31B4E6">
                    <a:lumMod val="50000"/>
                  </a:srgbClr>
                </a:solidFill>
                <a:ea typeface="+mn-ea"/>
                <a:cs typeface="B Nazanin" panose="00000400000000000000" pitchFamily="2" charset="-78"/>
              </a:rPr>
              <a:t>قراردادهای کلید در دست یا </a:t>
            </a:r>
            <a:r>
              <a:rPr lang="en-US" dirty="0">
                <a:solidFill>
                  <a:srgbClr val="31B4E6">
                    <a:lumMod val="50000"/>
                  </a:srgbClr>
                </a:solidFill>
                <a:ea typeface="+mn-ea"/>
                <a:cs typeface="B Nazanin" panose="00000400000000000000" pitchFamily="2" charset="-78"/>
              </a:rPr>
              <a:t> (</a:t>
            </a:r>
            <a:r>
              <a:rPr lang="en-US" dirty="0">
                <a:solidFill>
                  <a:srgbClr val="31B4E6">
                    <a:lumMod val="50000"/>
                  </a:srgbClr>
                </a:solidFill>
                <a:latin typeface="Calibri" panose="020F0502020204030204" pitchFamily="34" charset="0"/>
                <a:ea typeface="+mn-ea"/>
                <a:cs typeface="B Nazanin" panose="00000400000000000000" pitchFamily="2" charset="-78"/>
              </a:rPr>
              <a:t>Turnkey)</a:t>
            </a:r>
            <a:r>
              <a:rPr lang="fa-IR" dirty="0">
                <a:solidFill>
                  <a:srgbClr val="31B4E6">
                    <a:lumMod val="50000"/>
                  </a:srgbClr>
                </a:solidFill>
                <a:latin typeface="Calibri" panose="020F0502020204030204" pitchFamily="34" charset="0"/>
                <a:ea typeface="+mn-ea"/>
                <a:cs typeface="B Nazanin" panose="00000400000000000000" pitchFamily="2" charset="-78"/>
              </a:rPr>
              <a:t/>
            </a:r>
            <a:br>
              <a:rPr lang="fa-IR" dirty="0">
                <a:solidFill>
                  <a:srgbClr val="31B4E6">
                    <a:lumMod val="50000"/>
                  </a:srgbClr>
                </a:solidFill>
                <a:latin typeface="Calibri" panose="020F0502020204030204" pitchFamily="34" charset="0"/>
                <a:ea typeface="+mn-ea"/>
                <a:cs typeface="B Nazanin" panose="00000400000000000000" pitchFamily="2" charset="-78"/>
              </a:rPr>
            </a:br>
            <a:endParaRPr lang="en-US" dirty="0"/>
          </a:p>
        </p:txBody>
      </p:sp>
      <p:sp>
        <p:nvSpPr>
          <p:cNvPr id="3" name="Content Placeholder 2"/>
          <p:cNvSpPr>
            <a:spLocks noGrp="1"/>
          </p:cNvSpPr>
          <p:nvPr>
            <p:ph idx="1"/>
          </p:nvPr>
        </p:nvSpPr>
        <p:spPr>
          <a:xfrm>
            <a:off x="2884180" y="1179869"/>
            <a:ext cx="8915400" cy="4719485"/>
          </a:xfrm>
        </p:spPr>
        <p:txBody>
          <a:bodyPr>
            <a:normAutofit/>
          </a:bodyPr>
          <a:lstStyle/>
          <a:p>
            <a:pPr marL="0" indent="0" algn="r" rtl="1">
              <a:buNone/>
            </a:pPr>
            <a:r>
              <a:rPr lang="fa-IR" sz="2300" dirty="0">
                <a:cs typeface="B Nazanin" panose="00000400000000000000" pitchFamily="2" charset="-78"/>
              </a:rPr>
              <a:t>نکته قابل توجه آن است که پیمانکار نسبت به هرگونه عیب در طراحی، ساخت و اجرا </a:t>
            </a:r>
            <a:r>
              <a:rPr lang="fa-IR" sz="2300" dirty="0" smtClean="0">
                <a:cs typeface="B Nazanin" panose="00000400000000000000" pitchFamily="2" charset="-78"/>
              </a:rPr>
              <a:t>مسؤل </a:t>
            </a:r>
            <a:r>
              <a:rPr lang="fa-IR" sz="2300" dirty="0">
                <a:cs typeface="B Nazanin" panose="00000400000000000000" pitchFamily="2" charset="-78"/>
              </a:rPr>
              <a:t>است و کارفرما نیازی به اثبات میزان خسارات وارده در نتیجه طراحی‌های ساخت معیوب ندارد و در نهایت هر عیب و نقصی که در محدوده تعریف شده کار حادث شود، پیمانکار مسئول خواهد بود و به عبارت </a:t>
            </a:r>
            <a:r>
              <a:rPr lang="fa-IR" sz="2300" dirty="0" smtClean="0">
                <a:cs typeface="B Nazanin" panose="00000400000000000000" pitchFamily="2" charset="-78"/>
              </a:rPr>
              <a:t>دیگر </a:t>
            </a:r>
            <a:r>
              <a:rPr lang="fa-IR" sz="2300" dirty="0">
                <a:cs typeface="B Nazanin" panose="00000400000000000000" pitchFamily="2" charset="-78"/>
              </a:rPr>
              <a:t>فرض قانونی، مسئولیت پیمانکار بوده و بار اثبات عدم مسئولیت بر عهده وی می‌باشد</a:t>
            </a:r>
            <a:r>
              <a:rPr lang="fa-IR" sz="2300" dirty="0" smtClean="0">
                <a:cs typeface="B Nazanin" panose="00000400000000000000" pitchFamily="2" charset="-78"/>
              </a:rPr>
              <a:t>.</a:t>
            </a:r>
          </a:p>
          <a:p>
            <a:pPr marL="0" indent="0" algn="r" rtl="1">
              <a:buNone/>
            </a:pPr>
            <a:r>
              <a:rPr lang="fa-IR" sz="2300" dirty="0">
                <a:cs typeface="B Nazanin" panose="00000400000000000000" pitchFamily="2" charset="-78"/>
              </a:rPr>
              <a:t>در </a:t>
            </a:r>
            <a:r>
              <a:rPr lang="fa-IR" sz="2300" dirty="0" smtClean="0">
                <a:cs typeface="B Nazanin" panose="00000400000000000000" pitchFamily="2" charset="-78"/>
              </a:rPr>
              <a:t>قرارداد </a:t>
            </a:r>
            <a:r>
              <a:rPr lang="fa-IR" sz="2300" dirty="0">
                <a:cs typeface="B Nazanin" panose="00000400000000000000" pitchFamily="2" charset="-78"/>
              </a:rPr>
              <a:t>نیز بر عهده پیمانکار تعهداتی درج و قرار </a:t>
            </a:r>
            <a:r>
              <a:rPr lang="fa-IR" sz="2300" dirty="0" smtClean="0">
                <a:cs typeface="B Nazanin" panose="00000400000000000000" pitchFamily="2" charset="-78"/>
              </a:rPr>
              <a:t>می گردد </a:t>
            </a:r>
            <a:r>
              <a:rPr lang="fa-IR" sz="2300" dirty="0">
                <a:cs typeface="B Nazanin" panose="00000400000000000000" pitchFamily="2" charset="-78"/>
              </a:rPr>
              <a:t>که مهم‌ترین آن‌ها عبارت است از</a:t>
            </a:r>
            <a:r>
              <a:rPr lang="fa-IR" sz="2300" dirty="0" smtClean="0">
                <a:cs typeface="B Nazanin" panose="00000400000000000000" pitchFamily="2" charset="-78"/>
              </a:rPr>
              <a:t>:</a:t>
            </a:r>
          </a:p>
          <a:p>
            <a:pPr marL="0" indent="0" algn="r" rtl="1">
              <a:buNone/>
            </a:pPr>
            <a:r>
              <a:rPr lang="fa-IR" sz="2300" dirty="0" smtClean="0">
                <a:cs typeface="B Nazanin" panose="00000400000000000000" pitchFamily="2" charset="-78"/>
              </a:rPr>
              <a:t>1- امنیت اجرا </a:t>
            </a:r>
          </a:p>
          <a:p>
            <a:pPr marL="0" indent="0" algn="r" rtl="1">
              <a:buNone/>
            </a:pPr>
            <a:r>
              <a:rPr lang="fa-IR" sz="2300" dirty="0" smtClean="0">
                <a:cs typeface="B Nazanin" panose="00000400000000000000" pitchFamily="2" charset="-78"/>
              </a:rPr>
              <a:t>2-جبران خسارت</a:t>
            </a:r>
            <a:endParaRPr lang="en-US" sz="2300" dirty="0" smtClean="0">
              <a:cs typeface="B Nazanin" panose="00000400000000000000" pitchFamily="2" charset="-78"/>
            </a:endParaRPr>
          </a:p>
          <a:p>
            <a:pPr marL="0" indent="0" algn="r" rtl="1">
              <a:buNone/>
            </a:pPr>
            <a:endParaRPr lang="fa-IR" sz="2300" dirty="0" smtClean="0">
              <a:cs typeface="B Nazanin" panose="00000400000000000000" pitchFamily="2" charset="-78"/>
            </a:endParaRPr>
          </a:p>
          <a:p>
            <a:pPr marL="0" indent="0" algn="r" rtl="1">
              <a:buNone/>
            </a:pPr>
            <a:endParaRPr lang="en-US" sz="2300"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3257" y="3890216"/>
            <a:ext cx="3514110" cy="2009138"/>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15967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1634" y="284897"/>
            <a:ext cx="8911687" cy="791735"/>
          </a:xfrm>
        </p:spPr>
        <p:txBody>
          <a:bodyPr>
            <a:noAutofit/>
          </a:bodyPr>
          <a:lstStyle/>
          <a:p>
            <a:pPr algn="r" rtl="1"/>
            <a:r>
              <a:rPr lang="fa-IR" dirty="0">
                <a:solidFill>
                  <a:srgbClr val="31B4E6">
                    <a:lumMod val="50000"/>
                  </a:srgbClr>
                </a:solidFill>
                <a:cs typeface="B Nazanin" panose="00000400000000000000" pitchFamily="2" charset="-78"/>
              </a:rPr>
              <a:t>قراردادهای کلید در دست یا </a:t>
            </a:r>
            <a:r>
              <a:rPr lang="en-US" dirty="0">
                <a:solidFill>
                  <a:srgbClr val="31B4E6">
                    <a:lumMod val="50000"/>
                  </a:srgbClr>
                </a:solidFill>
                <a:cs typeface="B Nazanin" panose="00000400000000000000" pitchFamily="2" charset="-78"/>
              </a:rPr>
              <a:t> (</a:t>
            </a:r>
            <a:r>
              <a:rPr lang="en-US" dirty="0">
                <a:solidFill>
                  <a:srgbClr val="31B4E6">
                    <a:lumMod val="50000"/>
                  </a:srgbClr>
                </a:solidFill>
                <a:latin typeface="Calibri" panose="020F0502020204030204" pitchFamily="34" charset="0"/>
                <a:cs typeface="B Nazanin" panose="00000400000000000000" pitchFamily="2" charset="-78"/>
              </a:rPr>
              <a:t>Turnkey)</a:t>
            </a:r>
            <a:r>
              <a:rPr lang="fa-IR" dirty="0">
                <a:solidFill>
                  <a:srgbClr val="31B4E6">
                    <a:lumMod val="50000"/>
                  </a:srgbClr>
                </a:solidFill>
                <a:latin typeface="Calibri" panose="020F0502020204030204" pitchFamily="34" charset="0"/>
                <a:cs typeface="B Nazanin" panose="00000400000000000000" pitchFamily="2" charset="-78"/>
              </a:rPr>
              <a:t/>
            </a:r>
            <a:br>
              <a:rPr lang="fa-IR" dirty="0">
                <a:solidFill>
                  <a:srgbClr val="31B4E6">
                    <a:lumMod val="50000"/>
                  </a:srgbClr>
                </a:solidFill>
                <a:latin typeface="Calibri" panose="020F0502020204030204" pitchFamily="34" charset="0"/>
                <a:cs typeface="B Nazanin" panose="00000400000000000000" pitchFamily="2" charset="-78"/>
              </a:rPr>
            </a:br>
            <a:endParaRPr lang="en-US" dirty="0"/>
          </a:p>
        </p:txBody>
      </p:sp>
      <p:sp>
        <p:nvSpPr>
          <p:cNvPr id="3" name="Content Placeholder 2"/>
          <p:cNvSpPr>
            <a:spLocks noGrp="1"/>
          </p:cNvSpPr>
          <p:nvPr>
            <p:ph idx="1"/>
          </p:nvPr>
        </p:nvSpPr>
        <p:spPr>
          <a:xfrm>
            <a:off x="3120154" y="1076632"/>
            <a:ext cx="8915400" cy="4709652"/>
          </a:xfrm>
        </p:spPr>
        <p:txBody>
          <a:bodyPr>
            <a:normAutofit/>
          </a:bodyPr>
          <a:lstStyle/>
          <a:p>
            <a:pPr marL="0" indent="0" algn="r">
              <a:buNone/>
            </a:pPr>
            <a:r>
              <a:rPr lang="fa-IR" sz="2500" dirty="0">
                <a:solidFill>
                  <a:schemeClr val="accent2">
                    <a:lumMod val="50000"/>
                  </a:schemeClr>
                </a:solidFill>
                <a:cs typeface="B Nazanin" panose="00000400000000000000" pitchFamily="2" charset="-78"/>
              </a:rPr>
              <a:t>مزایا و معایب قرارداد کلید در </a:t>
            </a:r>
            <a:r>
              <a:rPr lang="fa-IR" sz="2500" dirty="0" smtClean="0">
                <a:solidFill>
                  <a:schemeClr val="accent2">
                    <a:lumMod val="50000"/>
                  </a:schemeClr>
                </a:solidFill>
                <a:cs typeface="B Nazanin" panose="00000400000000000000" pitchFamily="2" charset="-78"/>
              </a:rPr>
              <a:t>دست:</a:t>
            </a:r>
          </a:p>
          <a:p>
            <a:pPr marL="0" indent="0" algn="r">
              <a:buNone/>
            </a:pPr>
            <a:r>
              <a:rPr lang="fa-IR" sz="2300" dirty="0">
                <a:solidFill>
                  <a:schemeClr val="tx1"/>
                </a:solidFill>
                <a:cs typeface="B Nazanin" panose="00000400000000000000" pitchFamily="2" charset="-78"/>
              </a:rPr>
              <a:t>از جمله مزایای این قرارداد آن است که درگیری کارفرما به‌علت عدم حضور مداوم او در فرآیند طراحی و اجرا به مقدار قابل ملاحظه‌ای کاهش می‌یابد، تلفیق مسئولیت‌های طراحی با اجرا باعث کاهش زمان اجرا و هزینه‌های پروژه می‌شود و کارفرما در بدو امر الزامات قراردادی و نیازهای فنی خود را اعلام می‌کند که این امر خود موجب شفافیت و عدم وجود ابهام در محتوای قرارداد می‌گردد</a:t>
            </a:r>
            <a:r>
              <a:rPr lang="fa-IR" sz="2300" dirty="0" smtClean="0">
                <a:solidFill>
                  <a:schemeClr val="tx1"/>
                </a:solidFill>
                <a:cs typeface="B Nazanin" panose="00000400000000000000" pitchFamily="2" charset="-78"/>
              </a:rPr>
              <a:t>.</a:t>
            </a:r>
            <a:endParaRPr lang="en-US" sz="2300" dirty="0" smtClean="0">
              <a:solidFill>
                <a:schemeClr val="tx1"/>
              </a:solidFill>
              <a:cs typeface="B Nazanin" panose="00000400000000000000" pitchFamily="2" charset="-78"/>
            </a:endParaRPr>
          </a:p>
          <a:p>
            <a:pPr marL="0" indent="0" algn="r">
              <a:buNone/>
            </a:pPr>
            <a:r>
              <a:rPr lang="fa-IR" sz="2300" dirty="0">
                <a:solidFill>
                  <a:schemeClr val="tx1"/>
                </a:solidFill>
                <a:cs typeface="B Nazanin" panose="00000400000000000000" pitchFamily="2" charset="-78"/>
              </a:rPr>
              <a:t>از معایب قرارداد کلید در دست می‌توان به موضع ضعیف کارفرما در مباحثی که پس از مذاکرات اصلی حادث می‌شود اشاره کرد. همچنین صرف نیرو و منابع زیاد به منظور اطمینان از قابلیت‌های پیمانکاران و کیفیت طرح های پیشنهادی آنها را می‌توان از معایب آن نام برد</a:t>
            </a:r>
            <a:r>
              <a:rPr lang="fa-IR" sz="2300" dirty="0" smtClean="0">
                <a:solidFill>
                  <a:schemeClr val="tx1"/>
                </a:solidFill>
                <a:cs typeface="B Nazanin" panose="00000400000000000000" pitchFamily="2" charset="-78"/>
              </a:rPr>
              <a:t>.</a:t>
            </a:r>
            <a:endParaRPr lang="en-US" sz="2300" dirty="0" smtClean="0">
              <a:solidFill>
                <a:schemeClr val="tx1"/>
              </a:solidFill>
              <a:cs typeface="B Nazanin" panose="00000400000000000000" pitchFamily="2" charset="-78"/>
            </a:endParaRPr>
          </a:p>
          <a:p>
            <a:pPr marL="0" indent="0" algn="r">
              <a:buNone/>
            </a:pPr>
            <a:endParaRPr lang="en-US" sz="2300" dirty="0" smtClean="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30132360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20628" y="314394"/>
            <a:ext cx="8911687" cy="880225"/>
          </a:xfrm>
        </p:spPr>
        <p:txBody>
          <a:bodyPr>
            <a:normAutofit fontScale="90000"/>
          </a:bodyPr>
          <a:lstStyle/>
          <a:p>
            <a:pPr algn="r" rtl="1"/>
            <a:r>
              <a:rPr lang="fa-IR" dirty="0">
                <a:solidFill>
                  <a:srgbClr val="31B4E6">
                    <a:lumMod val="50000"/>
                  </a:srgbClr>
                </a:solidFill>
                <a:cs typeface="B Nazanin" panose="00000400000000000000" pitchFamily="2" charset="-78"/>
              </a:rPr>
              <a:t>قراردادهای کلید در دست یا </a:t>
            </a:r>
            <a:r>
              <a:rPr lang="en-US" dirty="0">
                <a:solidFill>
                  <a:srgbClr val="31B4E6">
                    <a:lumMod val="50000"/>
                  </a:srgbClr>
                </a:solidFill>
                <a:cs typeface="B Nazanin" panose="00000400000000000000" pitchFamily="2" charset="-78"/>
              </a:rPr>
              <a:t> (</a:t>
            </a:r>
            <a:r>
              <a:rPr lang="en-US" dirty="0">
                <a:solidFill>
                  <a:srgbClr val="31B4E6">
                    <a:lumMod val="50000"/>
                  </a:srgbClr>
                </a:solidFill>
                <a:latin typeface="Calibri" panose="020F0502020204030204" pitchFamily="34" charset="0"/>
                <a:cs typeface="B Nazanin" panose="00000400000000000000" pitchFamily="2" charset="-78"/>
              </a:rPr>
              <a:t>Turnkey)</a:t>
            </a:r>
            <a:r>
              <a:rPr lang="fa-IR" dirty="0">
                <a:solidFill>
                  <a:srgbClr val="31B4E6">
                    <a:lumMod val="50000"/>
                  </a:srgbClr>
                </a:solidFill>
                <a:latin typeface="Calibri" panose="020F0502020204030204" pitchFamily="34" charset="0"/>
                <a:cs typeface="B Nazanin" panose="00000400000000000000" pitchFamily="2" charset="-78"/>
              </a:rPr>
              <a:t/>
            </a:r>
            <a:br>
              <a:rPr lang="fa-IR" dirty="0">
                <a:solidFill>
                  <a:srgbClr val="31B4E6">
                    <a:lumMod val="50000"/>
                  </a:srgbClr>
                </a:solidFill>
                <a:latin typeface="Calibri" panose="020F0502020204030204" pitchFamily="34" charset="0"/>
                <a:cs typeface="B Nazanin" panose="00000400000000000000" pitchFamily="2" charset="-78"/>
              </a:rPr>
            </a:br>
            <a:endParaRPr lang="en-US" dirty="0"/>
          </a:p>
        </p:txBody>
      </p:sp>
      <p:sp>
        <p:nvSpPr>
          <p:cNvPr id="3" name="Content Placeholder 2"/>
          <p:cNvSpPr>
            <a:spLocks noGrp="1"/>
          </p:cNvSpPr>
          <p:nvPr>
            <p:ph idx="1"/>
          </p:nvPr>
        </p:nvSpPr>
        <p:spPr>
          <a:xfrm>
            <a:off x="3020628" y="1027470"/>
            <a:ext cx="8915400" cy="5447071"/>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کاربرد قرارداد کلید در دست:</a:t>
            </a:r>
          </a:p>
          <a:p>
            <a:pPr marL="0" indent="0" algn="r" rtl="1">
              <a:buNone/>
            </a:pPr>
            <a:r>
              <a:rPr lang="fa-IR" sz="2300" dirty="0">
                <a:solidFill>
                  <a:schemeClr val="tx1"/>
                </a:solidFill>
                <a:cs typeface="B Nazanin" panose="00000400000000000000" pitchFamily="2" charset="-78"/>
              </a:rPr>
              <a:t>انعقاد قرارداد کلید در دست منحصر به حوزه یا موضوع خاصی نمی‌باشد و در تمامی حوزه‌ها امکان انعقاد و تحقق آن با اراده طرفین وجود دارد. بخش عمده قرارداد کلید در دست شامل تامین تجهیزات و نصب است، </a:t>
            </a:r>
            <a:r>
              <a:rPr lang="fa-IR" sz="2300" dirty="0" smtClean="0">
                <a:solidFill>
                  <a:schemeClr val="tx1"/>
                </a:solidFill>
                <a:cs typeface="B Nazanin" panose="00000400000000000000" pitchFamily="2" charset="-78"/>
              </a:rPr>
              <a:t>در نتیجه </a:t>
            </a:r>
            <a:r>
              <a:rPr lang="fa-IR" sz="2300" dirty="0">
                <a:solidFill>
                  <a:schemeClr val="tx1"/>
                </a:solidFill>
                <a:cs typeface="B Nazanin" panose="00000400000000000000" pitchFamily="2" charset="-78"/>
              </a:rPr>
              <a:t>کنترل گسترده و فراگیر عملیات اجرایی ضرورتی نداشته و می‌توان در پایان فرآیند اجرایی، عملیات را کنترل نمود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علاوه بر این در پروژه‌های صنعتی نیز قسمت عمده‌ای از تعهد قراردادی، تهیه و نصب تجهیزات بوده و </a:t>
            </a:r>
            <a:r>
              <a:rPr lang="fa-IR" sz="2300" dirty="0" smtClean="0">
                <a:solidFill>
                  <a:schemeClr val="tx1"/>
                </a:solidFill>
                <a:cs typeface="B Nazanin" panose="00000400000000000000" pitchFamily="2" charset="-78"/>
              </a:rPr>
              <a:t>متعهدین </a:t>
            </a:r>
            <a:r>
              <a:rPr lang="fa-IR" sz="2300" dirty="0">
                <a:solidFill>
                  <a:schemeClr val="tx1"/>
                </a:solidFill>
                <a:cs typeface="B Nazanin" panose="00000400000000000000" pitchFamily="2" charset="-78"/>
              </a:rPr>
              <a:t>که عموما کارخانه‌های سازنده این تجهیزات می‌باشند، بر نحوه طراحی و ساخت آن‌ها نظارت داشته و محصول را به مدت عمر مفید آن ضمانت </a:t>
            </a:r>
            <a:r>
              <a:rPr lang="fa-IR" sz="2300" dirty="0" smtClean="0">
                <a:solidFill>
                  <a:schemeClr val="tx1"/>
                </a:solidFill>
                <a:cs typeface="B Nazanin" panose="00000400000000000000" pitchFamily="2" charset="-78"/>
              </a:rPr>
              <a:t>می‌نمایند در نتیجه </a:t>
            </a:r>
            <a:r>
              <a:rPr lang="fa-IR" sz="2300" dirty="0">
                <a:solidFill>
                  <a:schemeClr val="tx1"/>
                </a:solidFill>
                <a:cs typeface="B Nazanin" panose="00000400000000000000" pitchFamily="2" charset="-78"/>
              </a:rPr>
              <a:t>در این پروژه‌ها، نظارت بر نحوه طراحی و ساخت تجهیزات در عالی‌ترین سطح ممکن موضوعیت و ضرورت دارد. با عنایت به این امر می‌توان نتیجه گرفت که در قراردادهای کلید در دست با موضوع موصوف می‌توان بدون نظارت گسترده، مسؤولیت کامل پروژه را به پیمانکار سپرد و در صورت بروز هرگونه مشکل در نتیجه عدم حصول خواسته‌های کارفرما و عدم تحقق تعهدات قراردادی، پیمانکار را ملزم به اصلاح و رفع نقص نمود و لازم به ذکر است که به همین جهت در پروژه‌های صنعتی بیشتر از قراردادهای کلید در دست مورد استفاده می‌شود.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1155353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9119" y="211154"/>
            <a:ext cx="8911687" cy="1012961"/>
          </a:xfrm>
        </p:spPr>
        <p:txBody>
          <a:bodyPr>
            <a:noAutofit/>
          </a:bodyPr>
          <a:lstStyle/>
          <a:p>
            <a:pPr algn="r" rtl="1"/>
            <a:r>
              <a:rPr lang="fa-IR" dirty="0">
                <a:solidFill>
                  <a:srgbClr val="31B4E6">
                    <a:lumMod val="50000"/>
                  </a:srgbClr>
                </a:solidFill>
                <a:cs typeface="B Nazanin" panose="00000400000000000000" pitchFamily="2" charset="-78"/>
              </a:rPr>
              <a:t>قراردادهای کلید در دست یا </a:t>
            </a:r>
            <a:r>
              <a:rPr lang="en-US" dirty="0">
                <a:solidFill>
                  <a:srgbClr val="31B4E6">
                    <a:lumMod val="50000"/>
                  </a:srgbClr>
                </a:solidFill>
                <a:cs typeface="B Nazanin" panose="00000400000000000000" pitchFamily="2" charset="-78"/>
              </a:rPr>
              <a:t> (</a:t>
            </a:r>
            <a:r>
              <a:rPr lang="en-US" dirty="0">
                <a:solidFill>
                  <a:srgbClr val="31B4E6">
                    <a:lumMod val="50000"/>
                  </a:srgbClr>
                </a:solidFill>
                <a:latin typeface="Calibri" panose="020F0502020204030204" pitchFamily="34" charset="0"/>
                <a:cs typeface="B Nazanin" panose="00000400000000000000" pitchFamily="2" charset="-78"/>
              </a:rPr>
              <a:t>Turnkey)</a:t>
            </a:r>
            <a:r>
              <a:rPr lang="fa-IR" dirty="0">
                <a:solidFill>
                  <a:srgbClr val="31B4E6">
                    <a:lumMod val="50000"/>
                  </a:srgbClr>
                </a:solidFill>
                <a:latin typeface="Calibri" panose="020F0502020204030204" pitchFamily="34" charset="0"/>
                <a:cs typeface="B Nazanin" panose="00000400000000000000" pitchFamily="2" charset="-78"/>
              </a:rPr>
              <a:t/>
            </a:r>
            <a:br>
              <a:rPr lang="fa-IR" dirty="0">
                <a:solidFill>
                  <a:srgbClr val="31B4E6">
                    <a:lumMod val="50000"/>
                  </a:srgbClr>
                </a:solidFill>
                <a:latin typeface="Calibri" panose="020F0502020204030204" pitchFamily="34" charset="0"/>
                <a:cs typeface="B Nazanin" panose="00000400000000000000" pitchFamily="2" charset="-78"/>
              </a:rPr>
            </a:br>
            <a:endParaRPr lang="en-US" dirty="0"/>
          </a:p>
        </p:txBody>
      </p:sp>
      <p:sp>
        <p:nvSpPr>
          <p:cNvPr id="3" name="Content Placeholder 2"/>
          <p:cNvSpPr>
            <a:spLocks noGrp="1"/>
          </p:cNvSpPr>
          <p:nvPr>
            <p:ph idx="1"/>
          </p:nvPr>
        </p:nvSpPr>
        <p:spPr>
          <a:xfrm>
            <a:off x="3105406" y="1027470"/>
            <a:ext cx="8915400" cy="5358581"/>
          </a:xfrm>
        </p:spPr>
        <p:txBody>
          <a:bodyPr>
            <a:normAutofit/>
          </a:bodyPr>
          <a:lstStyle/>
          <a:p>
            <a:pPr marL="0" indent="0" algn="r" rtl="1">
              <a:buNone/>
            </a:pPr>
            <a:r>
              <a:rPr lang="fa-IR" sz="2300" dirty="0">
                <a:cs typeface="B Nazanin" panose="00000400000000000000" pitchFamily="2" charset="-78"/>
              </a:rPr>
              <a:t>در پروژه‌های عمرانی مانند پروژه‌های ساخت سد و تونل که بخش قابل توجهی از کار مربوط به طراحی و ساخت احجام زیرزمینی است که تا حد زیادی ناشناخته هستند، واگذاری مسؤولیت کامل، بدون اعمال نظارت نباید صورت گیرد زیرا در این پروژه‌ها شکست نهایی در طرح، خسارات غیرقابل جبرانی را به بار آورده و در نتیجه در پروژه‌های عمرانی از سایر قراردادها همانند طراحی و ساخت استفاده می‌شود</a:t>
            </a:r>
            <a:r>
              <a:rPr lang="fa-IR" sz="2300" dirty="0" smtClean="0">
                <a:cs typeface="B Nazanin" panose="00000400000000000000" pitchFamily="2" charset="-78"/>
              </a:rPr>
              <a:t>.</a:t>
            </a:r>
          </a:p>
          <a:p>
            <a:pPr marL="0" indent="0" algn="r" rtl="1">
              <a:buNone/>
            </a:pPr>
            <a:r>
              <a:rPr lang="fa-IR" sz="2500" dirty="0">
                <a:solidFill>
                  <a:schemeClr val="accent2">
                    <a:lumMod val="50000"/>
                  </a:schemeClr>
                </a:solidFill>
                <a:cs typeface="B Nazanin" panose="00000400000000000000" pitchFamily="2" charset="-78"/>
              </a:rPr>
              <a:t>مولفه‌های اصلی در قرارداد کلید در </a:t>
            </a:r>
            <a:r>
              <a:rPr lang="fa-IR" sz="2500" dirty="0" smtClean="0">
                <a:solidFill>
                  <a:schemeClr val="accent2">
                    <a:lumMod val="50000"/>
                  </a:schemeClr>
                </a:solidFill>
                <a:cs typeface="B Nazanin" panose="00000400000000000000" pitchFamily="2" charset="-78"/>
              </a:rPr>
              <a:t>دست:</a:t>
            </a:r>
            <a:endParaRPr lang="fa-IR" sz="2500" dirty="0">
              <a:solidFill>
                <a:schemeClr val="accent2">
                  <a:lumMod val="50000"/>
                </a:schemeClr>
              </a:solidFill>
              <a:cs typeface="B Nazanin" panose="00000400000000000000" pitchFamily="2" charset="-78"/>
            </a:endParaRPr>
          </a:p>
          <a:p>
            <a:pPr marL="0" indent="0" algn="r" rtl="1">
              <a:buNone/>
            </a:pPr>
            <a:r>
              <a:rPr lang="fa-IR" sz="2300" dirty="0">
                <a:cs typeface="B Nazanin" panose="00000400000000000000" pitchFamily="2" charset="-78"/>
              </a:rPr>
              <a:t>الف)طراحی </a:t>
            </a:r>
            <a:r>
              <a:rPr lang="fa-IR" sz="2300" dirty="0" smtClean="0">
                <a:cs typeface="B Nazanin" panose="00000400000000000000" pitchFamily="2" charset="-78"/>
              </a:rPr>
              <a:t>پروژه</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ب)سایت </a:t>
            </a:r>
            <a:r>
              <a:rPr lang="fa-IR" sz="2300" dirty="0" smtClean="0">
                <a:cs typeface="B Nazanin" panose="00000400000000000000" pitchFamily="2" charset="-78"/>
              </a:rPr>
              <a:t>ساخت</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ج)زمان اتمام </a:t>
            </a:r>
            <a:r>
              <a:rPr lang="fa-IR" sz="2300" dirty="0" smtClean="0">
                <a:cs typeface="B Nazanin" panose="00000400000000000000" pitchFamily="2" charset="-78"/>
              </a:rPr>
              <a:t>پروژه</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د)قیمت و </a:t>
            </a:r>
            <a:r>
              <a:rPr lang="fa-IR" sz="2300" dirty="0" smtClean="0">
                <a:cs typeface="B Nazanin" panose="00000400000000000000" pitchFamily="2" charset="-78"/>
              </a:rPr>
              <a:t>پرداخت‌ها</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ه)گارانتی </a:t>
            </a:r>
            <a:r>
              <a:rPr lang="fa-IR" sz="2300" dirty="0" smtClean="0">
                <a:cs typeface="B Nazanin" panose="00000400000000000000" pitchFamily="2" charset="-78"/>
              </a:rPr>
              <a:t>عملکرد</a:t>
            </a:r>
            <a:endParaRPr lang="fa-IR" sz="2300" dirty="0">
              <a:cs typeface="B Nazanin" panose="00000400000000000000" pitchFamily="2" charset="-78"/>
            </a:endParaRPr>
          </a:p>
          <a:p>
            <a:pPr marL="0" indent="0" algn="r" rtl="1">
              <a:buNone/>
            </a:pPr>
            <a:r>
              <a:rPr lang="fa-IR" sz="2300" dirty="0">
                <a:cs typeface="B Nazanin" panose="00000400000000000000" pitchFamily="2" charset="-78"/>
              </a:rPr>
              <a:t>ن)قوانین حاکم بر قرارداد</a:t>
            </a:r>
          </a:p>
          <a:p>
            <a:endParaRPr lang="fa-IR" dirty="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4106765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1634" y="270149"/>
            <a:ext cx="8911687" cy="865477"/>
          </a:xfrm>
        </p:spPr>
        <p:txBody>
          <a:bodyPr/>
          <a:lstStyle/>
          <a:p>
            <a:pPr algn="r" rtl="1"/>
            <a:r>
              <a:rPr lang="fa-IR" dirty="0" smtClean="0">
                <a:solidFill>
                  <a:schemeClr val="accent2">
                    <a:lumMod val="50000"/>
                  </a:schemeClr>
                </a:solidFill>
                <a:latin typeface="Calibri" panose="020F0502020204030204" pitchFamily="34" charset="0"/>
                <a:cs typeface="B Nazanin" panose="00000400000000000000" pitchFamily="2" charset="-78"/>
              </a:rPr>
              <a:t>روش</a:t>
            </a:r>
            <a:r>
              <a:rPr lang="fa-IR" dirty="0" smtClean="0">
                <a:solidFill>
                  <a:schemeClr val="accent2">
                    <a:lumMod val="50000"/>
                  </a:schemeClr>
                </a:solidFill>
                <a:latin typeface="Calibri" panose="020F0502020204030204" pitchFamily="34" charset="0"/>
                <a:cs typeface="Calibri" panose="020F0502020204030204" pitchFamily="34" charset="0"/>
              </a:rPr>
              <a:t> </a:t>
            </a:r>
            <a:r>
              <a:rPr lang="en-US" dirty="0" smtClean="0">
                <a:solidFill>
                  <a:schemeClr val="accent2">
                    <a:lumMod val="50000"/>
                  </a:schemeClr>
                </a:solidFill>
                <a:latin typeface="Calibri" panose="020F0502020204030204" pitchFamily="34" charset="0"/>
                <a:cs typeface="Calibri" panose="020F0502020204030204" pitchFamily="34" charset="0"/>
              </a:rPr>
              <a:t>EPC</a:t>
            </a:r>
            <a:endParaRPr lang="en-US" dirty="0">
              <a:solidFill>
                <a:schemeClr val="accent2">
                  <a:lumMod val="50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105405" y="997975"/>
            <a:ext cx="8915400" cy="4768644"/>
          </a:xfrm>
        </p:spPr>
        <p:txBody>
          <a:bodyPr>
            <a:normAutofit/>
          </a:bodyPr>
          <a:lstStyle/>
          <a:p>
            <a:pPr marL="0" indent="0" algn="r" rtl="1">
              <a:buNone/>
            </a:pPr>
            <a:r>
              <a:rPr lang="fa-IR" sz="2300" dirty="0">
                <a:cs typeface="B Nazanin" panose="00000400000000000000" pitchFamily="2" charset="-78"/>
              </a:rPr>
              <a:t>قرارداد </a:t>
            </a:r>
            <a:r>
              <a:rPr lang="en-US" sz="2300" dirty="0" smtClean="0">
                <a:latin typeface="Calibri" panose="020F0502020204030204" pitchFamily="34" charset="0"/>
                <a:cs typeface="Calibri" panose="020F0502020204030204" pitchFamily="34" charset="0"/>
              </a:rPr>
              <a:t>EPC</a:t>
            </a:r>
            <a:r>
              <a:rPr lang="fa-IR" sz="2300" dirty="0" smtClean="0">
                <a:cs typeface="B Nazanin" panose="00000400000000000000" pitchFamily="2" charset="-78"/>
              </a:rPr>
              <a:t> (مهندسی</a:t>
            </a:r>
            <a:r>
              <a:rPr lang="fa-IR" sz="2300" dirty="0">
                <a:cs typeface="B Nazanin" panose="00000400000000000000" pitchFamily="2" charset="-78"/>
              </a:rPr>
              <a:t>، تامین تجهیزات، اجرا) یکی از قراردادهای مهم و پیچیده‌ای است که امروزه با رشد صنعت، مورد اقبال قرار گرفته است. تا مدت‌های مدید در طرح‌های بزرگ عمرانی و صنعتی از قراردادهایی استفاده می‌شد که در آن کارفرما و پیمانکار به وسیله عاملی به نام مشاور، اجرای پروژه را برعهده می‌گرفتند. در این حالت توالی فرآیندها به دلیل عدم همپوشانی طراحی و ساخت باعث طولانی شدن زمان کلی پروژه می‌شد. به‌علاوه اصلاح و بازنگری طراحی در حین اجرا بسیار زمان </a:t>
            </a:r>
            <a:r>
              <a:rPr lang="fa-IR" sz="2300" dirty="0" smtClean="0">
                <a:cs typeface="B Nazanin" panose="00000400000000000000" pitchFamily="2" charset="-78"/>
              </a:rPr>
              <a:t>بر </a:t>
            </a:r>
            <a:r>
              <a:rPr lang="fa-IR" sz="2300" dirty="0">
                <a:cs typeface="B Nazanin" panose="00000400000000000000" pitchFamily="2" charset="-78"/>
              </a:rPr>
              <a:t>بود، به همین دلیل کم‌کم این نتیجه حاصل شد که از تخصص شرکت‌های پیمانکاری استفاده شود و کارفرما نقش داشته باشد و تمامی مراحل طراحی، ساخت و اجرا برعهده پیمانکار گذاشته شود</a:t>
            </a:r>
            <a:r>
              <a:rPr lang="fa-IR" sz="2300" dirty="0" smtClean="0">
                <a:cs typeface="B Nazanin" panose="00000400000000000000" pitchFamily="2" charset="-78"/>
              </a:rPr>
              <a:t>.</a:t>
            </a:r>
          </a:p>
          <a:p>
            <a:pPr marL="0" indent="0" algn="r" rtl="1">
              <a:buNone/>
            </a:pPr>
            <a:r>
              <a:rPr lang="fa-IR" sz="2300" dirty="0">
                <a:cs typeface="B Nazanin" panose="00000400000000000000" pitchFamily="2" charset="-78"/>
              </a:rPr>
              <a:t>در این روش علیرغم ایجاد برخی محدودیت‌ها برای کارفرما، با قراردادن کلیه فعالیت‌ها برعهده پیمانکار، کارفرما از قید مسئولیت‌های سنگین مدیریتی و اجرایی آزاد می‎‌گردد. همچنین امکان شروع کارهای اجرایی قبل از انجام کامل کارهای طراحی فراهم شده و در نتیجه زمان اجرای طرح کاهش می‌یابد.</a:t>
            </a: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1892600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50125" y="181658"/>
            <a:ext cx="8911687" cy="747490"/>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3050125" y="929147"/>
            <a:ext cx="8915400" cy="5737124"/>
          </a:xfrm>
        </p:spPr>
        <p:txBody>
          <a:bodyPr>
            <a:normAutofit lnSpcReduction="10000"/>
          </a:bodyPr>
          <a:lstStyle/>
          <a:p>
            <a:pPr marL="0" indent="0" algn="r" rtl="1">
              <a:buNone/>
            </a:pPr>
            <a:r>
              <a:rPr lang="fa-IR" sz="2300" dirty="0">
                <a:cs typeface="B Nazanin" panose="00000400000000000000" pitchFamily="2" charset="-78"/>
              </a:rPr>
              <a:t>معمولا صاحبان کار یا کارفرمایان جز اجرای پروژه‌ها، درگیری‌های فراوان دیگر نیز دارند و در واقع محور اصلی فعالیت آنها، اجرای پروژه نیست. یکی از ویژگی‌های جدید دانش مدیریت، شناسائی و هدایت سازمان‌ها به طرف فعالیت محوری آنها است. در عرصه‌های گوناگون صنعت محور اصلی تفکر کارفرما چگونگی فتح بازارهای جهانی و نگهداشت بازارهای کنونی است، به همین خاطر مدیریت چنین واحدی می‌تواند با انعقاد قراردادهای </a:t>
            </a:r>
            <a:r>
              <a:rPr lang="en-US" sz="2300" dirty="0">
                <a:latin typeface="Calibri" panose="020F0502020204030204" pitchFamily="34" charset="0"/>
                <a:cs typeface="Calibri" panose="020F0502020204030204" pitchFamily="34" charset="0"/>
              </a:rPr>
              <a:t>EPC</a:t>
            </a:r>
            <a:r>
              <a:rPr lang="en-US" sz="2300" dirty="0">
                <a:cs typeface="B Nazanin" panose="00000400000000000000" pitchFamily="2" charset="-78"/>
              </a:rPr>
              <a:t> ، </a:t>
            </a:r>
            <a:r>
              <a:rPr lang="fa-IR" sz="2300" dirty="0">
                <a:cs typeface="B Nazanin" panose="00000400000000000000" pitchFamily="2" charset="-78"/>
              </a:rPr>
              <a:t>اجرا و مدیریت پروژه در زمینه اجرا و راه‌اندازی واحد را به پیمانکار سپرده و خود به </a:t>
            </a:r>
            <a:r>
              <a:rPr lang="fa-IR" sz="2300" dirty="0" smtClean="0">
                <a:cs typeface="B Nazanin" panose="00000400000000000000" pitchFamily="2" charset="-78"/>
              </a:rPr>
              <a:t>سیاست‌های </a:t>
            </a:r>
            <a:r>
              <a:rPr lang="fa-IR" sz="2300" dirty="0">
                <a:cs typeface="B Nazanin" panose="00000400000000000000" pitchFamily="2" charset="-78"/>
              </a:rPr>
              <a:t>کلان گسترش فعالیت‌های واحد بیاندیشد</a:t>
            </a:r>
            <a:r>
              <a:rPr lang="fa-IR" sz="2300" dirty="0" smtClean="0">
                <a:cs typeface="B Nazanin" panose="00000400000000000000" pitchFamily="2" charset="-78"/>
              </a:rPr>
              <a:t>.</a:t>
            </a:r>
          </a:p>
          <a:p>
            <a:pPr marL="0" indent="0" algn="r" rtl="1">
              <a:buNone/>
            </a:pPr>
            <a:r>
              <a:rPr lang="fa-IR" sz="2500" dirty="0">
                <a:solidFill>
                  <a:schemeClr val="accent2">
                    <a:lumMod val="50000"/>
                  </a:schemeClr>
                </a:solidFill>
                <a:cs typeface="B Nazanin" panose="00000400000000000000" pitchFamily="2" charset="-78"/>
              </a:rPr>
              <a:t>جایگاه قرارداد </a:t>
            </a:r>
            <a:r>
              <a:rPr lang="en-US" sz="2500" dirty="0" smtClean="0">
                <a:solidFill>
                  <a:schemeClr val="accent2">
                    <a:lumMod val="50000"/>
                  </a:schemeClr>
                </a:solidFill>
                <a:cs typeface="B Nazanin" panose="00000400000000000000" pitchFamily="2" charset="-78"/>
              </a:rPr>
              <a:t> </a:t>
            </a:r>
            <a:r>
              <a:rPr lang="en-US" sz="2500" dirty="0" smtClean="0">
                <a:solidFill>
                  <a:schemeClr val="accent2">
                    <a:lumMod val="50000"/>
                  </a:schemeClr>
                </a:solidFill>
                <a:latin typeface="Calibri" panose="020F0502020204030204" pitchFamily="34" charset="0"/>
                <a:cs typeface="Calibri" panose="020F0502020204030204" pitchFamily="34" charset="0"/>
              </a:rPr>
              <a:t>EPC</a:t>
            </a:r>
            <a:r>
              <a:rPr lang="fa-IR" sz="2500" dirty="0" smtClean="0">
                <a:solidFill>
                  <a:schemeClr val="accent2">
                    <a:lumMod val="50000"/>
                  </a:schemeClr>
                </a:solidFill>
                <a:cs typeface="B Nazanin" panose="00000400000000000000" pitchFamily="2" charset="-78"/>
              </a:rPr>
              <a:t>در </a:t>
            </a:r>
            <a:r>
              <a:rPr lang="fa-IR" sz="2500" dirty="0">
                <a:solidFill>
                  <a:schemeClr val="accent2">
                    <a:lumMod val="50000"/>
                  </a:schemeClr>
                </a:solidFill>
                <a:cs typeface="B Nazanin" panose="00000400000000000000" pitchFamily="2" charset="-78"/>
              </a:rPr>
              <a:t>قوانین </a:t>
            </a:r>
            <a:r>
              <a:rPr lang="fa-IR" sz="2500" dirty="0" smtClean="0">
                <a:solidFill>
                  <a:schemeClr val="accent2">
                    <a:lumMod val="50000"/>
                  </a:schemeClr>
                </a:solidFill>
                <a:cs typeface="B Nazanin" panose="00000400000000000000" pitchFamily="2" charset="-78"/>
              </a:rPr>
              <a:t>ایران:</a:t>
            </a:r>
          </a:p>
          <a:p>
            <a:pPr marL="0" indent="0" algn="r" rtl="1">
              <a:buNone/>
            </a:pPr>
            <a:r>
              <a:rPr lang="fa-IR" sz="2300" dirty="0" smtClean="0">
                <a:solidFill>
                  <a:schemeClr val="tx1"/>
                </a:solidFill>
                <a:cs typeface="B Nazanin" panose="00000400000000000000" pitchFamily="2" charset="-78"/>
              </a:rPr>
              <a:t>امروزه با تاکید برنامه‌های سوم، چهارم و پنجم توسعه، استفاده از این قراردادها در صنایع بزرگ فولادی، نفتی، ‌‌‌پتروشیمی، برق و مخابرات، مسکن و مستغلات ایران رو به افزایش است.</a:t>
            </a:r>
          </a:p>
          <a:p>
            <a:pPr marL="0" indent="0" algn="r" rtl="1">
              <a:buNone/>
            </a:pPr>
            <a:r>
              <a:rPr lang="fa-IR" sz="2300" dirty="0" smtClean="0">
                <a:solidFill>
                  <a:schemeClr val="tx1"/>
                </a:solidFill>
                <a:cs typeface="B Nazanin" panose="00000400000000000000" pitchFamily="2" charset="-78"/>
              </a:rPr>
              <a:t>در ایران از قانون چهارم برنامه توسعه به بعد به قراردادهای</a:t>
            </a:r>
            <a:r>
              <a:rPr lang="en-US" sz="2300" dirty="0" smtClean="0">
                <a:solidFill>
                  <a:schemeClr val="tx1"/>
                </a:solidFill>
                <a:cs typeface="B Nazanin" panose="00000400000000000000" pitchFamily="2" charset="-78"/>
              </a:rPr>
              <a:t> </a:t>
            </a:r>
            <a:r>
              <a:rPr lang="en-US" sz="2300" dirty="0" smtClean="0">
                <a:solidFill>
                  <a:schemeClr val="tx1"/>
                </a:solidFill>
                <a:latin typeface="Calibri" panose="020F0502020204030204" pitchFamily="34" charset="0"/>
                <a:cs typeface="Calibri" panose="020F0502020204030204" pitchFamily="34" charset="0"/>
              </a:rPr>
              <a:t>EPC</a:t>
            </a:r>
            <a:r>
              <a:rPr lang="en-US" sz="2300" dirty="0" smtClean="0">
                <a:solidFill>
                  <a:schemeClr val="tx1"/>
                </a:solidFill>
                <a:cs typeface="B Nazanin" panose="00000400000000000000" pitchFamily="2" charset="-78"/>
              </a:rPr>
              <a:t> </a:t>
            </a:r>
            <a:r>
              <a:rPr lang="fa-IR" sz="2300" dirty="0" smtClean="0">
                <a:solidFill>
                  <a:schemeClr val="tx1"/>
                </a:solidFill>
                <a:cs typeface="B Nazanin" panose="00000400000000000000" pitchFamily="2" charset="-78"/>
              </a:rPr>
              <a:t>اشاره شده‌است. در ماده ۳۱ قانون برنامه چهارم توسعه، دولت موظف گردیده‌‌‌‌‌‌‌ است به منظور افزایش کارآمدی و اثربخشی طرح‌ها و پروژه ‌های سرمایه‌گذاری که نتیجه‌بخش باشد، حداقل در ۴۰ درصد قراردادهای مهندسی، تامین تجهیزات، اجرا به جای سایر قراردادهای پیمانکاری سنتی استفاده کند. همچنین در قانون پنجم برنامه توسعه که از سال ۱۳۹۰ مورد لحاظ قرار گرفته است نیز به اجرای پروژه‌ها براساس این قرارداد اشاره شده است.</a:t>
            </a:r>
          </a:p>
          <a:p>
            <a:pPr marL="0" indent="0" algn="r" rtl="1">
              <a:buNone/>
            </a:pP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1516577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32138" y="255401"/>
            <a:ext cx="8911687" cy="821232"/>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3967316" y="1076633"/>
            <a:ext cx="7994496" cy="5550310"/>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پیش نیازهای قرارداد </a:t>
            </a:r>
            <a:r>
              <a:rPr lang="en-US" sz="2500" dirty="0" smtClean="0">
                <a:solidFill>
                  <a:schemeClr val="accent2">
                    <a:lumMod val="50000"/>
                  </a:schemeClr>
                </a:solidFill>
                <a:latin typeface="Calibri" panose="020F0502020204030204" pitchFamily="34" charset="0"/>
                <a:cs typeface="B Nazanin" panose="00000400000000000000" pitchFamily="2" charset="-78"/>
              </a:rPr>
              <a:t>EPC</a:t>
            </a:r>
            <a:r>
              <a:rPr lang="fa-IR" sz="2500" dirty="0" smtClean="0">
                <a:solidFill>
                  <a:schemeClr val="accent2">
                    <a:lumMod val="50000"/>
                  </a:schemeClr>
                </a:solidFill>
                <a:latin typeface="Calibri" panose="020F0502020204030204" pitchFamily="34" charset="0"/>
                <a:cs typeface="B Nazanin" panose="00000400000000000000" pitchFamily="2" charset="-78"/>
              </a:rPr>
              <a:t>:</a:t>
            </a:r>
          </a:p>
          <a:p>
            <a:pPr marL="0" indent="0" algn="r" rtl="1">
              <a:buNone/>
            </a:pPr>
            <a:r>
              <a:rPr lang="fa-IR" sz="2300" dirty="0">
                <a:solidFill>
                  <a:schemeClr val="tx1"/>
                </a:solidFill>
                <a:latin typeface="Calibri" panose="020F0502020204030204" pitchFamily="34" charset="0"/>
                <a:cs typeface="B Nazanin" panose="00000400000000000000" pitchFamily="2" charset="-78"/>
              </a:rPr>
              <a:t>پیش‌نیازهای لازم برای اجراء پروژه به </a:t>
            </a:r>
            <a:r>
              <a:rPr lang="fa-IR" sz="2300" dirty="0" smtClean="0">
                <a:solidFill>
                  <a:schemeClr val="tx1"/>
                </a:solidFill>
                <a:latin typeface="Calibri" panose="020F0502020204030204" pitchFamily="34" charset="0"/>
                <a:cs typeface="B Nazanin" panose="00000400000000000000" pitchFamily="2" charset="-78"/>
              </a:rPr>
              <a:t>روش</a:t>
            </a:r>
            <a:r>
              <a:rPr lang="en-US" sz="2300" dirty="0" smtClean="0">
                <a:solidFill>
                  <a:schemeClr val="tx1"/>
                </a:solidFill>
                <a:latin typeface="Calibri" panose="020F0502020204030204" pitchFamily="34" charset="0"/>
                <a:cs typeface="B Nazanin" panose="00000400000000000000" pitchFamily="2" charset="-78"/>
              </a:rPr>
              <a:t>EPC </a:t>
            </a:r>
            <a:r>
              <a:rPr lang="fa-IR" sz="2300" dirty="0" smtClean="0">
                <a:solidFill>
                  <a:schemeClr val="tx1"/>
                </a:solidFill>
                <a:latin typeface="Calibri" panose="020F0502020204030204" pitchFamily="34" charset="0"/>
                <a:cs typeface="B Nazanin" panose="00000400000000000000" pitchFamily="2" charset="-78"/>
              </a:rPr>
              <a:t> عبارتند </a:t>
            </a:r>
            <a:r>
              <a:rPr lang="fa-IR" sz="2300" dirty="0">
                <a:solidFill>
                  <a:schemeClr val="tx1"/>
                </a:solidFill>
                <a:latin typeface="Calibri" panose="020F0502020204030204" pitchFamily="34" charset="0"/>
                <a:cs typeface="B Nazanin" panose="00000400000000000000" pitchFamily="2" charset="-78"/>
              </a:rPr>
              <a:t>از:</a:t>
            </a:r>
          </a:p>
          <a:p>
            <a:pPr marL="0" indent="0" algn="r" rtl="1">
              <a:buNone/>
            </a:pPr>
            <a:r>
              <a:rPr lang="fa-IR" sz="2300" dirty="0">
                <a:solidFill>
                  <a:schemeClr val="tx1"/>
                </a:solidFill>
                <a:latin typeface="Calibri" panose="020F0502020204030204" pitchFamily="34" charset="0"/>
                <a:cs typeface="B Nazanin" panose="00000400000000000000" pitchFamily="2" charset="-78"/>
              </a:rPr>
              <a:t>1. توانایی دستگاه اجرایی در تعریف دقیق و کامل پروژه و تفاهم دوجانبه مابین دستگاه اجرایی و پیمانکار در خصوص محدوده و هدف پروژه</a:t>
            </a:r>
          </a:p>
          <a:p>
            <a:pPr marL="0" indent="0" algn="r" rtl="1">
              <a:buNone/>
            </a:pPr>
            <a:r>
              <a:rPr lang="fa-IR" sz="2300" dirty="0">
                <a:solidFill>
                  <a:schemeClr val="tx1"/>
                </a:solidFill>
                <a:latin typeface="Calibri" panose="020F0502020204030204" pitchFamily="34" charset="0"/>
                <a:cs typeface="B Nazanin" panose="00000400000000000000" pitchFamily="2" charset="-78"/>
              </a:rPr>
              <a:t>2. توانمندی دستگاه اجرایی از حیث مدیریت پروژه</a:t>
            </a:r>
          </a:p>
          <a:p>
            <a:pPr marL="0" indent="0" algn="r" rtl="1">
              <a:buNone/>
            </a:pPr>
            <a:r>
              <a:rPr lang="fa-IR" sz="2300" dirty="0">
                <a:solidFill>
                  <a:schemeClr val="tx1"/>
                </a:solidFill>
                <a:latin typeface="Calibri" panose="020F0502020204030204" pitchFamily="34" charset="0"/>
                <a:cs typeface="B Nazanin" panose="00000400000000000000" pitchFamily="2" charset="-78"/>
              </a:rPr>
              <a:t>3. تأمین اعتبار موردنیاز و دسترسی به آن در موعدهای از قبل تعیین شده</a:t>
            </a:r>
          </a:p>
          <a:p>
            <a:pPr marL="0" indent="0" algn="r" rtl="1">
              <a:buNone/>
            </a:pPr>
            <a:r>
              <a:rPr lang="fa-IR" sz="2300" dirty="0">
                <a:solidFill>
                  <a:schemeClr val="tx1"/>
                </a:solidFill>
                <a:latin typeface="Calibri" panose="020F0502020204030204" pitchFamily="34" charset="0"/>
                <a:cs typeface="B Nazanin" panose="00000400000000000000" pitchFamily="2" charset="-78"/>
              </a:rPr>
              <a:t>4. وجود پیمانکار توانمند که دارای ویژگی‌های یک پیمانکار عمومی و یک مشاور (طراح) به صورت توأم باشد.</a:t>
            </a:r>
          </a:p>
          <a:p>
            <a:pPr marL="0" indent="0" algn="r" rtl="1">
              <a:buNone/>
            </a:pPr>
            <a:r>
              <a:rPr lang="fa-IR" sz="2300" dirty="0">
                <a:solidFill>
                  <a:schemeClr val="tx1"/>
                </a:solidFill>
                <a:latin typeface="Calibri" panose="020F0502020204030204" pitchFamily="34" charset="0"/>
                <a:cs typeface="B Nazanin" panose="00000400000000000000" pitchFamily="2" charset="-78"/>
              </a:rPr>
              <a:t>5. وجود مشخصات و الزامات فنی استاندارد و تثبیت آن در ابتدای کار.</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2983835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61635" y="299645"/>
            <a:ext cx="8911687" cy="850729"/>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2713703" y="1027470"/>
            <a:ext cx="9292354" cy="5432323"/>
          </a:xfrm>
        </p:spPr>
        <p:txBody>
          <a:bodyPr>
            <a:normAutofit lnSpcReduction="10000"/>
          </a:bodyPr>
          <a:lstStyle/>
          <a:p>
            <a:pPr marL="0" indent="0" algn="r" rtl="1">
              <a:buNone/>
            </a:pPr>
            <a:r>
              <a:rPr lang="fa-IR" sz="2500" dirty="0">
                <a:solidFill>
                  <a:schemeClr val="accent2">
                    <a:lumMod val="50000"/>
                  </a:schemeClr>
                </a:solidFill>
                <a:cs typeface="B Nazanin" panose="00000400000000000000" pitchFamily="2" charset="-78"/>
              </a:rPr>
              <a:t>ویژگی‌های قراردادهای </a:t>
            </a:r>
            <a:r>
              <a:rPr lang="en-US" sz="2500" dirty="0" smtClean="0">
                <a:solidFill>
                  <a:schemeClr val="accent2">
                    <a:lumMod val="50000"/>
                  </a:schemeClr>
                </a:solidFill>
                <a:latin typeface="Calibri" panose="020F0502020204030204" pitchFamily="34" charset="0"/>
                <a:cs typeface="B Nazanin" panose="00000400000000000000" pitchFamily="2" charset="-78"/>
              </a:rPr>
              <a:t>EPC</a:t>
            </a:r>
            <a:r>
              <a:rPr lang="fa-IR" sz="2500" dirty="0" smtClean="0">
                <a:solidFill>
                  <a:schemeClr val="accent2">
                    <a:lumMod val="50000"/>
                  </a:schemeClr>
                </a:solidFill>
                <a:latin typeface="Calibri" panose="020F0502020204030204" pitchFamily="34" charset="0"/>
                <a:cs typeface="B Nazanin" panose="00000400000000000000" pitchFamily="2" charset="-78"/>
              </a:rPr>
              <a:t> :</a:t>
            </a:r>
          </a:p>
          <a:p>
            <a:pPr marL="0" indent="0" algn="r" rtl="1">
              <a:buNone/>
            </a:pPr>
            <a:r>
              <a:rPr lang="fa-IR" sz="2300" dirty="0">
                <a:solidFill>
                  <a:schemeClr val="tx1"/>
                </a:solidFill>
                <a:latin typeface="Calibri" panose="020F0502020204030204" pitchFamily="34" charset="0"/>
                <a:cs typeface="B Nazanin" panose="00000400000000000000" pitchFamily="2" charset="-78"/>
              </a:rPr>
              <a:t>امروزه </a:t>
            </a:r>
            <a:r>
              <a:rPr lang="fa-IR" sz="2300" dirty="0" smtClean="0">
                <a:solidFill>
                  <a:schemeClr val="tx1"/>
                </a:solidFill>
                <a:latin typeface="Calibri" panose="020F0502020204030204" pitchFamily="34" charset="0"/>
                <a:cs typeface="B Nazanin" panose="00000400000000000000" pitchFamily="2" charset="-78"/>
              </a:rPr>
              <a:t>پروژه‌های</a:t>
            </a:r>
            <a:r>
              <a:rPr lang="en-US" sz="2300" dirty="0" smtClean="0">
                <a:solidFill>
                  <a:schemeClr val="tx1"/>
                </a:solidFill>
                <a:latin typeface="Calibri" panose="020F0502020204030204" pitchFamily="34" charset="0"/>
                <a:cs typeface="B Nazanin" panose="00000400000000000000" pitchFamily="2" charset="-78"/>
              </a:rPr>
              <a:t>EPC </a:t>
            </a:r>
            <a:r>
              <a:rPr lang="fa-IR" sz="2300" dirty="0" smtClean="0">
                <a:solidFill>
                  <a:schemeClr val="tx1"/>
                </a:solidFill>
                <a:latin typeface="Calibri" panose="020F0502020204030204" pitchFamily="34" charset="0"/>
                <a:cs typeface="B Nazanin" panose="00000400000000000000" pitchFamily="2" charset="-78"/>
              </a:rPr>
              <a:t> در </a:t>
            </a:r>
            <a:r>
              <a:rPr lang="fa-IR" sz="2300" dirty="0">
                <a:solidFill>
                  <a:schemeClr val="tx1"/>
                </a:solidFill>
                <a:latin typeface="Calibri" panose="020F0502020204030204" pitchFamily="34" charset="0"/>
                <a:cs typeface="B Nazanin" panose="00000400000000000000" pitchFamily="2" charset="-78"/>
              </a:rPr>
              <a:t>داخل کشور رشد فزاینده‌ای داشته و به‌علت مزایای اصلی آن یعنی اطمینان از قیمت نهایی و تاریخ قطعی اتمام طرح با استقبال بیشتری مواجه می‌گردند. از جمله ویژگی‌های قراردادهای </a:t>
            </a:r>
            <a:r>
              <a:rPr lang="en-US" sz="2300" dirty="0" smtClean="0">
                <a:solidFill>
                  <a:schemeClr val="tx1"/>
                </a:solidFill>
                <a:latin typeface="Calibri" panose="020F0502020204030204" pitchFamily="34" charset="0"/>
                <a:cs typeface="B Nazanin" panose="00000400000000000000" pitchFamily="2" charset="-78"/>
              </a:rPr>
              <a:t>EPC</a:t>
            </a:r>
            <a:r>
              <a:rPr lang="fa-IR" sz="2300" dirty="0" smtClean="0">
                <a:solidFill>
                  <a:schemeClr val="tx1"/>
                </a:solidFill>
                <a:latin typeface="Calibri" panose="020F0502020204030204" pitchFamily="34" charset="0"/>
                <a:cs typeface="B Nazanin" panose="00000400000000000000" pitchFamily="2" charset="-78"/>
              </a:rPr>
              <a:t> عبارتند </a:t>
            </a:r>
            <a:r>
              <a:rPr lang="fa-IR" sz="2300" dirty="0">
                <a:solidFill>
                  <a:schemeClr val="tx1"/>
                </a:solidFill>
                <a:latin typeface="Calibri" panose="020F0502020204030204" pitchFamily="34" charset="0"/>
                <a:cs typeface="B Nazanin" panose="00000400000000000000" pitchFamily="2" charset="-78"/>
              </a:rPr>
              <a:t>از</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 سرعت در این پروژه‌ها بیشتر بوده و با انجام سریع کار، پرداخت‌های مورد انتظار نیز به موقع می‌بایست انجام گردد.</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 کارفرما و مشاورین باید به مهارت و تجارب پیمانکار اعتماد داشته باشند و در نتیجه به غیر از مواردی که پیمانکار از وظایف خود به صورت اساسی و کلی عدول می‌کند، لازم نیست در کار پیمانکار دخالت نموده و یا پیشنهادات را با تأخیر طولانی مورد بررسی قرار دهند.</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 فعالیت کارفرما و مشاورین وی بیشتر در فرآیند مناقصه و نظارت عالیه در طول طرح خواهد بود. </a:t>
            </a:r>
            <a:r>
              <a:rPr lang="fa-IR" sz="2300" dirty="0" smtClean="0">
                <a:solidFill>
                  <a:schemeClr val="tx1"/>
                </a:solidFill>
                <a:cs typeface="B Nazanin" panose="00000400000000000000" pitchFamily="2" charset="-78"/>
              </a:rPr>
              <a:t>به عنوان </a:t>
            </a:r>
            <a:r>
              <a:rPr lang="fa-IR" sz="2300" dirty="0">
                <a:solidFill>
                  <a:schemeClr val="tx1"/>
                </a:solidFill>
                <a:cs typeface="B Nazanin" panose="00000400000000000000" pitchFamily="2" charset="-78"/>
              </a:rPr>
              <a:t>یک قانون کلی هر عیب و نقصی که در محدوده تعریف شده کار حادث شود مسئولیت پیمانکار خواهد بود و ریسک و مسئولیت اجرایی از کارفرما به پیمانکار منتقل می‌شود.</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 یکپارچگی در خرید تجهیزات و کالا خصوصا خریدهای خارجی، مدیریت آن‌ را بسیار آسان‌تر کرده و به صرفه تر نیز صورت خواهد پذیرفت.</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 </a:t>
            </a:r>
            <a:r>
              <a:rPr lang="fa-IR" sz="2300" dirty="0" smtClean="0">
                <a:solidFill>
                  <a:schemeClr val="tx1"/>
                </a:solidFill>
                <a:cs typeface="B Nazanin" panose="00000400000000000000" pitchFamily="2" charset="-78"/>
              </a:rPr>
              <a:t>پیمانکار</a:t>
            </a:r>
            <a:r>
              <a:rPr lang="en-US" sz="2300" dirty="0" smtClean="0">
                <a:solidFill>
                  <a:schemeClr val="tx1"/>
                </a:solidFill>
                <a:cs typeface="B Nazanin" panose="00000400000000000000" pitchFamily="2" charset="-78"/>
              </a:rPr>
              <a:t> EPC </a:t>
            </a:r>
            <a:r>
              <a:rPr lang="fa-IR" sz="2300" dirty="0">
                <a:solidFill>
                  <a:schemeClr val="tx1"/>
                </a:solidFill>
                <a:cs typeface="B Nazanin" panose="00000400000000000000" pitchFamily="2" charset="-78"/>
              </a:rPr>
              <a:t>شرکتی است که در عین برخورداری از توان مالی مناسب در سه زمینه متفاوت مهندسی، تدارکات و اجراء دارای تجربه و توانمندی کافی </a:t>
            </a:r>
            <a:r>
              <a:rPr lang="fa-IR" sz="2300" dirty="0" smtClean="0">
                <a:solidFill>
                  <a:schemeClr val="tx1"/>
                </a:solidFill>
                <a:cs typeface="B Nazanin" panose="00000400000000000000" pitchFamily="2" charset="-78"/>
              </a:rPr>
              <a:t>باشد</a:t>
            </a:r>
            <a:r>
              <a:rPr lang="en-US" sz="2300" dirty="0" smtClean="0">
                <a:solidFill>
                  <a:schemeClr val="tx1"/>
                </a:solidFill>
                <a:cs typeface="B Nazanin" panose="00000400000000000000" pitchFamily="2" charset="-78"/>
              </a:rPr>
              <a:t>.</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2062926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3363" y="211154"/>
            <a:ext cx="8911687" cy="732742"/>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2846439" y="796412"/>
            <a:ext cx="9222324" cy="5884607"/>
          </a:xfrm>
        </p:spPr>
        <p:txBody>
          <a:bodyPr>
            <a:normAutofit fontScale="85000" lnSpcReduction="20000"/>
          </a:bodyPr>
          <a:lstStyle/>
          <a:p>
            <a:pPr marL="0" indent="0" algn="r" rtl="1">
              <a:buNone/>
            </a:pPr>
            <a:r>
              <a:rPr lang="fa-IR" sz="2900" dirty="0" smtClean="0">
                <a:solidFill>
                  <a:schemeClr val="accent2">
                    <a:lumMod val="50000"/>
                  </a:schemeClr>
                </a:solidFill>
                <a:cs typeface="B Nazanin" panose="00000400000000000000" pitchFamily="2" charset="-78"/>
              </a:rPr>
              <a:t>مزایای قرارداد </a:t>
            </a:r>
            <a:r>
              <a:rPr lang="en-US" sz="2900" dirty="0" smtClean="0">
                <a:solidFill>
                  <a:schemeClr val="accent2">
                    <a:lumMod val="50000"/>
                  </a:schemeClr>
                </a:solidFill>
                <a:latin typeface="Calibri" panose="020F0502020204030204" pitchFamily="34" charset="0"/>
                <a:cs typeface="B Nazanin" panose="00000400000000000000" pitchFamily="2" charset="-78"/>
              </a:rPr>
              <a:t>EPC</a:t>
            </a:r>
            <a:r>
              <a:rPr lang="fa-IR" sz="2900" dirty="0" smtClean="0">
                <a:solidFill>
                  <a:schemeClr val="accent2">
                    <a:lumMod val="50000"/>
                  </a:schemeClr>
                </a:solidFill>
                <a:cs typeface="B Nazanin" panose="00000400000000000000" pitchFamily="2" charset="-78"/>
              </a:rPr>
              <a:t>:</a:t>
            </a:r>
          </a:p>
          <a:p>
            <a:pPr marL="0" indent="0" algn="r" rtl="1">
              <a:buNone/>
            </a:pPr>
            <a:r>
              <a:rPr lang="fa-IR" sz="2600" dirty="0" smtClean="0">
                <a:solidFill>
                  <a:schemeClr val="tx1"/>
                </a:solidFill>
                <a:cs typeface="B Nazanin" panose="00000400000000000000" pitchFamily="2" charset="-78"/>
              </a:rPr>
              <a:t>عمده‌ترین مزایای روش قرارداد</a:t>
            </a:r>
            <a:r>
              <a:rPr lang="en-US" sz="2600" dirty="0" smtClean="0">
                <a:solidFill>
                  <a:schemeClr val="tx1"/>
                </a:solidFill>
                <a:cs typeface="B Nazanin" panose="00000400000000000000" pitchFamily="2" charset="-78"/>
              </a:rPr>
              <a:t> </a:t>
            </a:r>
            <a:r>
              <a:rPr lang="en-US" sz="2600" dirty="0" smtClean="0">
                <a:solidFill>
                  <a:schemeClr val="tx1"/>
                </a:solidFill>
                <a:latin typeface="Calibri" panose="020F0502020204030204" pitchFamily="34" charset="0"/>
                <a:cs typeface="Calibri" panose="020F0502020204030204" pitchFamily="34" charset="0"/>
              </a:rPr>
              <a:t>EPC</a:t>
            </a:r>
            <a:r>
              <a:rPr lang="en-US" sz="2600" dirty="0" smtClean="0">
                <a:solidFill>
                  <a:schemeClr val="tx1"/>
                </a:solidFill>
                <a:cs typeface="B Nazanin" panose="00000400000000000000" pitchFamily="2" charset="-78"/>
              </a:rPr>
              <a:t> </a:t>
            </a:r>
            <a:r>
              <a:rPr lang="fa-IR" sz="2600" dirty="0" smtClean="0">
                <a:solidFill>
                  <a:schemeClr val="tx1"/>
                </a:solidFill>
                <a:cs typeface="B Nazanin" panose="00000400000000000000" pitchFamily="2" charset="-78"/>
              </a:rPr>
              <a:t>که باعث جذب کارفرمایان و پیمانکاران به این دسته از قراردادهای پیمانکاری شده است عبارتند از:</a:t>
            </a:r>
          </a:p>
          <a:p>
            <a:pPr marL="0" indent="0" algn="r" rtl="1">
              <a:buNone/>
            </a:pPr>
            <a:r>
              <a:rPr lang="fa-IR" sz="2600" dirty="0" smtClean="0">
                <a:solidFill>
                  <a:schemeClr val="tx1"/>
                </a:solidFill>
                <a:cs typeface="B Nazanin" panose="00000400000000000000" pitchFamily="2" charset="-78"/>
              </a:rPr>
              <a:t>• معمولاً سریع‌ترین روش اجرای پروژه می‌باشد.</a:t>
            </a:r>
          </a:p>
          <a:p>
            <a:pPr marL="0" indent="0" algn="r" rtl="1">
              <a:buNone/>
            </a:pPr>
            <a:r>
              <a:rPr lang="fa-IR" sz="2600" dirty="0" smtClean="0">
                <a:solidFill>
                  <a:schemeClr val="tx1"/>
                </a:solidFill>
                <a:cs typeface="B Nazanin" panose="00000400000000000000" pitchFamily="2" charset="-78"/>
              </a:rPr>
              <a:t>• صرفه جویی در هزینه و زمان</a:t>
            </a:r>
          </a:p>
          <a:p>
            <a:pPr marL="0" indent="0" algn="r" rtl="1">
              <a:buNone/>
            </a:pPr>
            <a:r>
              <a:rPr lang="fa-IR" sz="2600" dirty="0" smtClean="0">
                <a:solidFill>
                  <a:schemeClr val="tx1"/>
                </a:solidFill>
                <a:cs typeface="B Nazanin" panose="00000400000000000000" pitchFamily="2" charset="-78"/>
              </a:rPr>
              <a:t>• داشتن قیمت اولیه قطعی، هزینه انجام پروژه و جدول زمان بندی اولیه</a:t>
            </a:r>
          </a:p>
          <a:p>
            <a:pPr marL="0" indent="0" algn="r" rtl="1">
              <a:buNone/>
            </a:pPr>
            <a:r>
              <a:rPr lang="fa-IR" sz="2600" dirty="0" smtClean="0">
                <a:solidFill>
                  <a:schemeClr val="tx1"/>
                </a:solidFill>
                <a:cs typeface="B Nazanin" panose="00000400000000000000" pitchFamily="2" charset="-78"/>
              </a:rPr>
              <a:t>• اطمینان کارفرما از مبلغ نهایی و زمان قطعی پایان کار</a:t>
            </a:r>
          </a:p>
          <a:p>
            <a:pPr marL="0" indent="0" algn="r" rtl="1">
              <a:buNone/>
            </a:pPr>
            <a:r>
              <a:rPr lang="fa-IR" sz="2600" dirty="0" smtClean="0">
                <a:solidFill>
                  <a:schemeClr val="tx1"/>
                </a:solidFill>
                <a:cs typeface="B Nazanin" panose="00000400000000000000" pitchFamily="2" charset="-78"/>
              </a:rPr>
              <a:t>• یک مجموعه مسئول طراحی و ساخت است و کارفرما تنها با یک واحد مسئول(پیمانکار) سرو کار دارد.</a:t>
            </a:r>
          </a:p>
          <a:p>
            <a:pPr marL="0" indent="0" algn="r" rtl="1">
              <a:buNone/>
            </a:pPr>
            <a:r>
              <a:rPr lang="fa-IR" sz="2600" dirty="0" smtClean="0">
                <a:solidFill>
                  <a:schemeClr val="tx1"/>
                </a:solidFill>
                <a:cs typeface="B Nazanin" panose="00000400000000000000" pitchFamily="2" charset="-78"/>
              </a:rPr>
              <a:t>• بهبود مدیریت ریسک برای کارفرما</a:t>
            </a:r>
          </a:p>
          <a:p>
            <a:pPr marL="0" indent="0" algn="r" rtl="1">
              <a:buNone/>
            </a:pPr>
            <a:r>
              <a:rPr lang="fa-IR" sz="2600" dirty="0" smtClean="0">
                <a:solidFill>
                  <a:schemeClr val="tx1"/>
                </a:solidFill>
                <a:cs typeface="B Nazanin" panose="00000400000000000000" pitchFamily="2" charset="-78"/>
              </a:rPr>
              <a:t>• ارتقای قابلیت ساخت داخل کشور و نوآوری</a:t>
            </a:r>
          </a:p>
          <a:p>
            <a:pPr marL="0" indent="0" algn="r" rtl="1">
              <a:buNone/>
            </a:pPr>
            <a:r>
              <a:rPr lang="fa-IR" sz="2600" dirty="0" smtClean="0">
                <a:solidFill>
                  <a:schemeClr val="tx1"/>
                </a:solidFill>
                <a:cs typeface="B Nazanin" panose="00000400000000000000" pitchFamily="2" charset="-78"/>
              </a:rPr>
              <a:t>• استفاده از تأمین مالی به صورت فاینانس در این روش با سهولت بیشتری صورت می‌گیرد.</a:t>
            </a:r>
          </a:p>
          <a:p>
            <a:pPr marL="0" indent="0" algn="r" rtl="1">
              <a:buNone/>
            </a:pPr>
            <a:r>
              <a:rPr lang="fa-IR" sz="2600" dirty="0" smtClean="0">
                <a:solidFill>
                  <a:schemeClr val="tx1"/>
                </a:solidFill>
                <a:cs typeface="B Nazanin" panose="00000400000000000000" pitchFamily="2" charset="-78"/>
              </a:rPr>
              <a:t>• پیمانکار دارای آزادی عمل بیشتری در زمینه انتخاب تجهیزات و تکنیک های اجرایی بوده و همچنین وابستگی خاصی به فعالیت های دیگران و پیروی از برنامه زمانبندی آنها ندارد.</a:t>
            </a:r>
          </a:p>
          <a:p>
            <a:pPr marL="0" indent="0" algn="r" rtl="1">
              <a:buNone/>
            </a:pPr>
            <a:r>
              <a:rPr lang="fa-IR" sz="2600" dirty="0" smtClean="0">
                <a:solidFill>
                  <a:schemeClr val="tx1"/>
                </a:solidFill>
                <a:cs typeface="B Nazanin" panose="00000400000000000000" pitchFamily="2" charset="-78"/>
              </a:rPr>
              <a:t>• مالک در مقابل تغییر قیمت مواد و مصالح، نیروی انسانی و امثال آن محافظت می شود.</a:t>
            </a:r>
          </a:p>
          <a:p>
            <a:pPr marL="0" indent="0" algn="r" rtl="1">
              <a:buNone/>
            </a:pPr>
            <a:r>
              <a:rPr lang="fa-IR" sz="2600" dirty="0" smtClean="0">
                <a:solidFill>
                  <a:schemeClr val="tx1"/>
                </a:solidFill>
                <a:cs typeface="B Nazanin" panose="00000400000000000000" pitchFamily="2" charset="-78"/>
              </a:rPr>
              <a:t>• درگیر‌شدن پیمانکار در امر طراحی</a:t>
            </a:r>
            <a:endParaRPr lang="en-US" sz="26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408013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85294" y="159876"/>
            <a:ext cx="8911687" cy="768592"/>
          </a:xfrm>
        </p:spPr>
        <p:txBody>
          <a:bodyPr/>
          <a:lstStyle/>
          <a:p>
            <a:pPr algn="r"/>
            <a:r>
              <a:rPr lang="fa-IR" dirty="0">
                <a:solidFill>
                  <a:srgbClr val="31B4E6">
                    <a:lumMod val="50000"/>
                  </a:srgbClr>
                </a:solidFill>
                <a:cs typeface="B Nazanin" panose="00000400000000000000" pitchFamily="2" charset="-78"/>
              </a:rPr>
              <a:t>دسته بندی انواع قراردادهای ساختمانی</a:t>
            </a:r>
            <a:endParaRPr lang="en-US" dirty="0"/>
          </a:p>
        </p:txBody>
      </p:sp>
      <p:sp>
        <p:nvSpPr>
          <p:cNvPr id="3" name="Content Placeholder 2"/>
          <p:cNvSpPr>
            <a:spLocks noGrp="1"/>
          </p:cNvSpPr>
          <p:nvPr>
            <p:ph idx="1"/>
          </p:nvPr>
        </p:nvSpPr>
        <p:spPr>
          <a:xfrm>
            <a:off x="3081581" y="928468"/>
            <a:ext cx="8915400" cy="3777622"/>
          </a:xfrm>
        </p:spPr>
        <p:txBody>
          <a:bodyPr/>
          <a:lstStyle/>
          <a:p>
            <a:pPr marL="0" lvl="0" indent="0" algn="r" rtl="1">
              <a:buClr>
                <a:srgbClr val="353535"/>
              </a:buClr>
              <a:buNone/>
            </a:pPr>
            <a:r>
              <a:rPr lang="fa-IR" sz="2600" dirty="0">
                <a:solidFill>
                  <a:srgbClr val="31B4E6">
                    <a:lumMod val="50000"/>
                  </a:srgbClr>
                </a:solidFill>
                <a:cs typeface="B Nazanin" panose="00000400000000000000" pitchFamily="2" charset="-78"/>
              </a:rPr>
              <a:t>انواع قراردادهای ساختمانی </a:t>
            </a:r>
            <a:r>
              <a:rPr lang="fa-IR" sz="2600" dirty="0" smtClean="0">
                <a:solidFill>
                  <a:srgbClr val="31B4E6">
                    <a:lumMod val="50000"/>
                  </a:srgbClr>
                </a:solidFill>
                <a:cs typeface="B Nazanin" panose="00000400000000000000" pitchFamily="2" charset="-78"/>
              </a:rPr>
              <a:t>از نظر مالی-حقوقی، </a:t>
            </a:r>
            <a:r>
              <a:rPr lang="fa-IR" sz="2600" dirty="0">
                <a:solidFill>
                  <a:srgbClr val="31B4E6">
                    <a:lumMod val="50000"/>
                  </a:srgbClr>
                </a:solidFill>
                <a:cs typeface="B Nazanin" panose="00000400000000000000" pitchFamily="2" charset="-78"/>
              </a:rPr>
              <a:t>عبارتند از</a:t>
            </a:r>
            <a:r>
              <a:rPr lang="fa-IR" sz="2600" dirty="0" smtClean="0">
                <a:solidFill>
                  <a:srgbClr val="31B4E6">
                    <a:lumMod val="50000"/>
                  </a:srgbClr>
                </a:solidFill>
                <a:cs typeface="B Nazanin" panose="00000400000000000000" pitchFamily="2" charset="-78"/>
              </a:rPr>
              <a:t>:</a:t>
            </a: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قرارداد های خرید خدمت</a:t>
            </a: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قراردادهای ساخت و انتقال</a:t>
            </a:r>
          </a:p>
          <a:p>
            <a:pPr lvl="1" algn="r" rtl="1">
              <a:buClr>
                <a:srgbClr val="353535"/>
              </a:buClr>
              <a:buFont typeface="Arial" panose="020B0604020202020204" pitchFamily="34" charset="0"/>
              <a:buChar char="•"/>
            </a:pPr>
            <a:r>
              <a:rPr lang="fa-IR" sz="2500" dirty="0" smtClean="0">
                <a:solidFill>
                  <a:schemeClr val="tx1"/>
                </a:solidFill>
                <a:cs typeface="B Nazanin" panose="00000400000000000000" pitchFamily="2" charset="-78"/>
              </a:rPr>
              <a:t>قراردادهای کلید در دست یا </a:t>
            </a:r>
            <a:r>
              <a:rPr lang="en-US" sz="2500" dirty="0" smtClean="0">
                <a:solidFill>
                  <a:schemeClr val="tx1"/>
                </a:solidFill>
                <a:cs typeface="B Nazanin" panose="00000400000000000000" pitchFamily="2" charset="-78"/>
              </a:rPr>
              <a:t> (</a:t>
            </a:r>
            <a:r>
              <a:rPr lang="en-US" sz="2500" dirty="0" smtClean="0">
                <a:solidFill>
                  <a:schemeClr val="tx1"/>
                </a:solidFill>
                <a:latin typeface="Calibri" panose="020F0502020204030204" pitchFamily="34" charset="0"/>
                <a:cs typeface="Calibri" panose="020F0502020204030204" pitchFamily="34" charset="0"/>
              </a:rPr>
              <a:t>Turnkey)</a:t>
            </a:r>
            <a:endParaRPr lang="fa-IR" sz="2500" dirty="0">
              <a:solidFill>
                <a:schemeClr val="tx1"/>
              </a:solidFill>
              <a:latin typeface="Calibri" panose="020F0502020204030204" pitchFamily="34" charset="0"/>
              <a:cs typeface="Calibri" panose="020F0502020204030204" pitchFamily="34" charset="0"/>
            </a:endParaRPr>
          </a:p>
          <a:p>
            <a:pPr marL="0" indent="0" algn="r">
              <a:buNone/>
            </a:pPr>
            <a:endParaRPr lang="en-US"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130" y="2017257"/>
            <a:ext cx="2489660" cy="2688833"/>
          </a:xfrm>
          <a:prstGeom prst="rect">
            <a:avLst/>
          </a:prstGeom>
        </p:spPr>
      </p:pic>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7784479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9119" y="152162"/>
            <a:ext cx="8911687" cy="747490"/>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4424515" y="899652"/>
            <a:ext cx="7600003" cy="5265174"/>
          </a:xfrm>
        </p:spPr>
        <p:txBody>
          <a:bodyPr/>
          <a:lstStyle/>
          <a:p>
            <a:pPr marL="0" lvl="0" indent="0" algn="r" rtl="1">
              <a:buClr>
                <a:srgbClr val="353535"/>
              </a:buClr>
              <a:buNone/>
            </a:pPr>
            <a:r>
              <a:rPr lang="fa-IR" sz="2500" dirty="0" smtClean="0">
                <a:solidFill>
                  <a:srgbClr val="31B4E6">
                    <a:lumMod val="50000"/>
                  </a:srgbClr>
                </a:solidFill>
                <a:cs typeface="B Nazanin" panose="00000400000000000000" pitchFamily="2" charset="-78"/>
              </a:rPr>
              <a:t>معایب </a:t>
            </a:r>
            <a:r>
              <a:rPr lang="fa-IR" sz="2500" dirty="0">
                <a:solidFill>
                  <a:srgbClr val="31B4E6">
                    <a:lumMod val="50000"/>
                  </a:srgbClr>
                </a:solidFill>
                <a:cs typeface="B Nazanin" panose="00000400000000000000" pitchFamily="2" charset="-78"/>
              </a:rPr>
              <a:t>قرارداد </a:t>
            </a:r>
            <a:r>
              <a:rPr lang="en-US" sz="2500" dirty="0">
                <a:solidFill>
                  <a:srgbClr val="31B4E6">
                    <a:lumMod val="50000"/>
                  </a:srgbClr>
                </a:solidFill>
                <a:latin typeface="Calibri" panose="020F0502020204030204" pitchFamily="34" charset="0"/>
                <a:cs typeface="B Nazanin" panose="00000400000000000000" pitchFamily="2" charset="-78"/>
              </a:rPr>
              <a:t>EPC</a:t>
            </a:r>
            <a:r>
              <a:rPr lang="fa-IR" sz="2500" dirty="0" smtClean="0">
                <a:solidFill>
                  <a:srgbClr val="31B4E6">
                    <a:lumMod val="50000"/>
                  </a:srgbClr>
                </a:solidFill>
                <a:cs typeface="B Nazanin" panose="00000400000000000000" pitchFamily="2" charset="-78"/>
              </a:rPr>
              <a:t>:</a:t>
            </a:r>
          </a:p>
          <a:p>
            <a:pPr lvl="0" algn="r" rtl="1">
              <a:buClr>
                <a:srgbClr val="353535"/>
              </a:buClr>
              <a:buFont typeface="Arial" panose="020B0604020202020204" pitchFamily="34" charset="0"/>
              <a:buChar char="•"/>
            </a:pPr>
            <a:r>
              <a:rPr lang="fa-IR" sz="2300" dirty="0">
                <a:solidFill>
                  <a:schemeClr val="tx1"/>
                </a:solidFill>
                <a:cs typeface="B Nazanin" panose="00000400000000000000" pitchFamily="2" charset="-78"/>
              </a:rPr>
              <a:t>اختیارات و کنترل کارفرما در این سیستم بسیار محدود است.</a:t>
            </a:r>
          </a:p>
          <a:p>
            <a:pPr lvl="0" algn="r" rtl="1">
              <a:buClr>
                <a:srgbClr val="353535"/>
              </a:buClr>
              <a:buFont typeface="Arial" panose="020B0604020202020204" pitchFamily="34" charset="0"/>
              <a:buChar char="•"/>
            </a:pPr>
            <a:r>
              <a:rPr lang="fa-IR" sz="2300" dirty="0">
                <a:solidFill>
                  <a:schemeClr val="tx1"/>
                </a:solidFill>
                <a:cs typeface="B Nazanin" panose="00000400000000000000" pitchFamily="2" charset="-78"/>
              </a:rPr>
              <a:t>کاهش ریسک‌های پروژه در این سیستم به پیمانکار توانمند تری نیاز دارد.</a:t>
            </a:r>
          </a:p>
          <a:p>
            <a:pPr lvl="0" algn="r" rtl="1">
              <a:buClr>
                <a:srgbClr val="353535"/>
              </a:buClr>
              <a:buFont typeface="Arial" panose="020B0604020202020204" pitchFamily="34" charset="0"/>
              <a:buChar char="•"/>
            </a:pPr>
            <a:r>
              <a:rPr lang="fa-IR" sz="2300" dirty="0">
                <a:solidFill>
                  <a:schemeClr val="tx1"/>
                </a:solidFill>
                <a:cs typeface="B Nazanin" panose="00000400000000000000" pitchFamily="2" charset="-78"/>
              </a:rPr>
              <a:t>با توجه به هدف‌گذاری زمان کمتر در این ساختار، تامین مالی از اهمیت بالایی برخوردار است.</a:t>
            </a:r>
          </a:p>
          <a:p>
            <a:pPr lvl="0" algn="r" rtl="1">
              <a:buClr>
                <a:srgbClr val="353535"/>
              </a:buClr>
              <a:buFont typeface="Arial" panose="020B0604020202020204" pitchFamily="34" charset="0"/>
              <a:buChar char="•"/>
            </a:pPr>
            <a:r>
              <a:rPr lang="fa-IR" sz="2300" dirty="0">
                <a:solidFill>
                  <a:schemeClr val="tx1"/>
                </a:solidFill>
                <a:cs typeface="B Nazanin" panose="00000400000000000000" pitchFamily="2" charset="-78"/>
              </a:rPr>
              <a:t>پیمانکار تمایل به استفاده از تجهیزات و شیوه ها و نیروهای با هزینه کمتر دارد که ممکن است باعث افت کیفی پروژه شود.</a:t>
            </a:r>
          </a:p>
          <a:p>
            <a:pPr lvl="0" algn="r" rtl="1">
              <a:buClr>
                <a:srgbClr val="353535"/>
              </a:buClr>
              <a:buFont typeface="Arial" panose="020B0604020202020204" pitchFamily="34" charset="0"/>
              <a:buChar char="•"/>
            </a:pPr>
            <a:r>
              <a:rPr lang="fa-IR" sz="2300" dirty="0">
                <a:solidFill>
                  <a:schemeClr val="tx1"/>
                </a:solidFill>
                <a:cs typeface="B Nazanin" panose="00000400000000000000" pitchFamily="2" charset="-78"/>
              </a:rPr>
              <a:t>تهیه نقشه‌های اجرایی زیر پوشش مجری و تحت تاثیر وی می‌باشد.</a:t>
            </a:r>
          </a:p>
          <a:p>
            <a:pPr marL="0" indent="0" algn="r">
              <a:buNone/>
            </a:pPr>
            <a:endParaRPr lang="en-US"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3671114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4370" y="166910"/>
            <a:ext cx="8911687" cy="865477"/>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3090657" y="879986"/>
            <a:ext cx="8915400" cy="5447071"/>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فازهای یک پروژه با قرارداد </a:t>
            </a:r>
            <a:r>
              <a:rPr lang="en-US" sz="2500" dirty="0" smtClean="0">
                <a:solidFill>
                  <a:schemeClr val="accent2">
                    <a:lumMod val="50000"/>
                  </a:schemeClr>
                </a:solidFill>
                <a:latin typeface="Calibri" panose="020F0502020204030204" pitchFamily="34" charset="0"/>
                <a:cs typeface="Calibri" panose="020F0502020204030204" pitchFamily="34" charset="0"/>
              </a:rPr>
              <a:t>EPC</a:t>
            </a:r>
            <a:r>
              <a:rPr lang="fa-IR" sz="2500" dirty="0" smtClean="0">
                <a:solidFill>
                  <a:schemeClr val="accent2">
                    <a:lumMod val="50000"/>
                  </a:schemeClr>
                </a:solidFill>
                <a:latin typeface="Calibri" panose="020F0502020204030204" pitchFamily="34" charset="0"/>
                <a:cs typeface="Calibri" panose="020F0502020204030204" pitchFamily="34" charset="0"/>
              </a:rPr>
              <a:t>:</a:t>
            </a:r>
          </a:p>
          <a:p>
            <a:pPr marL="0" indent="0" algn="r" rtl="1">
              <a:buNone/>
            </a:pPr>
            <a:r>
              <a:rPr lang="fa-IR" sz="2500" dirty="0" smtClean="0">
                <a:solidFill>
                  <a:schemeClr val="accent2">
                    <a:lumMod val="50000"/>
                  </a:schemeClr>
                </a:solidFill>
                <a:latin typeface="Calibri" panose="020F0502020204030204" pitchFamily="34" charset="0"/>
                <a:cs typeface="B Nazanin" panose="00000400000000000000" pitchFamily="2" charset="-78"/>
              </a:rPr>
              <a:t>1- </a:t>
            </a:r>
            <a:r>
              <a:rPr lang="fa-IR" sz="2500" dirty="0">
                <a:solidFill>
                  <a:schemeClr val="accent2">
                    <a:lumMod val="50000"/>
                  </a:schemeClr>
                </a:solidFill>
                <a:latin typeface="Calibri" panose="020F0502020204030204" pitchFamily="34" charset="0"/>
                <a:cs typeface="B Nazanin" panose="00000400000000000000" pitchFamily="2" charset="-78"/>
              </a:rPr>
              <a:t>فاز مهندسی یا </a:t>
            </a:r>
            <a:r>
              <a:rPr lang="fa-IR" sz="2500" dirty="0" smtClean="0">
                <a:solidFill>
                  <a:schemeClr val="accent2">
                    <a:lumMod val="50000"/>
                  </a:schemeClr>
                </a:solidFill>
                <a:latin typeface="Calibri" panose="020F0502020204030204" pitchFamily="34" charset="0"/>
                <a:cs typeface="B Nazanin" panose="00000400000000000000" pitchFamily="2" charset="-78"/>
              </a:rPr>
              <a:t>طراحی</a:t>
            </a:r>
            <a:r>
              <a:rPr lang="en-US" sz="2500" dirty="0" smtClean="0">
                <a:solidFill>
                  <a:schemeClr val="accent2">
                    <a:lumMod val="50000"/>
                  </a:schemeClr>
                </a:solidFill>
                <a:latin typeface="Calibri" panose="020F0502020204030204" pitchFamily="34" charset="0"/>
                <a:cs typeface="B Nazanin" panose="00000400000000000000" pitchFamily="2" charset="-78"/>
              </a:rPr>
              <a:t> :(Engineering) </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در </a:t>
            </a:r>
            <a:r>
              <a:rPr lang="fa-IR" sz="2300" dirty="0">
                <a:solidFill>
                  <a:schemeClr val="tx1"/>
                </a:solidFill>
                <a:latin typeface="Calibri" panose="020F0502020204030204" pitchFamily="34" charset="0"/>
                <a:cs typeface="B Nazanin" panose="00000400000000000000" pitchFamily="2" charset="-78"/>
              </a:rPr>
              <a:t>این مرحله از پروژه مدارک، اسناد و نقشه‌های مورد نیاز جهت طراحی‌های آتی، خرید تجهیزات و مواد و نصب و اجرای مواد و تجهیزات انجام می‌گیرد. در این مرحله معمولا پیشرفت پروژه بر اساس مراحل طراحی و میزان نفر ساعت لازم جهت تکمیل طراحی برنامه ریزی و کنترل </a:t>
            </a:r>
            <a:r>
              <a:rPr lang="fa-IR" sz="2300" dirty="0" smtClean="0">
                <a:solidFill>
                  <a:schemeClr val="tx1"/>
                </a:solidFill>
                <a:latin typeface="Calibri" panose="020F0502020204030204" pitchFamily="34" charset="0"/>
                <a:cs typeface="B Nazanin" panose="00000400000000000000" pitchFamily="2" charset="-78"/>
              </a:rPr>
              <a:t>می‌شود.</a:t>
            </a:r>
          </a:p>
          <a:p>
            <a:pPr marL="0" indent="0" algn="r" rtl="1">
              <a:buNone/>
            </a:pPr>
            <a:r>
              <a:rPr lang="fa-IR" sz="2500" dirty="0" smtClean="0">
                <a:solidFill>
                  <a:schemeClr val="accent2">
                    <a:lumMod val="50000"/>
                  </a:schemeClr>
                </a:solidFill>
                <a:latin typeface="Calibri" panose="020F0502020204030204" pitchFamily="34" charset="0"/>
                <a:cs typeface="B Nazanin" panose="00000400000000000000" pitchFamily="2" charset="-78"/>
              </a:rPr>
              <a:t>2- فاز </a:t>
            </a:r>
            <a:r>
              <a:rPr lang="fa-IR" sz="2500" dirty="0">
                <a:solidFill>
                  <a:schemeClr val="accent2">
                    <a:lumMod val="50000"/>
                  </a:schemeClr>
                </a:solidFill>
                <a:latin typeface="Calibri" panose="020F0502020204030204" pitchFamily="34" charset="0"/>
                <a:cs typeface="B Nazanin" panose="00000400000000000000" pitchFamily="2" charset="-78"/>
              </a:rPr>
              <a:t>خرید یا تدارکات </a:t>
            </a:r>
            <a:r>
              <a:rPr lang="en-US" sz="2500" dirty="0" smtClean="0">
                <a:solidFill>
                  <a:schemeClr val="accent2">
                    <a:lumMod val="50000"/>
                  </a:schemeClr>
                </a:solidFill>
                <a:latin typeface="Calibri" panose="020F0502020204030204" pitchFamily="34" charset="0"/>
                <a:cs typeface="B Nazanin" panose="00000400000000000000" pitchFamily="2" charset="-78"/>
              </a:rPr>
              <a:t>Procurement)</a:t>
            </a:r>
            <a:r>
              <a:rPr lang="fa-IR" sz="2500" dirty="0" smtClean="0">
                <a:solidFill>
                  <a:schemeClr val="accent2">
                    <a:lumMod val="50000"/>
                  </a:schemeClr>
                </a:solidFill>
                <a:latin typeface="Calibri" panose="020F0502020204030204" pitchFamily="34" charset="0"/>
                <a:cs typeface="Calibri" panose="020F0502020204030204" pitchFamily="34" charset="0"/>
              </a:rPr>
              <a:t>):</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در </a:t>
            </a:r>
            <a:r>
              <a:rPr lang="fa-IR" sz="2300" dirty="0">
                <a:solidFill>
                  <a:schemeClr val="tx1"/>
                </a:solidFill>
                <a:latin typeface="Calibri" panose="020F0502020204030204" pitchFamily="34" charset="0"/>
                <a:cs typeface="B Nazanin" panose="00000400000000000000" pitchFamily="2" charset="-78"/>
              </a:rPr>
              <a:t>این مرحله اقلام ، تجهیزات و مواد مورد نیاز جهت اجرای پروژه تهیه می‌گردد. در این مرحله معمولا پیشرفت پروژه بر اساس مراحل خرید و هزینه (در برخی موارد زمان یا ترکیبی از هزینه و زمان) لازم جهت تکمیل خرید برنامه ریزی و کنترل می‌شود</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r>
              <a:rPr lang="fa-IR" sz="2500" dirty="0" smtClean="0">
                <a:solidFill>
                  <a:schemeClr val="accent2">
                    <a:lumMod val="50000"/>
                  </a:schemeClr>
                </a:solidFill>
                <a:latin typeface="Calibri" panose="020F0502020204030204" pitchFamily="34" charset="0"/>
                <a:cs typeface="B Nazanin" panose="00000400000000000000" pitchFamily="2" charset="-78"/>
              </a:rPr>
              <a:t>3- فاز </a:t>
            </a:r>
            <a:r>
              <a:rPr lang="fa-IR" sz="2500" dirty="0">
                <a:solidFill>
                  <a:schemeClr val="accent2">
                    <a:lumMod val="50000"/>
                  </a:schemeClr>
                </a:solidFill>
                <a:latin typeface="Calibri" panose="020F0502020204030204" pitchFamily="34" charset="0"/>
                <a:cs typeface="B Nazanin" panose="00000400000000000000" pitchFamily="2" charset="-78"/>
              </a:rPr>
              <a:t>نصب یا </a:t>
            </a:r>
            <a:r>
              <a:rPr lang="fa-IR" sz="2500" dirty="0" smtClean="0">
                <a:solidFill>
                  <a:schemeClr val="accent2">
                    <a:lumMod val="50000"/>
                  </a:schemeClr>
                </a:solidFill>
                <a:latin typeface="Calibri" panose="020F0502020204030204" pitchFamily="34" charset="0"/>
                <a:cs typeface="B Nazanin" panose="00000400000000000000" pitchFamily="2" charset="-78"/>
              </a:rPr>
              <a:t>اجرا</a:t>
            </a:r>
            <a:r>
              <a:rPr lang="en-US" sz="2500" dirty="0" smtClean="0">
                <a:solidFill>
                  <a:schemeClr val="accent2">
                    <a:lumMod val="50000"/>
                  </a:schemeClr>
                </a:solidFill>
                <a:latin typeface="Calibri" panose="020F0502020204030204" pitchFamily="34" charset="0"/>
                <a:cs typeface="Calibri" panose="020F0502020204030204" pitchFamily="34" charset="0"/>
              </a:rPr>
              <a:t>(Construction) </a:t>
            </a:r>
            <a:r>
              <a:rPr lang="fa-IR" sz="2500" dirty="0" smtClean="0">
                <a:solidFill>
                  <a:schemeClr val="accent2">
                    <a:lumMod val="50000"/>
                  </a:schemeClr>
                </a:solidFill>
                <a:latin typeface="Calibri" panose="020F0502020204030204" pitchFamily="34" charset="0"/>
                <a:cs typeface="Calibri" panose="020F0502020204030204" pitchFamily="34" charset="0"/>
              </a:rPr>
              <a:t>:</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در </a:t>
            </a:r>
            <a:r>
              <a:rPr lang="fa-IR" sz="2300" dirty="0">
                <a:solidFill>
                  <a:schemeClr val="tx1"/>
                </a:solidFill>
                <a:latin typeface="Calibri" panose="020F0502020204030204" pitchFamily="34" charset="0"/>
                <a:cs typeface="B Nazanin" panose="00000400000000000000" pitchFamily="2" charset="-78"/>
              </a:rPr>
              <a:t>این مرحله تجهیزات و مواد پروژه نصب یا اجرا می‌گردند. در این مرحله معمولا پیشرفت پروژه بر اساس احجام و مقادیر کاری لازم جهت تکمیل خرید تجهیزات صورت می‌گیرد.</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21878446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9118" y="181658"/>
            <a:ext cx="8911687" cy="806484"/>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2728453" y="988141"/>
            <a:ext cx="9296066" cy="5604387"/>
          </a:xfrm>
        </p:spPr>
        <p:txBody>
          <a:bodyPr>
            <a:normAutofit/>
          </a:bodyPr>
          <a:lstStyle/>
          <a:p>
            <a:pPr marL="0" indent="0" algn="r" rtl="1">
              <a:buNone/>
            </a:pPr>
            <a:r>
              <a:rPr lang="fa-IR" sz="2400" dirty="0">
                <a:solidFill>
                  <a:schemeClr val="tx1"/>
                </a:solidFill>
                <a:latin typeface="IRANSans" panose="02040503050201020203" pitchFamily="18" charset="-78"/>
                <a:cs typeface="B Nazanin" panose="00000400000000000000" pitchFamily="2" charset="-78"/>
              </a:rPr>
              <a:t>عقد قراردادهای انجام مراحل مختلف پروژه اعم از طراحی و مهندسی ، تدارک و تامین کالا و تجهیزات ، انجام عملیات اجرایی ، نصب و راه اندازی به صورت توامان و با شرایط خاص که می تواند به روشهای زیر صورت گیرد :</a:t>
            </a:r>
            <a:r>
              <a:rPr lang="fa-IR" sz="2400" dirty="0">
                <a:solidFill>
                  <a:schemeClr val="tx1"/>
                </a:solidFill>
                <a:cs typeface="B Nazanin" panose="00000400000000000000" pitchFamily="2" charset="-78"/>
              </a:rPr>
              <a:t/>
            </a:r>
            <a:br>
              <a:rPr lang="fa-IR"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1-</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کالا و تجهیزات </a:t>
            </a:r>
            <a:r>
              <a:rPr lang="en-US" sz="2400" dirty="0">
                <a:solidFill>
                  <a:schemeClr val="tx1"/>
                </a:solidFill>
                <a:latin typeface="Calibri" panose="020F0502020204030204" pitchFamily="34" charset="0"/>
                <a:cs typeface="Calibri" panose="020F0502020204030204" pitchFamily="34" charset="0"/>
              </a:rPr>
              <a:t>EP</a:t>
            </a:r>
            <a:r>
              <a:rPr lang="en-US" sz="2400" dirty="0">
                <a:solidFill>
                  <a:schemeClr val="tx1"/>
                </a:solidFill>
                <a:cs typeface="B Nazanin" panose="00000400000000000000" pitchFamily="2" charset="-78"/>
              </a:rPr>
              <a:t/>
            </a:r>
            <a:br>
              <a:rPr lang="en-US"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2-</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 مدیریت اجرا </a:t>
            </a:r>
            <a:r>
              <a:rPr lang="fa-IR"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EPCM ( E,P,C, </a:t>
            </a:r>
            <a:r>
              <a:rPr lang="en-US" sz="2400" dirty="0" smtClean="0">
                <a:solidFill>
                  <a:schemeClr val="tx1"/>
                </a:solidFill>
                <a:latin typeface="Calibri" panose="020F0502020204030204" pitchFamily="34" charset="0"/>
                <a:cs typeface="Calibri" panose="020F0502020204030204" pitchFamily="34" charset="0"/>
              </a:rPr>
              <a:t>Management</a:t>
            </a:r>
            <a:r>
              <a:rPr lang="en-US" sz="2400" dirty="0" smtClean="0">
                <a:solidFill>
                  <a:schemeClr val="tx1"/>
                </a:solidFill>
                <a:cs typeface="B Nazanin" panose="00000400000000000000" pitchFamily="2" charset="-78"/>
              </a:rPr>
              <a:t/>
            </a:r>
            <a:br>
              <a:rPr lang="en-US"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3-</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و مشاوره اجرا </a:t>
            </a:r>
            <a:r>
              <a:rPr lang="fa-IR"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EPAC ( E.P. Assistance. </a:t>
            </a:r>
            <a:r>
              <a:rPr lang="en-US" sz="2400" dirty="0" err="1">
                <a:solidFill>
                  <a:schemeClr val="tx1"/>
                </a:solidFill>
                <a:latin typeface="Calibri" panose="020F0502020204030204" pitchFamily="34" charset="0"/>
                <a:cs typeface="Calibri" panose="020F0502020204030204" pitchFamily="34" charset="0"/>
              </a:rPr>
              <a:t>Const</a:t>
            </a:r>
            <a:r>
              <a:rPr lang="en-US" sz="2400" dirty="0">
                <a:solidFill>
                  <a:schemeClr val="tx1"/>
                </a:solidFill>
                <a:cs typeface="B Nazanin" panose="00000400000000000000" pitchFamily="2" charset="-78"/>
              </a:rPr>
              <a:t/>
            </a:r>
            <a:br>
              <a:rPr lang="en-US"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4-</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 اجرا و نصب </a:t>
            </a:r>
            <a:r>
              <a:rPr lang="fa-IR"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EPCI ( E. P. Const. Installation</a:t>
            </a:r>
            <a:r>
              <a:rPr lang="en-US" sz="2400" dirty="0">
                <a:solidFill>
                  <a:schemeClr val="tx1"/>
                </a:solidFill>
                <a:cs typeface="B Nazanin" panose="00000400000000000000" pitchFamily="2" charset="-78"/>
              </a:rPr>
              <a:t/>
            </a:r>
            <a:br>
              <a:rPr lang="en-US" sz="2400" dirty="0">
                <a:solidFill>
                  <a:schemeClr val="tx1"/>
                </a:solidFill>
                <a:cs typeface="B Nazanin" panose="00000400000000000000" pitchFamily="2" charset="-78"/>
              </a:rPr>
            </a:br>
            <a:r>
              <a:rPr lang="fa-IR" sz="2400" dirty="0" smtClean="0">
                <a:solidFill>
                  <a:schemeClr val="tx1"/>
                </a:solidFill>
                <a:latin typeface="IRANSans" panose="02040503050201020203" pitchFamily="18" charset="-78"/>
                <a:cs typeface="B Nazanin" panose="00000400000000000000" pitchFamily="2" charset="-78"/>
              </a:rPr>
              <a:t>5-مهندسی </a:t>
            </a:r>
            <a:r>
              <a:rPr lang="fa-IR" sz="2400" dirty="0">
                <a:solidFill>
                  <a:schemeClr val="tx1"/>
                </a:solidFill>
                <a:latin typeface="IRANSans" panose="02040503050201020203" pitchFamily="18" charset="-78"/>
                <a:cs typeface="B Nazanin" panose="00000400000000000000" pitchFamily="2" charset="-78"/>
              </a:rPr>
              <a:t>، تدارک ، نظارت و اجرا </a:t>
            </a:r>
            <a:r>
              <a:rPr lang="fa-IR"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EPCS (E. P. C. Supervision</a:t>
            </a:r>
            <a:r>
              <a:rPr lang="en-US" sz="2400" dirty="0">
                <a:solidFill>
                  <a:schemeClr val="tx1"/>
                </a:solidFill>
                <a:cs typeface="B Nazanin" panose="00000400000000000000" pitchFamily="2" charset="-78"/>
              </a:rPr>
              <a:t/>
            </a:r>
            <a:br>
              <a:rPr lang="en-US"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6-</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و برنامه ریزی ساخت </a:t>
            </a:r>
            <a:r>
              <a:rPr lang="fa-IR" sz="2400" dirty="0">
                <a:solidFill>
                  <a:schemeClr val="tx1"/>
                </a:solidFill>
                <a:latin typeface="Calibri" panose="020F0502020204030204" pitchFamily="34" charset="0"/>
                <a:cs typeface="Calibri" panose="020F0502020204030204" pitchFamily="34" charset="0"/>
              </a:rPr>
              <a:t>(</a:t>
            </a:r>
            <a:r>
              <a:rPr lang="fa-IR" sz="2400" dirty="0">
                <a:solidFill>
                  <a:schemeClr val="tx1"/>
                </a:solidFill>
                <a:latin typeface="IRANSans" panose="02040503050201020203" pitchFamily="18" charset="-78"/>
                <a:cs typeface="B Nazanin" panose="00000400000000000000" pitchFamily="2" charset="-78"/>
              </a:rPr>
              <a:t> </a:t>
            </a:r>
            <a:r>
              <a:rPr lang="en-US" sz="2400" dirty="0">
                <a:solidFill>
                  <a:schemeClr val="tx1"/>
                </a:solidFill>
                <a:latin typeface="Calibri" panose="020F0502020204030204" pitchFamily="34" charset="0"/>
                <a:cs typeface="Calibri" panose="020F0502020204030204" pitchFamily="34" charset="0"/>
              </a:rPr>
              <a:t>EPMS ( E. P. Manufacturing . Schedule</a:t>
            </a:r>
            <a:r>
              <a:rPr lang="en-US" sz="2400" dirty="0">
                <a:solidFill>
                  <a:schemeClr val="tx1"/>
                </a:solidFill>
                <a:cs typeface="B Nazanin" panose="00000400000000000000" pitchFamily="2" charset="-78"/>
              </a:rPr>
              <a:t/>
            </a:r>
            <a:br>
              <a:rPr lang="en-US" sz="2400" dirty="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7-</a:t>
            </a:r>
            <a:r>
              <a:rPr lang="fa-IR" sz="2400" dirty="0" smtClean="0">
                <a:solidFill>
                  <a:schemeClr val="tx1"/>
                </a:solidFill>
                <a:latin typeface="IRANSans" panose="02040503050201020203" pitchFamily="18" charset="-78"/>
                <a:cs typeface="B Nazanin" panose="00000400000000000000" pitchFamily="2" charset="-78"/>
              </a:rPr>
              <a:t>مهندسی </a:t>
            </a:r>
            <a:r>
              <a:rPr lang="fa-IR" sz="2400" dirty="0">
                <a:solidFill>
                  <a:schemeClr val="tx1"/>
                </a:solidFill>
                <a:latin typeface="IRANSans" panose="02040503050201020203" pitchFamily="18" charset="-78"/>
                <a:cs typeface="B Nazanin" panose="00000400000000000000" pitchFamily="2" charset="-78"/>
              </a:rPr>
              <a:t>، تدارک و برنامه ریزی تولید ( </a:t>
            </a:r>
            <a:r>
              <a:rPr lang="en-US" sz="2400" dirty="0">
                <a:solidFill>
                  <a:schemeClr val="tx1"/>
                </a:solidFill>
                <a:latin typeface="Calibri" panose="020F0502020204030204" pitchFamily="34" charset="0"/>
                <a:cs typeface="Calibri" panose="020F0502020204030204" pitchFamily="34" charset="0"/>
              </a:rPr>
              <a:t>EPPS ( E. P. Production . Schedule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41961424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4370" y="181659"/>
            <a:ext cx="8911687" cy="821232"/>
          </a:xfrm>
        </p:spPr>
        <p:txBody>
          <a:bodyPr/>
          <a:lstStyle/>
          <a:p>
            <a:pPr algn="r" rtl="1"/>
            <a:r>
              <a:rPr lang="fa-IR" dirty="0">
                <a:solidFill>
                  <a:srgbClr val="31B4E6">
                    <a:lumMod val="50000"/>
                  </a:srgbClr>
                </a:solidFill>
                <a:latin typeface="Calibri" panose="020F0502020204030204" pitchFamily="34" charset="0"/>
                <a:cs typeface="B Nazanin" panose="00000400000000000000" pitchFamily="2" charset="-78"/>
              </a:rPr>
              <a:t>روش</a:t>
            </a:r>
            <a:r>
              <a:rPr lang="fa-IR" dirty="0">
                <a:solidFill>
                  <a:srgbClr val="31B4E6">
                    <a:lumMod val="50000"/>
                  </a:srgbClr>
                </a:solidFill>
                <a:latin typeface="Calibri" panose="020F0502020204030204" pitchFamily="34" charset="0"/>
                <a:cs typeface="Calibri" panose="020F0502020204030204" pitchFamily="34" charset="0"/>
              </a:rPr>
              <a:t> </a:t>
            </a:r>
            <a:r>
              <a:rPr lang="en-US" dirty="0">
                <a:solidFill>
                  <a:srgbClr val="31B4E6">
                    <a:lumMod val="50000"/>
                  </a:srgbClr>
                </a:solidFill>
                <a:latin typeface="Calibri" panose="020F0502020204030204" pitchFamily="34" charset="0"/>
                <a:cs typeface="Calibri" panose="020F0502020204030204" pitchFamily="34" charset="0"/>
              </a:rPr>
              <a:t>EPC</a:t>
            </a:r>
            <a:endParaRPr lang="en-US" dirty="0"/>
          </a:p>
        </p:txBody>
      </p:sp>
      <p:sp>
        <p:nvSpPr>
          <p:cNvPr id="3" name="Content Placeholder 2"/>
          <p:cNvSpPr>
            <a:spLocks noGrp="1"/>
          </p:cNvSpPr>
          <p:nvPr>
            <p:ph idx="1"/>
          </p:nvPr>
        </p:nvSpPr>
        <p:spPr>
          <a:xfrm>
            <a:off x="3094370" y="894736"/>
            <a:ext cx="8915400" cy="5815780"/>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یک نکته مهم درمورد قرارداد </a:t>
            </a:r>
            <a:r>
              <a:rPr lang="en-US" sz="2500" dirty="0" smtClean="0">
                <a:solidFill>
                  <a:schemeClr val="accent2">
                    <a:lumMod val="50000"/>
                  </a:schemeClr>
                </a:solidFill>
                <a:latin typeface="Calibri" panose="020F0502020204030204" pitchFamily="34" charset="0"/>
                <a:cs typeface="Calibri" panose="020F0502020204030204" pitchFamily="34" charset="0"/>
              </a:rPr>
              <a:t>EPC</a:t>
            </a:r>
            <a:r>
              <a:rPr lang="fa-IR" sz="2500" dirty="0" smtClean="0">
                <a:solidFill>
                  <a:schemeClr val="accent2">
                    <a:lumMod val="50000"/>
                  </a:schemeClr>
                </a:solidFill>
                <a:latin typeface="Calibri" panose="020F0502020204030204" pitchFamily="34" charset="0"/>
                <a:cs typeface="Calibri" panose="020F0502020204030204" pitchFamily="34" charset="0"/>
              </a:rPr>
              <a:t>:</a:t>
            </a:r>
          </a:p>
          <a:p>
            <a:pPr marL="0" indent="0" algn="r" rtl="1">
              <a:buNone/>
            </a:pPr>
            <a:r>
              <a:rPr lang="fa-IR" sz="2300" dirty="0">
                <a:solidFill>
                  <a:schemeClr val="tx1"/>
                </a:solidFill>
                <a:cs typeface="B Nazanin" panose="00000400000000000000" pitchFamily="2" charset="-78"/>
              </a:rPr>
              <a:t>در قراردادهای </a:t>
            </a:r>
            <a:r>
              <a:rPr lang="fa-IR" sz="2300" dirty="0" smtClean="0">
                <a:solidFill>
                  <a:schemeClr val="tx1"/>
                </a:solidFill>
                <a:cs typeface="B Nazanin" panose="00000400000000000000" pitchFamily="2" charset="-78"/>
              </a:rPr>
              <a:t>معمول</a:t>
            </a:r>
            <a:r>
              <a:rPr lang="en-US" sz="2300" dirty="0" smtClean="0">
                <a:solidFill>
                  <a:schemeClr val="tx1"/>
                </a:solidFill>
                <a:latin typeface="Calibri" panose="020F0502020204030204" pitchFamily="34" charset="0"/>
                <a:cs typeface="Calibri" panose="020F0502020204030204" pitchFamily="34" charset="0"/>
              </a:rPr>
              <a:t>EPC</a:t>
            </a:r>
            <a:r>
              <a:rPr lang="en-US" sz="2300" dirty="0" smtClean="0">
                <a:solidFill>
                  <a:schemeClr val="tx1"/>
                </a:solidFill>
                <a:cs typeface="B Nazanin" panose="00000400000000000000" pitchFamily="2" charset="-78"/>
              </a:rPr>
              <a:t> </a:t>
            </a:r>
            <a:r>
              <a:rPr lang="fa-IR" sz="2300" dirty="0" smtClean="0">
                <a:solidFill>
                  <a:schemeClr val="tx1"/>
                </a:solidFill>
                <a:cs typeface="B Nazanin" panose="00000400000000000000" pitchFamily="2" charset="-78"/>
              </a:rPr>
              <a:t> اصولا </a:t>
            </a:r>
            <a:r>
              <a:rPr lang="fa-IR" sz="2300" dirty="0">
                <a:solidFill>
                  <a:schemeClr val="tx1"/>
                </a:solidFill>
                <a:cs typeface="B Nazanin" panose="00000400000000000000" pitchFamily="2" charset="-78"/>
              </a:rPr>
              <a:t>تامین سرمایه جهت انجام قرارداد بر عهده کارفرما یا کشور میزبان می باشد. اما گاهی این امر بنابر دلایلی از جمله نبود سرمایه کافی نزد کشور میزبان به پیمانکار واگذار می گردد . به همین دلیل گاهی در </a:t>
            </a:r>
            <a:r>
              <a:rPr lang="fa-IR" sz="2300" dirty="0" smtClean="0">
                <a:solidFill>
                  <a:schemeClr val="tx1"/>
                </a:solidFill>
                <a:cs typeface="B Nazanin" panose="00000400000000000000" pitchFamily="2" charset="-78"/>
              </a:rPr>
              <a:t>کنار</a:t>
            </a:r>
            <a:r>
              <a:rPr lang="en-US" sz="2300" dirty="0" smtClean="0">
                <a:solidFill>
                  <a:schemeClr val="tx1"/>
                </a:solidFill>
                <a:cs typeface="B Nazanin" panose="00000400000000000000" pitchFamily="2" charset="-78"/>
              </a:rPr>
              <a:t> </a:t>
            </a:r>
            <a:r>
              <a:rPr lang="en-US" sz="2300" dirty="0" smtClean="0">
                <a:solidFill>
                  <a:schemeClr val="tx1"/>
                </a:solidFill>
                <a:latin typeface="Calibri" panose="020F0502020204030204" pitchFamily="34" charset="0"/>
                <a:cs typeface="Calibri" panose="020F0502020204030204" pitchFamily="34" charset="0"/>
              </a:rPr>
              <a:t>EPC</a:t>
            </a:r>
            <a:r>
              <a:rPr lang="en-US" sz="2300" dirty="0" smtClean="0">
                <a:solidFill>
                  <a:schemeClr val="tx1"/>
                </a:solidFill>
                <a:cs typeface="B Nazanin" panose="00000400000000000000" pitchFamily="2" charset="-78"/>
              </a:rPr>
              <a:t> </a:t>
            </a:r>
            <a:r>
              <a:rPr lang="fa-IR" sz="2300" dirty="0">
                <a:solidFill>
                  <a:schemeClr val="tx1"/>
                </a:solidFill>
                <a:cs typeface="B Nazanin" panose="00000400000000000000" pitchFamily="2" charset="-78"/>
              </a:rPr>
              <a:t>عبارت </a:t>
            </a:r>
            <a:r>
              <a:rPr lang="en-US" sz="2300" dirty="0" smtClean="0">
                <a:solidFill>
                  <a:schemeClr val="tx1"/>
                </a:solidFill>
                <a:latin typeface="Calibri" panose="020F0502020204030204" pitchFamily="34" charset="0"/>
                <a:cs typeface="Calibri" panose="020F0502020204030204" pitchFamily="34" charset="0"/>
              </a:rPr>
              <a:t>F</a:t>
            </a:r>
            <a:r>
              <a:rPr lang="fa-IR" sz="2300" dirty="0" smtClean="0">
                <a:solidFill>
                  <a:schemeClr val="tx1"/>
                </a:solidFill>
                <a:cs typeface="B Nazanin" panose="00000400000000000000" pitchFamily="2" charset="-78"/>
              </a:rPr>
              <a:t> یا </a:t>
            </a:r>
            <a:r>
              <a:rPr lang="en-US" sz="2300" dirty="0" smtClean="0">
                <a:solidFill>
                  <a:schemeClr val="tx1"/>
                </a:solidFill>
                <a:latin typeface="Calibri" panose="020F0502020204030204" pitchFamily="34" charset="0"/>
                <a:cs typeface="Calibri" panose="020F0502020204030204" pitchFamily="34" charset="0"/>
              </a:rPr>
              <a:t>F+</a:t>
            </a:r>
            <a:r>
              <a:rPr lang="fa-IR" sz="2300" dirty="0" smtClean="0">
                <a:solidFill>
                  <a:schemeClr val="tx1"/>
                </a:solidFill>
                <a:latin typeface="Calibri" panose="020F0502020204030204" pitchFamily="34" charset="0"/>
                <a:cs typeface="Calibri" panose="020F0502020204030204" pitchFamily="34" charset="0"/>
              </a:rPr>
              <a:t> </a:t>
            </a:r>
            <a:r>
              <a:rPr lang="fa-IR" sz="2300" dirty="0" smtClean="0">
                <a:solidFill>
                  <a:schemeClr val="tx1"/>
                </a:solidFill>
                <a:cs typeface="B Nazanin" panose="00000400000000000000" pitchFamily="2" charset="-78"/>
              </a:rPr>
              <a:t>را </a:t>
            </a:r>
            <a:r>
              <a:rPr lang="fa-IR" sz="2300" dirty="0">
                <a:solidFill>
                  <a:schemeClr val="tx1"/>
                </a:solidFill>
                <a:cs typeface="B Nazanin" panose="00000400000000000000" pitchFamily="2" charset="-78"/>
              </a:rPr>
              <a:t>نیز می‌بینیم که بکار </a:t>
            </a:r>
            <a:r>
              <a:rPr lang="fa-IR" sz="2300" dirty="0" smtClean="0">
                <a:solidFill>
                  <a:schemeClr val="tx1"/>
                </a:solidFill>
                <a:cs typeface="B Nazanin" panose="00000400000000000000" pitchFamily="2" charset="-78"/>
              </a:rPr>
              <a:t>می‌رود</a:t>
            </a:r>
            <a:r>
              <a:rPr lang="fa-IR" sz="2300" dirty="0">
                <a:solidFill>
                  <a:schemeClr val="tx1"/>
                </a:solidFill>
                <a:cs typeface="B Nazanin" panose="00000400000000000000" pitchFamily="2" charset="-78"/>
              </a:rPr>
              <a:t>. در اینصورت دو حالت بروز می‌نماید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latin typeface="Calibri" panose="020F0502020204030204" pitchFamily="34" charset="0"/>
                <a:cs typeface="B Nazanin" panose="00000400000000000000" pitchFamily="2" charset="-78"/>
              </a:rPr>
              <a:t>۱-تامین مالی و سرمایه انجام قرارداد بر عهده پیمانکار قرار </a:t>
            </a:r>
            <a:r>
              <a:rPr lang="fa-IR" sz="2300" dirty="0" smtClean="0">
                <a:solidFill>
                  <a:schemeClr val="tx1"/>
                </a:solidFill>
                <a:latin typeface="Calibri" panose="020F0502020204030204" pitchFamily="34" charset="0"/>
                <a:cs typeface="B Nazanin" panose="00000400000000000000" pitchFamily="2" charset="-78"/>
              </a:rPr>
              <a:t>می‌گیرد.</a:t>
            </a:r>
          </a:p>
          <a:p>
            <a:pPr marL="0" indent="0" algn="r" rtl="1">
              <a:buNone/>
            </a:pPr>
            <a:r>
              <a:rPr lang="fa-IR" sz="2300" dirty="0">
                <a:solidFill>
                  <a:schemeClr val="tx1"/>
                </a:solidFill>
                <a:latin typeface="Calibri" panose="020F0502020204030204" pitchFamily="34" charset="0"/>
                <a:cs typeface="B Nazanin" panose="00000400000000000000" pitchFamily="2" charset="-78"/>
              </a:rPr>
              <a:t>۲-معرفی سرمایه‌گذار بر عهده پیمانکار است</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r>
              <a:rPr lang="fa-IR" sz="2300" dirty="0">
                <a:solidFill>
                  <a:schemeClr val="tx1"/>
                </a:solidFill>
                <a:latin typeface="Calibri" panose="020F0502020204030204" pitchFamily="34" charset="0"/>
                <a:cs typeface="B Nazanin" panose="00000400000000000000" pitchFamily="2" charset="-78"/>
              </a:rPr>
              <a:t>در صورت اول پیمانکار خود تقبل هزینه‌ها را بر عهده می‌گیرد و پس از انجام عمل مورد قرارداد هزینه‌های خود را همراه با نرخ ناشی از سرمایه‌گذاری خود دریافت می‌دارد که به این مدل قراردادی </a:t>
            </a:r>
            <a:r>
              <a:rPr lang="en-US" sz="2300" dirty="0">
                <a:solidFill>
                  <a:schemeClr val="tx1"/>
                </a:solidFill>
                <a:latin typeface="Calibri" panose="020F0502020204030204" pitchFamily="34" charset="0"/>
                <a:cs typeface="B Nazanin" panose="00000400000000000000" pitchFamily="2" charset="-78"/>
              </a:rPr>
              <a:t>EPCF </a:t>
            </a:r>
            <a:r>
              <a:rPr lang="fa-IR" sz="2300" dirty="0">
                <a:solidFill>
                  <a:schemeClr val="tx1"/>
                </a:solidFill>
                <a:latin typeface="Calibri" panose="020F0502020204030204" pitchFamily="34" charset="0"/>
                <a:cs typeface="B Nazanin" panose="00000400000000000000" pitchFamily="2" charset="-78"/>
              </a:rPr>
              <a:t> </a:t>
            </a:r>
            <a:r>
              <a:rPr lang="fa-IR" sz="2300" dirty="0" smtClean="0">
                <a:solidFill>
                  <a:schemeClr val="tx1"/>
                </a:solidFill>
                <a:latin typeface="Calibri" panose="020F0502020204030204" pitchFamily="34" charset="0"/>
                <a:cs typeface="B Nazanin" panose="00000400000000000000" pitchFamily="2" charset="-78"/>
              </a:rPr>
              <a:t>گفته </a:t>
            </a:r>
            <a:r>
              <a:rPr lang="fa-IR" sz="2300" dirty="0">
                <a:solidFill>
                  <a:schemeClr val="tx1"/>
                </a:solidFill>
                <a:latin typeface="Calibri" panose="020F0502020204030204" pitchFamily="34" charset="0"/>
                <a:cs typeface="B Nazanin" panose="00000400000000000000" pitchFamily="2" charset="-78"/>
              </a:rPr>
              <a:t>می‌شود. یعنی پیمانکار هم کارمزد انجام قرارداد را دریافت می‌دارد و هم سود مربوط به تامین سرمایه انجام قرارداد</a:t>
            </a:r>
            <a:r>
              <a:rPr lang="fa-IR" sz="2300" dirty="0" smtClean="0">
                <a:solidFill>
                  <a:schemeClr val="tx1"/>
                </a:solidFill>
                <a:latin typeface="Calibri" panose="020F0502020204030204" pitchFamily="34" charset="0"/>
                <a:cs typeface="B Nazanin" panose="00000400000000000000" pitchFamily="2" charset="-78"/>
              </a:rPr>
              <a:t>.</a:t>
            </a:r>
          </a:p>
          <a:p>
            <a:pPr marL="0" indent="0" algn="r" rtl="1">
              <a:buNone/>
            </a:pPr>
            <a:r>
              <a:rPr lang="fa-IR" sz="2300" dirty="0">
                <a:solidFill>
                  <a:schemeClr val="tx1"/>
                </a:solidFill>
                <a:latin typeface="Calibri" panose="020F0502020204030204" pitchFamily="34" charset="0"/>
                <a:cs typeface="B Nazanin" panose="00000400000000000000" pitchFamily="2" charset="-78"/>
              </a:rPr>
              <a:t>در صورت دوم یعنی معرفی سرمایه گذار توسط پیمانکار، در اصل دو قرارداد منعقد می‌گردد. یک قرارداد بین سرمایه‌گذار و کشور میزبان و یک قرارداد بین </a:t>
            </a:r>
            <a:r>
              <a:rPr lang="fa-IR" sz="2300" dirty="0" smtClean="0">
                <a:solidFill>
                  <a:schemeClr val="tx1"/>
                </a:solidFill>
                <a:latin typeface="Calibri" panose="020F0502020204030204" pitchFamily="34" charset="0"/>
                <a:cs typeface="B Nazanin" panose="00000400000000000000" pitchFamily="2" charset="-78"/>
              </a:rPr>
              <a:t>پیمانکار</a:t>
            </a:r>
            <a:r>
              <a:rPr lang="en-US" sz="2300" dirty="0" smtClean="0">
                <a:solidFill>
                  <a:schemeClr val="tx1"/>
                </a:solidFill>
                <a:latin typeface="Calibri" panose="020F0502020204030204" pitchFamily="34" charset="0"/>
                <a:cs typeface="B Nazanin" panose="00000400000000000000" pitchFamily="2" charset="-78"/>
              </a:rPr>
              <a:t> EPC </a:t>
            </a:r>
            <a:r>
              <a:rPr lang="fa-IR" sz="2300" dirty="0">
                <a:solidFill>
                  <a:schemeClr val="tx1"/>
                </a:solidFill>
                <a:latin typeface="Calibri" panose="020F0502020204030204" pitchFamily="34" charset="0"/>
                <a:cs typeface="B Nazanin" panose="00000400000000000000" pitchFamily="2" charset="-78"/>
              </a:rPr>
              <a:t>و کشور میزبان که به این نوع قراردادها </a:t>
            </a:r>
            <a:r>
              <a:rPr lang="en-US" sz="2300" dirty="0" smtClean="0">
                <a:solidFill>
                  <a:schemeClr val="tx1"/>
                </a:solidFill>
                <a:latin typeface="Calibri" panose="020F0502020204030204" pitchFamily="34" charset="0"/>
                <a:cs typeface="B Nazanin" panose="00000400000000000000" pitchFamily="2" charset="-78"/>
              </a:rPr>
              <a:t>EPC+F</a:t>
            </a:r>
            <a:r>
              <a:rPr lang="fa-IR" sz="2300" dirty="0" smtClean="0">
                <a:solidFill>
                  <a:schemeClr val="tx1"/>
                </a:solidFill>
                <a:latin typeface="Calibri" panose="020F0502020204030204" pitchFamily="34" charset="0"/>
                <a:cs typeface="B Nazanin" panose="00000400000000000000" pitchFamily="2" charset="-78"/>
              </a:rPr>
              <a:t> گفته </a:t>
            </a:r>
            <a:r>
              <a:rPr lang="fa-IR" sz="2300" dirty="0">
                <a:solidFill>
                  <a:schemeClr val="tx1"/>
                </a:solidFill>
                <a:latin typeface="Calibri" panose="020F0502020204030204" pitchFamily="34" charset="0"/>
                <a:cs typeface="B Nazanin" panose="00000400000000000000" pitchFamily="2" charset="-78"/>
              </a:rPr>
              <a:t>می‌شود.</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val="17166082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3364" y="211155"/>
            <a:ext cx="8911687" cy="821232"/>
          </a:xfrm>
        </p:spPr>
        <p:txBody>
          <a:bodyPr>
            <a:normAutofit/>
          </a:bodyPr>
          <a:lstStyle/>
          <a:p>
            <a:pPr algn="r" rtl="1"/>
            <a:r>
              <a:rPr lang="fa-IR" dirty="0" smtClean="0">
                <a:solidFill>
                  <a:schemeClr val="accent2">
                    <a:lumMod val="50000"/>
                  </a:schemeClr>
                </a:solidFill>
                <a:cs typeface="B Nazanin" panose="00000400000000000000" pitchFamily="2" charset="-78"/>
              </a:rPr>
              <a:t>روش فاینانس</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598606" y="1145457"/>
            <a:ext cx="8466445" cy="4296697"/>
          </a:xfrm>
        </p:spPr>
        <p:txBody>
          <a:bodyPr>
            <a:normAutofit/>
          </a:bodyPr>
          <a:lstStyle/>
          <a:p>
            <a:pPr marL="0" indent="0" algn="r" rtl="1">
              <a:buNone/>
            </a:pPr>
            <a:r>
              <a:rPr lang="fa-IR" sz="2300" dirty="0">
                <a:solidFill>
                  <a:schemeClr val="tx1"/>
                </a:solidFill>
                <a:cs typeface="B Nazanin" panose="00000400000000000000" pitchFamily="2" charset="-78"/>
              </a:rPr>
              <a:t>قرارداد فاینانس یکی از روش‌های متداول تأمین مالی برای اجرای طرح‌ها و پروژه‌ها است که طی آن امکان استفاده از منابع داخلی و یا دریافت و استفاده از وام ارزی فراهم می‌شود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باید توجه داشت که امکان تأمین مالی از طریق بخش‌­های خصوصی داخلی نیز ممکن است اما واقعیت این است که به دلیل نوپا بـودن بخـش خصوصی در کشـور، در حـال حاضـر امکان حضور فعال و قدرتمند در عرصه سرمایه‌گذاری کلان در اقتصاد کشور را نـدارد. علاوه بر این دولـت و مجلـس در لایحـه بودجـه سالیانه درصدی از درآمدهای دولت را بـه اجرای پروژه­‌های صنعتی و زیربنایی اختصاص می‌­دهند که به دلیل محدود بودن درآمدهای دولت به طور مسلم این بخش به تنهایی جوابگوی نیازها نخواهد بود. بنابراین لازم است تا بـه راه‌حل دوم، یعنی منابع خارجی متوسل شد.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54</a:t>
            </a:fld>
            <a:endParaRPr lang="en-US" dirty="0"/>
          </a:p>
        </p:txBody>
      </p:sp>
    </p:spTree>
    <p:extLst>
      <p:ext uri="{BB962C8B-B14F-4D97-AF65-F5344CB8AC3E}">
        <p14:creationId xmlns:p14="http://schemas.microsoft.com/office/powerpoint/2010/main" val="1767079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6" y="211155"/>
            <a:ext cx="8911687" cy="835980"/>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2949677" y="1047135"/>
            <a:ext cx="9100626" cy="4114800"/>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قرارداد </a:t>
            </a:r>
            <a:r>
              <a:rPr lang="fa-IR" sz="2500" dirty="0" smtClean="0">
                <a:solidFill>
                  <a:schemeClr val="accent2">
                    <a:lumMod val="50000"/>
                  </a:schemeClr>
                </a:solidFill>
                <a:cs typeface="B Nazanin" panose="00000400000000000000" pitchFamily="2" charset="-78"/>
              </a:rPr>
              <a:t>فاینانس:</a:t>
            </a:r>
            <a:endParaRPr lang="fa-IR" sz="2500" dirty="0">
              <a:solidFill>
                <a:schemeClr val="accent2">
                  <a:lumMod val="50000"/>
                </a:schemeClr>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یکی </a:t>
            </a:r>
            <a:r>
              <a:rPr lang="fa-IR" sz="2300" dirty="0">
                <a:solidFill>
                  <a:schemeClr val="tx1"/>
                </a:solidFill>
                <a:cs typeface="B Nazanin" panose="00000400000000000000" pitchFamily="2" charset="-78"/>
              </a:rPr>
              <a:t>از روش­‌های تأمین هزینه­‌های اجرایی و انجام پروژه­‌های عمرانی و زیربنایی ، تأمین مالی خارجی است. تأمین مالی، در معنای کلی و منصرف از وصـف داخلی یا خارجی، در اصطلاح بـه پروسه­ تمرکز منابع مالی به سرمایه به صورت میان‌مدت و بلندمدت اطلاق می­‌گردد. به عبارت دیگر در صورتی که مصرف‌کننده‌­ها، بنگاه­‌های تولیدی و تجاری و دولت‌­ها با توجه به منابع مالی موجود و در دسترس نتوانند بـه اهداف خود برسند و یا توانایی پرداخت بدهی را نداشته باشند می‌­بایست از طرق مختلفی، منابع مالی را که برای عملیات خود نیاز دارند، تهیه نمایند. فرایند و روشی که عاملان اقتصادی برای تأمین و منابع مالی مورد نیاز خود به کار می‌­برند، فاینانس (تامین مالی) نامیده </a:t>
            </a:r>
            <a:r>
              <a:rPr lang="fa-IR" sz="2300" dirty="0" smtClean="0">
                <a:solidFill>
                  <a:schemeClr val="tx1"/>
                </a:solidFill>
                <a:cs typeface="B Nazanin" panose="00000400000000000000" pitchFamily="2" charset="-78"/>
              </a:rPr>
              <a:t>می‌ شود.</a:t>
            </a:r>
          </a:p>
          <a:p>
            <a:pPr marL="0" indent="0" algn="r" rtl="1">
              <a:buNone/>
            </a:pP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55</a:t>
            </a:fld>
            <a:endParaRPr lang="en-US" dirty="0"/>
          </a:p>
        </p:txBody>
      </p:sp>
    </p:spTree>
    <p:extLst>
      <p:ext uri="{BB962C8B-B14F-4D97-AF65-F5344CB8AC3E}">
        <p14:creationId xmlns:p14="http://schemas.microsoft.com/office/powerpoint/2010/main" val="25770839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3867" y="211155"/>
            <a:ext cx="8911687" cy="821232"/>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20154" y="1120877"/>
            <a:ext cx="8915400" cy="4429434"/>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روش استقراض برای تامین </a:t>
            </a:r>
            <a:r>
              <a:rPr lang="fa-IR" sz="2500" dirty="0" smtClean="0">
                <a:solidFill>
                  <a:schemeClr val="accent2">
                    <a:lumMod val="50000"/>
                  </a:schemeClr>
                </a:solidFill>
                <a:cs typeface="B Nazanin" panose="00000400000000000000" pitchFamily="2" charset="-78"/>
              </a:rPr>
              <a:t>مالی:</a:t>
            </a:r>
          </a:p>
          <a:p>
            <a:pPr marL="0" indent="0" algn="r" rtl="1">
              <a:buNone/>
            </a:pPr>
            <a:r>
              <a:rPr lang="fa-IR" sz="2300" dirty="0" smtClean="0">
                <a:solidFill>
                  <a:schemeClr val="tx1"/>
                </a:solidFill>
                <a:cs typeface="B Nazanin" panose="00000400000000000000" pitchFamily="2" charset="-78"/>
              </a:rPr>
              <a:t>تامین </a:t>
            </a:r>
            <a:r>
              <a:rPr lang="fa-IR" sz="2300" dirty="0">
                <a:solidFill>
                  <a:schemeClr val="tx1"/>
                </a:solidFill>
                <a:cs typeface="B Nazanin" panose="00000400000000000000" pitchFamily="2" charset="-78"/>
              </a:rPr>
              <a:t>مالی برای اجرای طرح‌ها و پروژه‌ها از طریق روش‌های مختلفی انجام می‌شود. با توجه به وضعیت خاص کشورهای در حال توسعه و بحران‌های مالی در این کشورها امکان تامین سرمایه به‌خصوص سرمایه گذاری مالی مورد نیاز برای اجرای پروژه‌های بزرگ به راحتی فراهم نمی‌شود، بنابراین انتخاب روش تامین مالی مناسب در مورد پروژه‌ها مساله مهمی است.</a:t>
            </a:r>
          </a:p>
          <a:p>
            <a:pPr marL="0" indent="0" algn="r" rtl="1">
              <a:buNone/>
            </a:pPr>
            <a:r>
              <a:rPr lang="fa-IR" sz="2300" dirty="0">
                <a:solidFill>
                  <a:schemeClr val="tx1"/>
                </a:solidFill>
                <a:cs typeface="B Nazanin" panose="00000400000000000000" pitchFamily="2" charset="-78"/>
              </a:rPr>
              <a:t>در پروژه‌های مهم و زیرساختی مورد نیاز کشور که امکان تامین وجوه کامل آن توسط دولت فراهم نیست مانند پروژه‌های نفتی، گازی، پتروشیمی و بسیاری از صنایع دیگر برای توسعه زیرساخت‌ها نیاز اساسی برای حضور سرمایه‌گذاری خارجی و استفاده از تسهیلات بانک‌ها و موسسات خارجی وجود دارد</a:t>
            </a:r>
            <a:r>
              <a:rPr lang="fa-IR" sz="2300" dirty="0" smtClean="0">
                <a:solidFill>
                  <a:schemeClr val="tx1"/>
                </a:solidFill>
                <a:cs typeface="B Nazanin" panose="00000400000000000000" pitchFamily="2" charset="-78"/>
              </a:rPr>
              <a:t>.</a:t>
            </a:r>
          </a:p>
          <a:p>
            <a:pPr marL="0" indent="0" algn="r" rtl="1">
              <a:buNone/>
            </a:pP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2181745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3867" y="152161"/>
            <a:ext cx="8911687" cy="614755"/>
          </a:xfrm>
        </p:spPr>
        <p:txBody>
          <a:bodyPr>
            <a:noAutofit/>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20154" y="766916"/>
            <a:ext cx="8915400" cy="5884607"/>
          </a:xfrm>
        </p:spPr>
        <p:txBody>
          <a:bodyPr>
            <a:normAutofit lnSpcReduction="10000"/>
          </a:bodyPr>
          <a:lstStyle/>
          <a:p>
            <a:pPr marL="0" lvl="0" indent="0" algn="r" rtl="1">
              <a:buClr>
                <a:srgbClr val="353535"/>
              </a:buClr>
              <a:buNone/>
            </a:pPr>
            <a:r>
              <a:rPr lang="fa-IR" sz="2500" dirty="0">
                <a:solidFill>
                  <a:srgbClr val="31B4E6">
                    <a:lumMod val="50000"/>
                  </a:srgbClr>
                </a:solidFill>
                <a:cs typeface="B Nazanin" panose="00000400000000000000" pitchFamily="2" charset="-78"/>
              </a:rPr>
              <a:t>روش استقراض برای تامین مالی</a:t>
            </a:r>
            <a:r>
              <a:rPr lang="fa-IR" sz="2500" dirty="0" smtClean="0">
                <a:solidFill>
                  <a:srgbClr val="31B4E6">
                    <a:lumMod val="50000"/>
                  </a:srgbClr>
                </a:solidFill>
                <a:cs typeface="B Nazanin" panose="00000400000000000000" pitchFamily="2" charset="-78"/>
              </a:rPr>
              <a:t>:</a:t>
            </a:r>
          </a:p>
          <a:p>
            <a:pPr marL="0" lvl="0" indent="0" algn="r" rtl="1">
              <a:buClr>
                <a:srgbClr val="353535"/>
              </a:buClr>
              <a:buNone/>
            </a:pPr>
            <a:r>
              <a:rPr lang="fa-IR" sz="2300" dirty="0">
                <a:solidFill>
                  <a:schemeClr val="tx1"/>
                </a:solidFill>
                <a:cs typeface="B Nazanin" panose="00000400000000000000" pitchFamily="2" charset="-78"/>
              </a:rPr>
              <a:t>در تامین مالی پروژه‌ها با توجه به نوع پروژه و صنعت مرتبط با آن، حجم مالی و زمان مورد نیاز در نظر گرفته شده برای پروژه، شرایط کشور میزبان پروژه از نظر امنیت سیاسی، اقتصادی و قوانین موجود در آن، میزان حساسیت پروژه در آن کشور می‌توان روش‌های مختلفی را برای تامین مالی پروژه متصور شد که درحالت کلی شامل موارد زیر می‌شود</a:t>
            </a:r>
            <a:r>
              <a:rPr lang="fa-IR" sz="2300" dirty="0" smtClean="0">
                <a:solidFill>
                  <a:schemeClr val="tx1"/>
                </a:solidFill>
                <a:cs typeface="B Nazanin" panose="00000400000000000000" pitchFamily="2" charset="-78"/>
              </a:rPr>
              <a:t>:</a:t>
            </a:r>
          </a:p>
          <a:p>
            <a:pPr marL="400050" lvl="1" indent="0" algn="r" rtl="1">
              <a:buClr>
                <a:srgbClr val="353535"/>
              </a:buClr>
              <a:buNone/>
            </a:pPr>
            <a:r>
              <a:rPr lang="fa-IR" sz="2300" dirty="0" smtClean="0">
                <a:solidFill>
                  <a:schemeClr val="tx1"/>
                </a:solidFill>
                <a:cs typeface="B Nazanin" panose="00000400000000000000" pitchFamily="2" charset="-78"/>
              </a:rPr>
              <a:t>در </a:t>
            </a:r>
            <a:r>
              <a:rPr lang="fa-IR" sz="2300" dirty="0">
                <a:solidFill>
                  <a:schemeClr val="tx1"/>
                </a:solidFill>
                <a:cs typeface="B Nazanin" panose="00000400000000000000" pitchFamily="2" charset="-78"/>
              </a:rPr>
              <a:t>صورت استفاده از منابع داخلی</a:t>
            </a:r>
          </a:p>
          <a:p>
            <a:pPr marL="400050" lvl="1" indent="0" algn="r" rtl="1">
              <a:buClr>
                <a:srgbClr val="353535"/>
              </a:buClr>
              <a:buNone/>
            </a:pPr>
            <a:r>
              <a:rPr lang="fa-IR" sz="2300" dirty="0" smtClean="0">
                <a:solidFill>
                  <a:schemeClr val="tx1"/>
                </a:solidFill>
                <a:cs typeface="B Nazanin" panose="00000400000000000000" pitchFamily="2" charset="-78"/>
              </a:rPr>
              <a:t>۱- </a:t>
            </a:r>
            <a:r>
              <a:rPr lang="fa-IR" sz="2300" dirty="0">
                <a:solidFill>
                  <a:schemeClr val="tx1"/>
                </a:solidFill>
                <a:cs typeface="B Nazanin" panose="00000400000000000000" pitchFamily="2" charset="-78"/>
              </a:rPr>
              <a:t>تخصیص بخشی از درآمد کل کشور</a:t>
            </a:r>
          </a:p>
          <a:p>
            <a:pPr marL="400050" lvl="1" indent="0" algn="r" rtl="1">
              <a:buClr>
                <a:srgbClr val="353535"/>
              </a:buClr>
              <a:buNone/>
            </a:pPr>
            <a:r>
              <a:rPr lang="fa-IR" sz="2300" dirty="0" smtClean="0">
                <a:solidFill>
                  <a:schemeClr val="tx1"/>
                </a:solidFill>
                <a:cs typeface="B Nazanin" panose="00000400000000000000" pitchFamily="2" charset="-78"/>
              </a:rPr>
              <a:t>2- </a:t>
            </a:r>
            <a:r>
              <a:rPr lang="fa-IR" sz="2300" dirty="0">
                <a:solidFill>
                  <a:schemeClr val="tx1"/>
                </a:solidFill>
                <a:cs typeface="B Nazanin" panose="00000400000000000000" pitchFamily="2" charset="-78"/>
              </a:rPr>
              <a:t>تخصیص بخشی از درآمد حاصل از صادرات</a:t>
            </a:r>
          </a:p>
          <a:p>
            <a:pPr marL="400050" lvl="1" indent="0" algn="r" rtl="1">
              <a:buNone/>
            </a:pPr>
            <a:r>
              <a:rPr lang="fa-IR" sz="2300" dirty="0" smtClean="0">
                <a:solidFill>
                  <a:schemeClr val="tx1"/>
                </a:solidFill>
                <a:cs typeface="B Nazanin" panose="00000400000000000000" pitchFamily="2" charset="-78"/>
              </a:rPr>
              <a:t>درصورت </a:t>
            </a:r>
            <a:r>
              <a:rPr lang="fa-IR" sz="2300" dirty="0">
                <a:solidFill>
                  <a:schemeClr val="tx1"/>
                </a:solidFill>
                <a:cs typeface="B Nazanin" panose="00000400000000000000" pitchFamily="2" charset="-78"/>
              </a:rPr>
              <a:t>استفاده از منابع خارجی</a:t>
            </a:r>
          </a:p>
          <a:p>
            <a:pPr marL="400050" lvl="1" indent="0" algn="r" rtl="1">
              <a:buNone/>
            </a:pPr>
            <a:r>
              <a:rPr lang="fa-IR" sz="2300" dirty="0" smtClean="0">
                <a:solidFill>
                  <a:schemeClr val="tx1"/>
                </a:solidFill>
                <a:cs typeface="B Nazanin" panose="00000400000000000000" pitchFamily="2" charset="-78"/>
              </a:rPr>
              <a:t>1- روش‌های </a:t>
            </a:r>
            <a:r>
              <a:rPr lang="fa-IR" sz="2300" dirty="0">
                <a:solidFill>
                  <a:schemeClr val="tx1"/>
                </a:solidFill>
                <a:cs typeface="B Nazanin" panose="00000400000000000000" pitchFamily="2" charset="-78"/>
              </a:rPr>
              <a:t>قرضی(استقراضی)</a:t>
            </a:r>
          </a:p>
          <a:p>
            <a:pPr lvl="1" indent="-342900" algn="r" rtl="1">
              <a:buFont typeface="Arial" panose="020B0604020202020204" pitchFamily="34" charset="0"/>
              <a:buChar char="•"/>
            </a:pPr>
            <a:r>
              <a:rPr lang="fa-IR" sz="2300" dirty="0" smtClean="0">
                <a:solidFill>
                  <a:schemeClr val="tx1"/>
                </a:solidFill>
                <a:cs typeface="B Nazanin" panose="00000400000000000000" pitchFamily="2" charset="-78"/>
              </a:rPr>
              <a:t>تامین </a:t>
            </a:r>
            <a:r>
              <a:rPr lang="fa-IR" sz="2300" dirty="0">
                <a:solidFill>
                  <a:schemeClr val="tx1"/>
                </a:solidFill>
                <a:cs typeface="B Nazanin" panose="00000400000000000000" pitchFamily="2" charset="-78"/>
              </a:rPr>
              <a:t>مالی شرکتی ، تامین مالی پروژه‌ای (فاینانس)</a:t>
            </a:r>
          </a:p>
          <a:p>
            <a:pPr marL="400050" lvl="1" indent="0" algn="r" rtl="1">
              <a:buNone/>
            </a:pPr>
            <a:r>
              <a:rPr lang="fa-IR" sz="2300" dirty="0" smtClean="0">
                <a:solidFill>
                  <a:schemeClr val="tx1"/>
                </a:solidFill>
                <a:cs typeface="B Nazanin" panose="00000400000000000000" pitchFamily="2" charset="-78"/>
              </a:rPr>
              <a:t>2- روش‌های </a:t>
            </a:r>
            <a:r>
              <a:rPr lang="fa-IR" sz="2300" dirty="0">
                <a:solidFill>
                  <a:schemeClr val="tx1"/>
                </a:solidFill>
                <a:cs typeface="B Nazanin" panose="00000400000000000000" pitchFamily="2" charset="-78"/>
              </a:rPr>
              <a:t>غیرقرضی (سرمایه‌گذاری)</a:t>
            </a:r>
          </a:p>
          <a:p>
            <a:pPr lvl="1" indent="-342900" algn="r" rtl="1">
              <a:buFont typeface="Arial" panose="020B0604020202020204" pitchFamily="34" charset="0"/>
              <a:buChar char="•"/>
            </a:pPr>
            <a:r>
              <a:rPr lang="fa-IR" sz="2300" dirty="0" smtClean="0">
                <a:solidFill>
                  <a:schemeClr val="tx1"/>
                </a:solidFill>
                <a:cs typeface="B Nazanin" panose="00000400000000000000" pitchFamily="2" charset="-78"/>
              </a:rPr>
              <a:t>سرمایه‌گذاری </a:t>
            </a:r>
            <a:r>
              <a:rPr lang="fa-IR" sz="2300" dirty="0">
                <a:solidFill>
                  <a:schemeClr val="tx1"/>
                </a:solidFill>
                <a:cs typeface="B Nazanin" panose="00000400000000000000" pitchFamily="2" charset="-78"/>
              </a:rPr>
              <a:t>مستقیم خارجی</a:t>
            </a:r>
          </a:p>
          <a:p>
            <a:pPr lvl="1" indent="-342900" algn="r" rtl="1">
              <a:buFont typeface="Arial" panose="020B0604020202020204" pitchFamily="34" charset="0"/>
              <a:buChar char="•"/>
            </a:pPr>
            <a:r>
              <a:rPr lang="fa-IR" sz="2300" dirty="0" smtClean="0">
                <a:solidFill>
                  <a:schemeClr val="tx1"/>
                </a:solidFill>
                <a:cs typeface="B Nazanin" panose="00000400000000000000" pitchFamily="2" charset="-78"/>
              </a:rPr>
              <a:t>سرمایه‌گذاری </a:t>
            </a:r>
            <a:r>
              <a:rPr lang="fa-IR" sz="2300" dirty="0">
                <a:solidFill>
                  <a:schemeClr val="tx1"/>
                </a:solidFill>
                <a:cs typeface="B Nazanin" panose="00000400000000000000" pitchFamily="2" charset="-78"/>
              </a:rPr>
              <a:t>غیرمستقیم خارجی</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57</a:t>
            </a:fld>
            <a:endParaRPr lang="en-US" dirty="0"/>
          </a:p>
        </p:txBody>
      </p:sp>
    </p:spTree>
    <p:extLst>
      <p:ext uri="{BB962C8B-B14F-4D97-AF65-F5344CB8AC3E}">
        <p14:creationId xmlns:p14="http://schemas.microsoft.com/office/powerpoint/2010/main" val="20744995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3364" y="225904"/>
            <a:ext cx="8911687" cy="821232"/>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2905432" y="924232"/>
            <a:ext cx="9159619" cy="5565058"/>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روش های انجام فاینانس: </a:t>
            </a:r>
          </a:p>
          <a:p>
            <a:pPr marL="0" indent="0" algn="r" rtl="1">
              <a:buNone/>
            </a:pPr>
            <a:r>
              <a:rPr lang="fa-IR" sz="2300" dirty="0">
                <a:solidFill>
                  <a:schemeClr val="tx1"/>
                </a:solidFill>
                <a:cs typeface="B Nazanin" panose="00000400000000000000" pitchFamily="2" charset="-78"/>
              </a:rPr>
              <a:t>روش­‌های تزریق سرمایه به پروژه­‌ها را می‌­توان در دو دسته روش­‌های استقراضی (یا قرضی) و </a:t>
            </a:r>
            <a:r>
              <a:rPr lang="fa-IR" sz="2300" dirty="0" smtClean="0">
                <a:solidFill>
                  <a:schemeClr val="tx1"/>
                </a:solidFill>
                <a:cs typeface="B Nazanin" panose="00000400000000000000" pitchFamily="2" charset="-78"/>
              </a:rPr>
              <a:t>روش‌های </a:t>
            </a:r>
            <a:r>
              <a:rPr lang="fa-IR" sz="2300" dirty="0">
                <a:solidFill>
                  <a:schemeClr val="tx1"/>
                </a:solidFill>
                <a:cs typeface="B Nazanin" panose="00000400000000000000" pitchFamily="2" charset="-78"/>
              </a:rPr>
              <a:t>غیراستقراضی (یا تأمین از طریق فروش سهام) تقسیم نمود. این روش‌­ها، می‌‌تواند در دو بعد داخلی و خارجی قابل بحث باشد اما اجمالاً به روش‌­های تامین مالی خارجی که مرسوم و متداول‌تر است می‌پردازیم</a:t>
            </a:r>
            <a:r>
              <a:rPr lang="fa-IR" sz="2300" dirty="0" smtClean="0">
                <a:solidFill>
                  <a:schemeClr val="tx1"/>
                </a:solidFill>
                <a:cs typeface="B Nazanin" panose="00000400000000000000" pitchFamily="2" charset="-78"/>
              </a:rPr>
              <a:t>:</a:t>
            </a:r>
          </a:p>
          <a:p>
            <a:pPr marL="0" indent="0" algn="r" rtl="1">
              <a:buNone/>
            </a:pPr>
            <a:r>
              <a:rPr lang="fa-IR" sz="2500" dirty="0">
                <a:solidFill>
                  <a:schemeClr val="accent2">
                    <a:lumMod val="50000"/>
                  </a:schemeClr>
                </a:solidFill>
                <a:cs typeface="B Nazanin" panose="00000400000000000000" pitchFamily="2" charset="-78"/>
              </a:rPr>
              <a:t>تأمین مالی </a:t>
            </a:r>
            <a:r>
              <a:rPr lang="fa-IR" sz="2500" dirty="0" smtClean="0">
                <a:solidFill>
                  <a:schemeClr val="accent2">
                    <a:lumMod val="50000"/>
                  </a:schemeClr>
                </a:solidFill>
                <a:cs typeface="B Nazanin" panose="00000400000000000000" pitchFamily="2" charset="-78"/>
              </a:rPr>
              <a:t>استقراضی:</a:t>
            </a:r>
          </a:p>
          <a:p>
            <a:pPr marL="0" indent="0" algn="r" rtl="1">
              <a:buNone/>
            </a:pPr>
            <a:r>
              <a:rPr lang="fa-IR" sz="2300" dirty="0">
                <a:solidFill>
                  <a:schemeClr val="tx1"/>
                </a:solidFill>
                <a:cs typeface="B Nazanin" panose="00000400000000000000" pitchFamily="2" charset="-78"/>
              </a:rPr>
              <a:t>روش تامین مالی استقراضی از بعد حقـوقی تا حدودی مشابه عقد قـرض بوده و شامل وام­‌های بانکی بین‌المللی، اوراق بهادار، وجه الضمان، سفته و غیره می‌باشد. ویژگی مشـترک تمام این موارد، در این است که تمام آن­ها بازتاب توافقی است که به موجب آن وام‌دهنده متعهد به ارایـه مبلـغ خواسته شـده و وام‌گیرنده نیز متعهد به بازپرداخت وام دریافتی می­‌گردند. در این روش­‌ها ریسک برگشت سرمایه متوجه سرمایه‌گذار یا تأمین‌کننده منابع مالی نبوده و دریافت‌کننـده منابع مالی از طریق ضامن که همان دولت یا بانک تجاری می­‌باشد، ضمانت نامه‌­ای مبنی بر تعهـد بازپرداخت منابع در سررسید یا تعهد جبران خسارت ارایه می­‌نماید. این دسته از روش‌­های تأمین مالی خود دارای دو قسم </a:t>
            </a:r>
            <a:r>
              <a:rPr lang="fa-IR" sz="2300" dirty="0" smtClean="0">
                <a:solidFill>
                  <a:schemeClr val="tx1"/>
                </a:solidFill>
                <a:cs typeface="B Nazanin" panose="00000400000000000000" pitchFamily="2" charset="-78"/>
              </a:rPr>
              <a:t>است که در اسلاید بعدی به آن ها می پردازیم.</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58</a:t>
            </a:fld>
            <a:endParaRPr lang="en-US" dirty="0"/>
          </a:p>
        </p:txBody>
      </p:sp>
    </p:spTree>
    <p:extLst>
      <p:ext uri="{BB962C8B-B14F-4D97-AF65-F5344CB8AC3E}">
        <p14:creationId xmlns:p14="http://schemas.microsoft.com/office/powerpoint/2010/main" val="4289243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3364" y="299646"/>
            <a:ext cx="8911687" cy="717993"/>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49651" y="1219199"/>
            <a:ext cx="8915400" cy="4753898"/>
          </a:xfrm>
        </p:spPr>
        <p:txBody>
          <a:bodyPr>
            <a:normAutofit/>
          </a:bodyPr>
          <a:lstStyle/>
          <a:p>
            <a:pPr marL="0" indent="0" algn="r" rtl="1">
              <a:buNone/>
            </a:pPr>
            <a:r>
              <a:rPr lang="fa-IR" sz="2300" dirty="0" smtClean="0">
                <a:cs typeface="B Nazanin" panose="00000400000000000000" pitchFamily="2" charset="-78"/>
              </a:rPr>
              <a:t>1- مؤسسه </a:t>
            </a:r>
            <a:r>
              <a:rPr lang="fa-IR" sz="2300" dirty="0">
                <a:cs typeface="B Nazanin" panose="00000400000000000000" pitchFamily="2" charset="-78"/>
              </a:rPr>
              <a:t>وام‌دهنده هیچ­گونه شرطی را برای نحوه به کارگیری وام دریافتی تعیین نمی­‌کند و در واقـع فـاز تأمین مالی پروژه از فاز اجرایی آن کاملاً جداست. در این حالـت هـیچ عملیـات نظـارتی نیـز بـر نحوه مصرف وام ندارد و تنها پس از پرداخت، در موعدهای تعیین شده اقدام به دریافـت اقسـاط به همراه سود حاصله </a:t>
            </a:r>
            <a:r>
              <a:rPr lang="fa-IR" sz="2300" dirty="0" smtClean="0">
                <a:cs typeface="B Nazanin" panose="00000400000000000000" pitchFamily="2" charset="-78"/>
              </a:rPr>
              <a:t>می­‌نماید. </a:t>
            </a:r>
          </a:p>
          <a:p>
            <a:pPr marL="0" indent="0" algn="r" rtl="1">
              <a:buNone/>
            </a:pPr>
            <a:r>
              <a:rPr lang="fa-IR" sz="2300" dirty="0">
                <a:cs typeface="B Nazanin" panose="00000400000000000000" pitchFamily="2" charset="-78"/>
              </a:rPr>
              <a:t>2-در نوع دیگر، کشـور یا مؤسسه وام‌دهنده، بر نحوه هزینـه و مصـرف شـدن وام نیـز نظـارت کامـل دارد و از اول نـوع مصرف آن را با وام‌گیرنده شرط می­‌کند. در این حالت، در صورتی که وام‌گیرنده بدون هماهنگی با وام‌دهنده، آن را در موارد دیگری غیر از آن چه کـه از قبـل توافـق شـده، مصرف نماید، با جریمه­‌هایی مواجه خواهد شد.</a:t>
            </a: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59</a:t>
            </a:fld>
            <a:endParaRPr lang="en-US" dirty="0"/>
          </a:p>
        </p:txBody>
      </p:sp>
    </p:spTree>
    <p:extLst>
      <p:ext uri="{BB962C8B-B14F-4D97-AF65-F5344CB8AC3E}">
        <p14:creationId xmlns:p14="http://schemas.microsoft.com/office/powerpoint/2010/main" val="2220530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9362" y="286485"/>
            <a:ext cx="8911687" cy="796727"/>
          </a:xfrm>
        </p:spPr>
        <p:txBody>
          <a:bodyPr/>
          <a:lstStyle/>
          <a:p>
            <a:pPr algn="r"/>
            <a:r>
              <a:rPr lang="fa-IR" dirty="0">
                <a:solidFill>
                  <a:schemeClr val="accent2">
                    <a:lumMod val="50000"/>
                  </a:schemeClr>
                </a:solidFill>
                <a:cs typeface="B Nazanin" panose="00000400000000000000" pitchFamily="2" charset="-78"/>
              </a:rPr>
              <a:t>قرارداد عمرانی تک عاملی یا خود اجرا (امانی)</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362632" y="1083211"/>
            <a:ext cx="8652130" cy="5416063"/>
          </a:xfrm>
        </p:spPr>
        <p:txBody>
          <a:bodyPr>
            <a:normAutofit lnSpcReduction="10000"/>
          </a:bodyPr>
          <a:lstStyle/>
          <a:p>
            <a:pPr marL="0" indent="0" algn="just" rtl="1">
              <a:buNone/>
            </a:pPr>
            <a:r>
              <a:rPr lang="fa-IR" sz="2300" dirty="0" smtClean="0">
                <a:cs typeface="B Nazanin" panose="00000400000000000000" pitchFamily="2" charset="-78"/>
              </a:rPr>
              <a:t>در این روش کارفرما خود رأسا عوامل اجرایی لازم اعم از نیروی انسانی، ماشین آلات، تجهیزات و مصالح ساختمانی را تهیه نموده و مدیریت اجرایی پروژه را نیز بر عهده دارد و یا به طورکلی می توان گفت در این روش کار فرما به وسیله امکانات خود،تکنولوژی، روش ها و سایر عوامل مورد نیاز تحقق طرح جمع آوری اطلاعات، طراحی، تدارکات، ساخت را تامین می نماید.</a:t>
            </a:r>
          </a:p>
          <a:p>
            <a:pPr marL="0" indent="0" algn="just" rtl="1">
              <a:buNone/>
            </a:pPr>
            <a:r>
              <a:rPr lang="fa-IR" sz="2500" dirty="0" smtClean="0">
                <a:solidFill>
                  <a:schemeClr val="accent2">
                    <a:lumMod val="50000"/>
                  </a:schemeClr>
                </a:solidFill>
                <a:cs typeface="B Nazanin" panose="00000400000000000000" pitchFamily="2" charset="-78"/>
              </a:rPr>
              <a:t>مزایای روش امانی:</a:t>
            </a:r>
          </a:p>
          <a:p>
            <a:pPr marL="0" indent="0" algn="just" rtl="1">
              <a:buNone/>
            </a:pPr>
            <a:r>
              <a:rPr lang="fa-IR" sz="2500" dirty="0" smtClean="0">
                <a:solidFill>
                  <a:schemeClr val="accent2">
                    <a:lumMod val="50000"/>
                  </a:schemeClr>
                </a:solidFill>
                <a:cs typeface="B Nazanin" panose="00000400000000000000" pitchFamily="2" charset="-78"/>
              </a:rPr>
              <a:t> </a:t>
            </a:r>
            <a:r>
              <a:rPr lang="fa-IR" sz="2300" dirty="0">
                <a:solidFill>
                  <a:schemeClr val="tx1"/>
                </a:solidFill>
                <a:cs typeface="B Nazanin" panose="00000400000000000000" pitchFamily="2" charset="-78"/>
              </a:rPr>
              <a:t>کارفرما قسمت قابل توجهی از عوامل اجرایی را به صورت موجود در دست دارد و در نتیجه برای به </a:t>
            </a:r>
            <a:r>
              <a:rPr lang="fa-IR" sz="2300" dirty="0" smtClean="0">
                <a:solidFill>
                  <a:schemeClr val="tx1"/>
                </a:solidFill>
                <a:cs typeface="B Nazanin" panose="00000400000000000000" pitchFamily="2" charset="-78"/>
              </a:rPr>
              <a:t>کارگیری </a:t>
            </a:r>
            <a:r>
              <a:rPr lang="fa-IR" sz="2300" dirty="0">
                <a:solidFill>
                  <a:schemeClr val="tx1"/>
                </a:solidFill>
                <a:cs typeface="B Nazanin" panose="00000400000000000000" pitchFamily="2" charset="-78"/>
              </a:rPr>
              <a:t>و استفاده از آن ها این روش را انتخاب </a:t>
            </a:r>
            <a:r>
              <a:rPr lang="fa-IR" sz="2300" dirty="0" smtClean="0">
                <a:solidFill>
                  <a:schemeClr val="tx1"/>
                </a:solidFill>
                <a:cs typeface="B Nazanin" panose="00000400000000000000" pitchFamily="2" charset="-78"/>
              </a:rPr>
              <a:t>می نماید. کار </a:t>
            </a:r>
            <a:r>
              <a:rPr lang="fa-IR" sz="2300" dirty="0">
                <a:solidFill>
                  <a:schemeClr val="tx1"/>
                </a:solidFill>
                <a:cs typeface="B Nazanin" panose="00000400000000000000" pitchFamily="2" charset="-78"/>
              </a:rPr>
              <a:t>فرما به دلایل دیگری تشخیص </a:t>
            </a:r>
            <a:r>
              <a:rPr lang="fa-IR" sz="2300" dirty="0" smtClean="0">
                <a:solidFill>
                  <a:schemeClr val="tx1"/>
                </a:solidFill>
                <a:cs typeface="B Nazanin" panose="00000400000000000000" pitchFamily="2" charset="-78"/>
              </a:rPr>
              <a:t>می دهد </a:t>
            </a:r>
            <a:r>
              <a:rPr lang="fa-IR" sz="2300" dirty="0">
                <a:solidFill>
                  <a:schemeClr val="tx1"/>
                </a:solidFill>
                <a:cs typeface="B Nazanin" panose="00000400000000000000" pitchFamily="2" charset="-78"/>
              </a:rPr>
              <a:t>که اجرای امانی پروژه چه از نظر قیمت تمام شده و چه از نظر کیفیت کار به صرفه است. گاهاً در بعضی از دستگاه های اجرایی به لحاظ نوع و ماهیت کار، تشکیلاتی برای اجرای امانی </a:t>
            </a:r>
            <a:r>
              <a:rPr lang="fa-IR" sz="2300" dirty="0" smtClean="0">
                <a:solidFill>
                  <a:schemeClr val="tx1"/>
                </a:solidFill>
                <a:cs typeface="B Nazanin" panose="00000400000000000000" pitchFamily="2" charset="-78"/>
              </a:rPr>
              <a:t>طرح ها </a:t>
            </a:r>
            <a:r>
              <a:rPr lang="fa-IR" sz="2300" dirty="0">
                <a:solidFill>
                  <a:schemeClr val="tx1"/>
                </a:solidFill>
                <a:cs typeface="B Nazanin" panose="00000400000000000000" pitchFamily="2" charset="-78"/>
              </a:rPr>
              <a:t>به </a:t>
            </a:r>
            <a:r>
              <a:rPr lang="fa-IR" sz="2300" dirty="0" smtClean="0">
                <a:solidFill>
                  <a:schemeClr val="tx1"/>
                </a:solidFill>
                <a:cs typeface="B Nazanin" panose="00000400000000000000" pitchFamily="2" charset="-78"/>
              </a:rPr>
              <a:t>وجود می آید </a:t>
            </a:r>
            <a:r>
              <a:rPr lang="fa-IR" sz="2300" dirty="0">
                <a:solidFill>
                  <a:schemeClr val="tx1"/>
                </a:solidFill>
                <a:cs typeface="B Nazanin" panose="00000400000000000000" pitchFamily="2" charset="-78"/>
              </a:rPr>
              <a:t>که تحت یک مدیریت مجزا و به صورت یک واحد مستقل لیکن زیر نظر مدیر مسئول دستگاه اجرایی نسبت به </a:t>
            </a:r>
            <a:r>
              <a:rPr lang="fa-IR" sz="2300" dirty="0" smtClean="0">
                <a:solidFill>
                  <a:schemeClr val="tx1"/>
                </a:solidFill>
                <a:cs typeface="B Nazanin" panose="00000400000000000000" pitchFamily="2" charset="-78"/>
              </a:rPr>
              <a:t>اجرای پروژه </a:t>
            </a:r>
            <a:r>
              <a:rPr lang="fa-IR" sz="2300" dirty="0">
                <a:solidFill>
                  <a:schemeClr val="tx1"/>
                </a:solidFill>
                <a:cs typeface="B Nazanin" panose="00000400000000000000" pitchFamily="2" charset="-78"/>
              </a:rPr>
              <a:t>های محوله به صورت امانی اقدام </a:t>
            </a:r>
            <a:r>
              <a:rPr lang="fa-IR" sz="2300" dirty="0" smtClean="0">
                <a:solidFill>
                  <a:schemeClr val="tx1"/>
                </a:solidFill>
                <a:cs typeface="B Nazanin" panose="00000400000000000000" pitchFamily="2" charset="-78"/>
              </a:rPr>
              <a:t> می نماید.در </a:t>
            </a:r>
            <a:r>
              <a:rPr lang="fa-IR" sz="2300" dirty="0">
                <a:solidFill>
                  <a:schemeClr val="tx1"/>
                </a:solidFill>
                <a:cs typeface="B Nazanin" panose="00000400000000000000" pitchFamily="2" charset="-78"/>
              </a:rPr>
              <a:t>بعضی موارد امکان دارد کارفرما از کارگران موقت یا ماشین آلات کرایه ای برای تأمین نیروی کار لازم و همچنین پیمانکاران جزء، جهت اجراء استفاده نماید. باتوجه به حجم منابع مورد نیاز جهت اجراء این روش در کارهایی که دارای ابعادگسترده ای نیستند و جهت پروژه های کوچک و بیشتر در کارهای بهسازی و نگهداری مورد استفاده قرار میگیرد.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969205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166910"/>
            <a:ext cx="8911687" cy="821232"/>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38615" y="850490"/>
            <a:ext cx="8915400" cy="5476568"/>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کارکرد قرارداد </a:t>
            </a:r>
            <a:r>
              <a:rPr lang="fa-IR" sz="2500" dirty="0" smtClean="0">
                <a:solidFill>
                  <a:schemeClr val="accent2">
                    <a:lumMod val="50000"/>
                  </a:schemeClr>
                </a:solidFill>
                <a:cs typeface="B Nazanin" panose="00000400000000000000" pitchFamily="2" charset="-78"/>
              </a:rPr>
              <a:t>فاینانس </a:t>
            </a:r>
            <a:r>
              <a:rPr lang="fa-IR" sz="2500" dirty="0">
                <a:solidFill>
                  <a:schemeClr val="accent2">
                    <a:lumMod val="50000"/>
                  </a:schemeClr>
                </a:solidFill>
                <a:cs typeface="B Nazanin" panose="00000400000000000000" pitchFamily="2" charset="-78"/>
              </a:rPr>
              <a:t>به عنوان روش تامین </a:t>
            </a:r>
            <a:r>
              <a:rPr lang="fa-IR" sz="2500" dirty="0" smtClean="0">
                <a:solidFill>
                  <a:schemeClr val="accent2">
                    <a:lumMod val="50000"/>
                  </a:schemeClr>
                </a:solidFill>
                <a:cs typeface="B Nazanin" panose="00000400000000000000" pitchFamily="2" charset="-78"/>
              </a:rPr>
              <a:t>مالی:</a:t>
            </a:r>
          </a:p>
          <a:p>
            <a:pPr marL="0" indent="0" algn="r" rtl="1">
              <a:buNone/>
            </a:pPr>
            <a:r>
              <a:rPr lang="fa-IR" sz="2300" dirty="0">
                <a:solidFill>
                  <a:schemeClr val="tx1"/>
                </a:solidFill>
                <a:cs typeface="B Nazanin" panose="00000400000000000000" pitchFamily="2" charset="-78"/>
              </a:rPr>
              <a:t>یکی از پرکاربردترین و مهم‌ترین روش‌­های استقراضی از منابع خارجی، فاینانس خارجی پـروژه اسـت. قرارداد فاینانس از منظر حقوقی، عبـارت اسـت از اسـتفاده از خطـوط اعتبـاری بـرای دریافـت وام از مؤسسـات مـالی بـین‌المللـی. در حقیقـت قرارداد فاینانس را می‌­توان سازوکاری دانست که در آن بین کشور یا شرکت سرمایه‌پذیر و کشور یا شرکت سرمایه‌گذار، قراردادی منعقد می‌­شود که طرح یا پروژه­‌ای را همراه با نیـروی انسـانی متخصص، انتقال فن­آوری، ماشین‌آلات و تجهیزات، مواد اولیه و توان ارزی لازم سرمایه‌گذار تأمین شود و زمانی که طرح یا پروژه به </a:t>
            </a:r>
            <a:r>
              <a:rPr lang="fa-IR" sz="2300" dirty="0" smtClean="0">
                <a:solidFill>
                  <a:schemeClr val="tx1"/>
                </a:solidFill>
                <a:cs typeface="B Nazanin" panose="00000400000000000000" pitchFamily="2" charset="-78"/>
              </a:rPr>
              <a:t>بهره ‌برداری </a:t>
            </a:r>
            <a:r>
              <a:rPr lang="fa-IR" sz="2300" dirty="0">
                <a:solidFill>
                  <a:schemeClr val="tx1"/>
                </a:solidFill>
                <a:cs typeface="B Nazanin" panose="00000400000000000000" pitchFamily="2" charset="-78"/>
              </a:rPr>
              <a:t>رسید بر اساس میزان سرمایه‌گذاری و بهره متعلق به آن کشـور، سرمایه‌پذیر متعهد می­‌گردد که کل قیمت تمام شده طرح یـا پروژه را بـه صورت اقساطی در اختیار کشور سرمایه‌گذار قرار دهد. در این روش، مبلغ مشخصی با توافق طرفین از یک کشور یا مؤسسه به کشور یا شرکت دیگری قـرض داده شده و اصل وام به همراه سود آن طی مدت زمان معلومی (معمولاً بین 5 تا 10 سـال ) بازپرداخت می­‌گردد. در این روش نیز وام‌دهنده برای اطمینان از بازپرداخت به موقع وام پرداخت شده، تضمین­‌های مشخص و معتبری را از کشور وام‌گیرنده دریافت می­‌نماید.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60</a:t>
            </a:fld>
            <a:endParaRPr lang="en-US" dirty="0"/>
          </a:p>
        </p:txBody>
      </p:sp>
    </p:spTree>
    <p:extLst>
      <p:ext uri="{BB962C8B-B14F-4D97-AF65-F5344CB8AC3E}">
        <p14:creationId xmlns:p14="http://schemas.microsoft.com/office/powerpoint/2010/main" val="4166228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6" y="240652"/>
            <a:ext cx="8911687" cy="821232"/>
          </a:xfrm>
        </p:spPr>
        <p:txBody>
          <a:bodyPr/>
          <a:lstStyle/>
          <a:p>
            <a:pPr algn="r"/>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34903" y="1061884"/>
            <a:ext cx="8915400" cy="4498259"/>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مزیت های قرارداد فاینانس: </a:t>
            </a:r>
          </a:p>
          <a:p>
            <a:pPr marL="0" indent="0" algn="r" rtl="1">
              <a:buNone/>
            </a:pPr>
            <a:r>
              <a:rPr lang="fa-IR" sz="2300" dirty="0" smtClean="0">
                <a:solidFill>
                  <a:schemeClr val="tx1"/>
                </a:solidFill>
                <a:cs typeface="B Nazanin" panose="00000400000000000000" pitchFamily="2" charset="-78"/>
              </a:rPr>
              <a:t>1-ورود </a:t>
            </a:r>
            <a:r>
              <a:rPr lang="fa-IR" sz="2300" dirty="0">
                <a:solidFill>
                  <a:schemeClr val="tx1"/>
                </a:solidFill>
                <a:cs typeface="B Nazanin" panose="00000400000000000000" pitchFamily="2" charset="-78"/>
              </a:rPr>
              <a:t>منابع مالی جدید و مجازی برای پروژه­‌ها، حفظ نقش حاکمیتی </a:t>
            </a:r>
            <a:r>
              <a:rPr lang="fa-IR" sz="2300" dirty="0" smtClean="0">
                <a:solidFill>
                  <a:schemeClr val="tx1"/>
                </a:solidFill>
                <a:cs typeface="B Nazanin" panose="00000400000000000000" pitchFamily="2" charset="-78"/>
              </a:rPr>
              <a:t>دولت</a:t>
            </a:r>
          </a:p>
          <a:p>
            <a:pPr marL="0" indent="0" algn="r" rtl="1">
              <a:buNone/>
            </a:pPr>
            <a:r>
              <a:rPr lang="fa-IR" sz="2300" dirty="0" smtClean="0">
                <a:solidFill>
                  <a:schemeClr val="tx1"/>
                </a:solidFill>
                <a:cs typeface="B Nazanin" panose="00000400000000000000" pitchFamily="2" charset="-78"/>
              </a:rPr>
              <a:t>2-عدم لحاظ ریسک سرمایه‌گذاری مالی</a:t>
            </a:r>
          </a:p>
          <a:p>
            <a:pPr marL="0" indent="0" algn="r" rtl="1">
              <a:buNone/>
            </a:pPr>
            <a:r>
              <a:rPr lang="fa-IR" sz="2300" dirty="0" smtClean="0">
                <a:solidFill>
                  <a:schemeClr val="tx1"/>
                </a:solidFill>
                <a:cs typeface="B Nazanin" panose="00000400000000000000" pitchFamily="2" charset="-78"/>
              </a:rPr>
              <a:t>3-شناخت </a:t>
            </a:r>
            <a:r>
              <a:rPr lang="fa-IR" sz="2300" dirty="0">
                <a:solidFill>
                  <a:schemeClr val="tx1"/>
                </a:solidFill>
                <a:cs typeface="B Nazanin" panose="00000400000000000000" pitchFamily="2" charset="-78"/>
              </a:rPr>
              <a:t>کامل نحوه اجرای </a:t>
            </a:r>
            <a:r>
              <a:rPr lang="fa-IR" sz="2300" dirty="0" smtClean="0">
                <a:solidFill>
                  <a:schemeClr val="tx1"/>
                </a:solidFill>
                <a:cs typeface="B Nazanin" panose="00000400000000000000" pitchFamily="2" charset="-78"/>
              </a:rPr>
              <a:t>پروژه</a:t>
            </a:r>
            <a:endParaRPr lang="fa-IR" sz="2300" dirty="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4-کنترل </a:t>
            </a:r>
            <a:r>
              <a:rPr lang="fa-IR" sz="2300" dirty="0">
                <a:solidFill>
                  <a:schemeClr val="tx1"/>
                </a:solidFill>
                <a:cs typeface="B Nazanin" panose="00000400000000000000" pitchFamily="2" charset="-78"/>
              </a:rPr>
              <a:t>کامل و متمرکز فنی و </a:t>
            </a:r>
            <a:r>
              <a:rPr lang="fa-IR" sz="2300" dirty="0" smtClean="0">
                <a:solidFill>
                  <a:schemeClr val="tx1"/>
                </a:solidFill>
                <a:cs typeface="B Nazanin" panose="00000400000000000000" pitchFamily="2" charset="-78"/>
              </a:rPr>
              <a:t>مالی</a:t>
            </a:r>
            <a:endParaRPr lang="fa-IR" sz="2300" dirty="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5-تطابق </a:t>
            </a:r>
            <a:r>
              <a:rPr lang="fa-IR" sz="2300" dirty="0">
                <a:solidFill>
                  <a:schemeClr val="tx1"/>
                </a:solidFill>
                <a:cs typeface="B Nazanin" panose="00000400000000000000" pitchFamily="2" charset="-78"/>
              </a:rPr>
              <a:t>با نظام فنی و اجرایی </a:t>
            </a:r>
            <a:r>
              <a:rPr lang="fa-IR" sz="2300" dirty="0" smtClean="0">
                <a:solidFill>
                  <a:schemeClr val="tx1"/>
                </a:solidFill>
                <a:cs typeface="B Nazanin" panose="00000400000000000000" pitchFamily="2" charset="-78"/>
              </a:rPr>
              <a:t>کشور</a:t>
            </a:r>
            <a:endParaRPr lang="fa-IR" sz="2300" dirty="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6-پرداخت </a:t>
            </a:r>
            <a:r>
              <a:rPr lang="fa-IR" sz="2300" dirty="0">
                <a:solidFill>
                  <a:schemeClr val="tx1"/>
                </a:solidFill>
                <a:cs typeface="B Nazanin" panose="00000400000000000000" pitchFamily="2" charset="-78"/>
              </a:rPr>
              <a:t>به موقع هزینه‌­های </a:t>
            </a:r>
            <a:r>
              <a:rPr lang="fa-IR" sz="2300" dirty="0" smtClean="0">
                <a:solidFill>
                  <a:schemeClr val="tx1"/>
                </a:solidFill>
                <a:cs typeface="B Nazanin" panose="00000400000000000000" pitchFamily="2" charset="-78"/>
              </a:rPr>
              <a:t>پروژه</a:t>
            </a:r>
            <a:endParaRPr lang="fa-IR" sz="2300" dirty="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7-توسعه </a:t>
            </a:r>
            <a:r>
              <a:rPr lang="fa-IR" sz="2300" dirty="0">
                <a:solidFill>
                  <a:schemeClr val="tx1"/>
                </a:solidFill>
                <a:cs typeface="B Nazanin" panose="00000400000000000000" pitchFamily="2" charset="-78"/>
              </a:rPr>
              <a:t>بازار </a:t>
            </a:r>
            <a:r>
              <a:rPr lang="fa-IR" sz="2300" dirty="0" smtClean="0">
                <a:solidFill>
                  <a:schemeClr val="tx1"/>
                </a:solidFill>
                <a:cs typeface="B Nazanin" panose="00000400000000000000" pitchFamily="2" charset="-78"/>
              </a:rPr>
              <a:t>سرمایه</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61</a:t>
            </a:fld>
            <a:endParaRPr lang="en-US" dirty="0"/>
          </a:p>
        </p:txBody>
      </p:sp>
    </p:spTree>
    <p:extLst>
      <p:ext uri="{BB962C8B-B14F-4D97-AF65-F5344CB8AC3E}">
        <p14:creationId xmlns:p14="http://schemas.microsoft.com/office/powerpoint/2010/main" val="28001383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6" y="137414"/>
            <a:ext cx="8911687" cy="806483"/>
          </a:xfrm>
        </p:spPr>
        <p:txBody>
          <a:bodyPr>
            <a:normAutofit/>
          </a:bodyPr>
          <a:lstStyle/>
          <a:p>
            <a:pPr algn="r" rtl="1"/>
            <a:r>
              <a:rPr lang="fa-IR" dirty="0">
                <a:solidFill>
                  <a:srgbClr val="31B4E6">
                    <a:lumMod val="50000"/>
                  </a:srgbClr>
                </a:solidFill>
                <a:cs typeface="B Nazanin" panose="00000400000000000000" pitchFamily="2" charset="-78"/>
              </a:rPr>
              <a:t>روش فاینانس</a:t>
            </a:r>
            <a:endParaRPr lang="en-US" dirty="0"/>
          </a:p>
        </p:txBody>
      </p:sp>
      <p:sp>
        <p:nvSpPr>
          <p:cNvPr id="3" name="Content Placeholder 2"/>
          <p:cNvSpPr>
            <a:spLocks noGrp="1"/>
          </p:cNvSpPr>
          <p:nvPr>
            <p:ph idx="1"/>
          </p:nvPr>
        </p:nvSpPr>
        <p:spPr>
          <a:xfrm>
            <a:off x="3134903" y="973394"/>
            <a:ext cx="8915400" cy="4336026"/>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کاربردهای روش </a:t>
            </a:r>
            <a:r>
              <a:rPr lang="fa-IR" sz="2500" dirty="0" smtClean="0">
                <a:solidFill>
                  <a:schemeClr val="accent2">
                    <a:lumMod val="50000"/>
                  </a:schemeClr>
                </a:solidFill>
                <a:cs typeface="B Nazanin" panose="00000400000000000000" pitchFamily="2" charset="-78"/>
              </a:rPr>
              <a:t>فاینانس </a:t>
            </a:r>
            <a:r>
              <a:rPr lang="fa-IR" sz="2500" dirty="0">
                <a:solidFill>
                  <a:schemeClr val="accent2">
                    <a:lumMod val="50000"/>
                  </a:schemeClr>
                </a:solidFill>
                <a:cs typeface="B Nazanin" panose="00000400000000000000" pitchFamily="2" charset="-78"/>
              </a:rPr>
              <a:t>به شرح ذیل می‌باشد</a:t>
            </a:r>
            <a:r>
              <a:rPr lang="fa-IR" sz="2500" dirty="0" smtClean="0">
                <a:solidFill>
                  <a:schemeClr val="accent2">
                    <a:lumMod val="50000"/>
                  </a:schemeClr>
                </a:solidFill>
                <a:cs typeface="B Nazanin" panose="00000400000000000000" pitchFamily="2" charset="-78"/>
              </a:rPr>
              <a:t>:</a:t>
            </a:r>
          </a:p>
          <a:p>
            <a:pPr marL="0" indent="0" algn="r" rtl="1">
              <a:buNone/>
            </a:pPr>
            <a:r>
              <a:rPr lang="fa-IR" sz="2500" dirty="0" smtClean="0">
                <a:solidFill>
                  <a:schemeClr val="tx1"/>
                </a:solidFill>
                <a:cs typeface="B Nazanin" panose="00000400000000000000" pitchFamily="2" charset="-78"/>
              </a:rPr>
              <a:t>1-فعالیت‌های </a:t>
            </a:r>
            <a:r>
              <a:rPr lang="fa-IR" sz="2500" dirty="0">
                <a:solidFill>
                  <a:schemeClr val="tx1"/>
                </a:solidFill>
                <a:cs typeface="B Nazanin" panose="00000400000000000000" pitchFamily="2" charset="-78"/>
              </a:rPr>
              <a:t>اقتصادی فراتر از ظرفیت‌ها و منابع محدود </a:t>
            </a:r>
            <a:r>
              <a:rPr lang="fa-IR" sz="2500" dirty="0" smtClean="0">
                <a:solidFill>
                  <a:schemeClr val="tx1"/>
                </a:solidFill>
                <a:cs typeface="B Nazanin" panose="00000400000000000000" pitchFamily="2" charset="-78"/>
              </a:rPr>
              <a:t>داخلی</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2-تقاضای </a:t>
            </a:r>
            <a:r>
              <a:rPr lang="fa-IR" sz="2500" dirty="0">
                <a:solidFill>
                  <a:schemeClr val="tx1"/>
                </a:solidFill>
                <a:cs typeface="B Nazanin" panose="00000400000000000000" pitchFamily="2" charset="-78"/>
              </a:rPr>
              <a:t>سرمایه‌گذاری به مراتب بیش از توان بالفعل </a:t>
            </a:r>
            <a:r>
              <a:rPr lang="fa-IR" sz="2500" dirty="0" smtClean="0">
                <a:solidFill>
                  <a:schemeClr val="tx1"/>
                </a:solidFill>
                <a:cs typeface="B Nazanin" panose="00000400000000000000" pitchFamily="2" charset="-78"/>
              </a:rPr>
              <a:t>داخلی</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3-واردات </a:t>
            </a:r>
            <a:r>
              <a:rPr lang="fa-IR" sz="2500" dirty="0">
                <a:solidFill>
                  <a:schemeClr val="tx1"/>
                </a:solidFill>
                <a:cs typeface="B Nazanin" panose="00000400000000000000" pitchFamily="2" charset="-78"/>
              </a:rPr>
              <a:t>فن­آوری و تجهیزات سرمایه‌ای از دیگر کشور‌ها با </a:t>
            </a:r>
            <a:r>
              <a:rPr lang="fa-IR" sz="2500" dirty="0" smtClean="0">
                <a:solidFill>
                  <a:schemeClr val="tx1"/>
                </a:solidFill>
                <a:cs typeface="B Nazanin" panose="00000400000000000000" pitchFamily="2" charset="-78"/>
              </a:rPr>
              <a:t>اعتبار صادراتی</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4-توسعه </a:t>
            </a:r>
            <a:r>
              <a:rPr lang="fa-IR" sz="2500" dirty="0">
                <a:solidFill>
                  <a:schemeClr val="tx1"/>
                </a:solidFill>
                <a:cs typeface="B Nazanin" panose="00000400000000000000" pitchFamily="2" charset="-78"/>
              </a:rPr>
              <a:t>زیرساخت‌ها و افزایش تولید و صادرات با اجرای </a:t>
            </a:r>
            <a:r>
              <a:rPr lang="fa-IR" sz="2500" dirty="0" smtClean="0">
                <a:solidFill>
                  <a:schemeClr val="tx1"/>
                </a:solidFill>
                <a:cs typeface="B Nazanin" panose="00000400000000000000" pitchFamily="2" charset="-78"/>
              </a:rPr>
              <a:t>پروژه‌ها</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5-توسعه </a:t>
            </a:r>
            <a:r>
              <a:rPr lang="fa-IR" sz="2500" dirty="0">
                <a:solidFill>
                  <a:schemeClr val="tx1"/>
                </a:solidFill>
                <a:cs typeface="B Nazanin" panose="00000400000000000000" pitchFamily="2" charset="-78"/>
              </a:rPr>
              <a:t>عملیات بازرگانی خارجی با کمک منابع اعتباری </a:t>
            </a:r>
            <a:r>
              <a:rPr lang="fa-IR" sz="2500" dirty="0" smtClean="0">
                <a:solidFill>
                  <a:schemeClr val="tx1"/>
                </a:solidFill>
                <a:cs typeface="B Nazanin" panose="00000400000000000000" pitchFamily="2" charset="-78"/>
              </a:rPr>
              <a:t>خارجی</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6-مدیریت </a:t>
            </a:r>
            <a:r>
              <a:rPr lang="fa-IR" sz="2500" dirty="0">
                <a:solidFill>
                  <a:schemeClr val="tx1"/>
                </a:solidFill>
                <a:cs typeface="B Nazanin" panose="00000400000000000000" pitchFamily="2" charset="-78"/>
              </a:rPr>
              <a:t>منابع و مصارف ارزی فعلی و </a:t>
            </a:r>
            <a:r>
              <a:rPr lang="fa-IR" sz="2500" dirty="0" smtClean="0">
                <a:solidFill>
                  <a:schemeClr val="tx1"/>
                </a:solidFill>
                <a:cs typeface="B Nazanin" panose="00000400000000000000" pitchFamily="2" charset="-78"/>
              </a:rPr>
              <a:t>آتی</a:t>
            </a:r>
            <a:endParaRPr lang="fa-IR" sz="2500" dirty="0">
              <a:solidFill>
                <a:schemeClr val="tx1"/>
              </a:solidFill>
              <a:cs typeface="B Nazanin" panose="00000400000000000000" pitchFamily="2" charset="-78"/>
            </a:endParaRPr>
          </a:p>
          <a:p>
            <a:pPr marL="0" indent="0" algn="r" rtl="1">
              <a:buNone/>
            </a:pPr>
            <a:r>
              <a:rPr lang="fa-IR" sz="2500" dirty="0" smtClean="0">
                <a:solidFill>
                  <a:schemeClr val="tx1"/>
                </a:solidFill>
                <a:cs typeface="B Nazanin" panose="00000400000000000000" pitchFamily="2" charset="-78"/>
              </a:rPr>
              <a:t>7-استفاده </a:t>
            </a:r>
            <a:r>
              <a:rPr lang="fa-IR" sz="2500" dirty="0">
                <a:solidFill>
                  <a:schemeClr val="tx1"/>
                </a:solidFill>
                <a:cs typeface="B Nazanin" panose="00000400000000000000" pitchFamily="2" charset="-78"/>
              </a:rPr>
              <a:t>از نرخ بهره پایین‌تر بین‌المللی (توجه به شرایط و ریسک­‌ها</a:t>
            </a:r>
            <a:r>
              <a:rPr lang="fa-IR" sz="2500" dirty="0" smtClean="0">
                <a:solidFill>
                  <a:schemeClr val="tx1"/>
                </a:solidFill>
                <a:cs typeface="B Nazanin" panose="00000400000000000000" pitchFamily="2" charset="-78"/>
              </a:rPr>
              <a:t>)</a:t>
            </a:r>
            <a:endParaRPr lang="en-US" sz="25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62</a:t>
            </a:fld>
            <a:endParaRPr lang="en-US" dirty="0"/>
          </a:p>
        </p:txBody>
      </p:sp>
    </p:spTree>
    <p:extLst>
      <p:ext uri="{BB962C8B-B14F-4D97-AF65-F5344CB8AC3E}">
        <p14:creationId xmlns:p14="http://schemas.microsoft.com/office/powerpoint/2010/main" val="23742988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240653"/>
            <a:ext cx="8911687" cy="659000"/>
          </a:xfrm>
        </p:spPr>
        <p:txBody>
          <a:bodyPr/>
          <a:lstStyle/>
          <a:p>
            <a:pPr algn="r"/>
            <a:r>
              <a:rPr lang="fa-IR" dirty="0" smtClean="0">
                <a:solidFill>
                  <a:schemeClr val="accent2">
                    <a:lumMod val="50000"/>
                  </a:schemeClr>
                </a:solidFill>
                <a:cs typeface="B Nazanin" panose="00000400000000000000" pitchFamily="2" charset="-78"/>
              </a:rPr>
              <a:t>نمونه مثال ها</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2846439" y="924233"/>
            <a:ext cx="9148583" cy="5432321"/>
          </a:xfrm>
        </p:spPr>
        <p:txBody>
          <a:bodyPr>
            <a:normAutofit/>
          </a:bodyPr>
          <a:lstStyle/>
          <a:p>
            <a:pPr marL="0" indent="0" algn="r">
              <a:buNone/>
            </a:pPr>
            <a:r>
              <a:rPr lang="fa-IR" sz="2500" dirty="0">
                <a:solidFill>
                  <a:schemeClr val="accent2">
                    <a:lumMod val="50000"/>
                  </a:schemeClr>
                </a:solidFill>
                <a:cs typeface="B Nazanin" panose="00000400000000000000" pitchFamily="2" charset="-78"/>
              </a:rPr>
              <a:t>انواع قراردادهای ساختمانی به لحاظ شکل </a:t>
            </a:r>
            <a:r>
              <a:rPr lang="fa-IR" sz="2500" dirty="0" smtClean="0">
                <a:solidFill>
                  <a:schemeClr val="accent2">
                    <a:lumMod val="50000"/>
                  </a:schemeClr>
                </a:solidFill>
                <a:cs typeface="B Nazanin" panose="00000400000000000000" pitchFamily="2" charset="-78"/>
              </a:rPr>
              <a:t>اجرا را نام ببرید و روش سه عاملی را به اختصار توضیح دهید؟</a:t>
            </a:r>
          </a:p>
          <a:p>
            <a:pPr marL="57150" indent="0" algn="r" rtl="1">
              <a:buClr>
                <a:srgbClr val="353535"/>
              </a:buClr>
              <a:buNone/>
            </a:pPr>
            <a:r>
              <a:rPr lang="fa-IR" sz="2300" dirty="0" smtClean="0">
                <a:solidFill>
                  <a:prstClr val="black"/>
                </a:solidFill>
                <a:latin typeface="iransans" panose="02040503050201020203" pitchFamily="18" charset="-78"/>
                <a:cs typeface="B Nazanin" panose="00000400000000000000" pitchFamily="2" charset="-78"/>
              </a:rPr>
              <a:t>1-روش </a:t>
            </a:r>
            <a:r>
              <a:rPr lang="fa-IR" sz="2300" dirty="0">
                <a:solidFill>
                  <a:prstClr val="black"/>
                </a:solidFill>
                <a:latin typeface="iransans" panose="02040503050201020203" pitchFamily="18" charset="-78"/>
                <a:cs typeface="B Nazanin" panose="00000400000000000000" pitchFamily="2" charset="-78"/>
              </a:rPr>
              <a:t>امانی (تک </a:t>
            </a:r>
            <a:r>
              <a:rPr lang="fa-IR" sz="2300" dirty="0" smtClean="0">
                <a:solidFill>
                  <a:prstClr val="black"/>
                </a:solidFill>
                <a:latin typeface="iransans" panose="02040503050201020203" pitchFamily="18" charset="-78"/>
                <a:cs typeface="B Nazanin" panose="00000400000000000000" pitchFamily="2" charset="-78"/>
              </a:rPr>
              <a:t>عاملی) 2-روش </a:t>
            </a:r>
            <a:r>
              <a:rPr lang="fa-IR" sz="2300" dirty="0">
                <a:solidFill>
                  <a:prstClr val="black"/>
                </a:solidFill>
                <a:latin typeface="iransans" panose="02040503050201020203" pitchFamily="18" charset="-78"/>
                <a:cs typeface="B Nazanin" panose="00000400000000000000" pitchFamily="2" charset="-78"/>
              </a:rPr>
              <a:t>دوعاملی (طرح و </a:t>
            </a:r>
            <a:r>
              <a:rPr lang="fa-IR" sz="2300" dirty="0" smtClean="0">
                <a:solidFill>
                  <a:prstClr val="black"/>
                </a:solidFill>
                <a:latin typeface="iransans" panose="02040503050201020203" pitchFamily="18" charset="-78"/>
                <a:cs typeface="B Nazanin" panose="00000400000000000000" pitchFamily="2" charset="-78"/>
              </a:rPr>
              <a:t>ساخت) 3-</a:t>
            </a:r>
            <a:r>
              <a:rPr lang="fa-IR" sz="2300" dirty="0" smtClean="0">
                <a:solidFill>
                  <a:prstClr val="black"/>
                </a:solidFill>
                <a:cs typeface="B Nazanin" panose="00000400000000000000" pitchFamily="2" charset="-78"/>
              </a:rPr>
              <a:t>روش </a:t>
            </a:r>
            <a:r>
              <a:rPr lang="fa-IR" sz="2300" dirty="0">
                <a:solidFill>
                  <a:prstClr val="black"/>
                </a:solidFill>
                <a:cs typeface="B Nazanin" panose="00000400000000000000" pitchFamily="2" charset="-78"/>
              </a:rPr>
              <a:t>دوعاملی (</a:t>
            </a:r>
            <a:r>
              <a:rPr lang="en-US" sz="2300" dirty="0">
                <a:solidFill>
                  <a:prstClr val="black"/>
                </a:solidFill>
                <a:latin typeface="Calibri" panose="020F0502020204030204" pitchFamily="34" charset="0"/>
                <a:cs typeface="Calibri" panose="020F0502020204030204" pitchFamily="34" charset="0"/>
              </a:rPr>
              <a:t>EPC</a:t>
            </a:r>
            <a:r>
              <a:rPr lang="fa-IR" sz="2300" dirty="0">
                <a:solidFill>
                  <a:prstClr val="black"/>
                </a:solidFill>
                <a:cs typeface="B Nazanin" panose="00000400000000000000" pitchFamily="2" charset="-78"/>
              </a:rPr>
              <a:t>)</a:t>
            </a:r>
          </a:p>
          <a:p>
            <a:pPr marL="57150" indent="0" algn="r" rtl="1">
              <a:buClr>
                <a:srgbClr val="353535"/>
              </a:buClr>
              <a:buNone/>
            </a:pPr>
            <a:r>
              <a:rPr lang="fa-IR" sz="2300" dirty="0" smtClean="0">
                <a:solidFill>
                  <a:prstClr val="black"/>
                </a:solidFill>
                <a:cs typeface="B Nazanin" panose="00000400000000000000" pitchFamily="2" charset="-78"/>
              </a:rPr>
              <a:t>4-روش </a:t>
            </a:r>
            <a:r>
              <a:rPr lang="fa-IR" sz="2300" dirty="0">
                <a:solidFill>
                  <a:prstClr val="black"/>
                </a:solidFill>
                <a:cs typeface="B Nazanin" panose="00000400000000000000" pitchFamily="2" charset="-78"/>
              </a:rPr>
              <a:t>سه </a:t>
            </a:r>
            <a:r>
              <a:rPr lang="fa-IR" sz="2300" dirty="0" smtClean="0">
                <a:solidFill>
                  <a:prstClr val="black"/>
                </a:solidFill>
                <a:cs typeface="B Nazanin" panose="00000400000000000000" pitchFamily="2" charset="-78"/>
              </a:rPr>
              <a:t>عاملی 5-</a:t>
            </a:r>
            <a:r>
              <a:rPr lang="fa-IR" sz="2300" dirty="0" smtClean="0">
                <a:solidFill>
                  <a:prstClr val="black"/>
                </a:solidFill>
                <a:latin typeface="iransans" panose="02040503050201020203" pitchFamily="18" charset="-78"/>
                <a:cs typeface="B Nazanin" panose="00000400000000000000" pitchFamily="2" charset="-78"/>
              </a:rPr>
              <a:t>روش </a:t>
            </a:r>
            <a:r>
              <a:rPr lang="fa-IR" sz="2300" dirty="0">
                <a:solidFill>
                  <a:prstClr val="black"/>
                </a:solidFill>
                <a:latin typeface="iransans" panose="02040503050201020203" pitchFamily="18" charset="-78"/>
                <a:cs typeface="B Nazanin" panose="00000400000000000000" pitchFamily="2" charset="-78"/>
              </a:rPr>
              <a:t>چهار عاملی(مدیریت </a:t>
            </a:r>
            <a:r>
              <a:rPr lang="fa-IR" sz="2300" dirty="0" smtClean="0">
                <a:solidFill>
                  <a:prstClr val="black"/>
                </a:solidFill>
                <a:latin typeface="iransans" panose="02040503050201020203" pitchFamily="18" charset="-78"/>
                <a:cs typeface="B Nazanin" panose="00000400000000000000" pitchFamily="2" charset="-78"/>
              </a:rPr>
              <a:t>اجرا) 6-</a:t>
            </a:r>
            <a:r>
              <a:rPr lang="fa-IR" sz="2300" dirty="0" smtClean="0">
                <a:solidFill>
                  <a:prstClr val="black"/>
                </a:solidFill>
                <a:cs typeface="B Nazanin" panose="00000400000000000000" pitchFamily="2" charset="-78"/>
              </a:rPr>
              <a:t>روش </a:t>
            </a:r>
            <a:r>
              <a:rPr lang="fa-IR" sz="2300" dirty="0">
                <a:solidFill>
                  <a:prstClr val="black"/>
                </a:solidFill>
                <a:cs typeface="B Nazanin" panose="00000400000000000000" pitchFamily="2" charset="-78"/>
              </a:rPr>
              <a:t>امانی، پیمانی</a:t>
            </a:r>
          </a:p>
          <a:p>
            <a:pPr marL="57150" indent="0" algn="r" rtl="1">
              <a:buClr>
                <a:srgbClr val="353535"/>
              </a:buClr>
              <a:buNone/>
            </a:pPr>
            <a:r>
              <a:rPr lang="fa-IR" sz="2300" dirty="0" smtClean="0">
                <a:solidFill>
                  <a:prstClr val="black"/>
                </a:solidFill>
                <a:cs typeface="B Nazanin" panose="00000400000000000000" pitchFamily="2" charset="-78"/>
              </a:rPr>
              <a:t>7-مدیریت ساخت-مشاور</a:t>
            </a:r>
          </a:p>
          <a:p>
            <a:pPr marL="0" lvl="0" indent="0" algn="r">
              <a:buClr>
                <a:srgbClr val="353535"/>
              </a:buClr>
              <a:buNone/>
            </a:pPr>
            <a:r>
              <a:rPr lang="fa-IR" sz="2300" dirty="0">
                <a:solidFill>
                  <a:schemeClr val="tx1"/>
                </a:solidFill>
                <a:cs typeface="B Nazanin" panose="00000400000000000000" pitchFamily="2" charset="-78"/>
              </a:rPr>
              <a:t>روش متعارف سه عاملی یا سنتی که به روش پیمانی (پیمانکار مشاور کارفرما) نیز معروف بوده و عمومی ترین روش اجرای پروژه هاست ابتدا کارفرما طراحی را توسط یک مجموعه خارجی به نام مشاور انجام داده و سپس کار را جهت اجرا به پیمانکار واگذار می نماید و خود مسئولیت تأمین منابع مالی را بر عهده دارد. مسئولیت و ریسک هماهنگی بین طراحی و اجرا در این روش بر عهده کارفرما است.</a:t>
            </a:r>
          </a:p>
          <a:p>
            <a:pPr marL="0" indent="0" algn="r">
              <a:buNone/>
            </a:pPr>
            <a:endParaRPr lang="en-US" sz="2500" dirty="0">
              <a:solidFill>
                <a:schemeClr val="accent2">
                  <a:lumMod val="50000"/>
                </a:scheme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63</a:t>
            </a:fld>
            <a:endParaRPr lang="en-US" dirty="0"/>
          </a:p>
        </p:txBody>
      </p:sp>
    </p:spTree>
    <p:extLst>
      <p:ext uri="{BB962C8B-B14F-4D97-AF65-F5344CB8AC3E}">
        <p14:creationId xmlns:p14="http://schemas.microsoft.com/office/powerpoint/2010/main" val="41490059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3363" y="196407"/>
            <a:ext cx="8911687" cy="644251"/>
          </a:xfrm>
        </p:spPr>
        <p:txBody>
          <a:bodyPr/>
          <a:lstStyle/>
          <a:p>
            <a:pPr algn="r"/>
            <a:r>
              <a:rPr lang="fa-IR" dirty="0">
                <a:solidFill>
                  <a:schemeClr val="accent2">
                    <a:lumMod val="50000"/>
                  </a:schemeClr>
                </a:solidFill>
                <a:cs typeface="B Nazanin" panose="00000400000000000000" pitchFamily="2" charset="-78"/>
              </a:rPr>
              <a:t>نمونه مثال ها</a:t>
            </a:r>
            <a:endParaRPr lang="en-US" dirty="0">
              <a:solidFill>
                <a:schemeClr val="accent2">
                  <a:lumMod val="50000"/>
                </a:schemeClr>
              </a:solidFill>
            </a:endParaRPr>
          </a:p>
        </p:txBody>
      </p:sp>
      <p:sp>
        <p:nvSpPr>
          <p:cNvPr id="3" name="Content Placeholder 2"/>
          <p:cNvSpPr>
            <a:spLocks noGrp="1"/>
          </p:cNvSpPr>
          <p:nvPr>
            <p:ph idx="1"/>
          </p:nvPr>
        </p:nvSpPr>
        <p:spPr>
          <a:xfrm>
            <a:off x="3465872" y="840657"/>
            <a:ext cx="8599178" cy="5825613"/>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روش پرداخت بر اساس فهرست بها را توضیح دهید و دو مورد از مزایا آن را نام ببرید؟</a:t>
            </a:r>
          </a:p>
          <a:p>
            <a:pPr marL="0" lvl="0" indent="0" algn="r" rtl="1">
              <a:buClr>
                <a:srgbClr val="353535"/>
              </a:buClr>
              <a:buNone/>
            </a:pPr>
            <a:r>
              <a:rPr lang="fa-IR" sz="2500" dirty="0" smtClean="0">
                <a:solidFill>
                  <a:schemeClr val="accent2">
                    <a:lumMod val="50000"/>
                  </a:schemeClr>
                </a:solidFill>
                <a:cs typeface="B Nazanin" panose="00000400000000000000" pitchFamily="2" charset="-78"/>
              </a:rPr>
              <a:t> </a:t>
            </a:r>
            <a:r>
              <a:rPr lang="fa-IR" sz="2300" dirty="0">
                <a:solidFill>
                  <a:schemeClr val="tx1"/>
                </a:solidFill>
                <a:cs typeface="B Nazanin" panose="00000400000000000000" pitchFamily="2" charset="-78"/>
              </a:rPr>
              <a:t>در این روش مبلغ قرارداد جمع مبالغ تعیین شده جهت هر یک از فعالیت ها می باشد که به طور مجزا و بر اساس فهرست بهاء پایه محاسبه شده است. فهرست بهاء پایه در ایران از طرف معاونت نظارت و راهبری ریاست جمهوری تهیه و در آن هزینه انجام کلیه فعالیت ها به تفکیک درج می گردد. در این نوع قراردادها می بایست ابتدا نقشه ها و مشخصات فنی بصورت کامل توسط مشاور تهیه گردیده تا پیمانکار بر اساس آنها حجم دقیق مصالح و فعالیت ها را برآورد نماید و سپس بر اساس فصل های مختلف فهرست بهاء قیمت هر فعالیت و در انتها هزینه کل اجرا مشخص شود. صورت وضعیت ها نیز بر اساس فعالیتهای اجرا شده و مطابق فهرست بهاء محاسبه و پرداخت خواهد شد</a:t>
            </a:r>
            <a:r>
              <a:rPr lang="fa-IR" sz="2300" dirty="0" smtClean="0">
                <a:solidFill>
                  <a:schemeClr val="tx1"/>
                </a:solidFill>
                <a:cs typeface="B Nazanin" panose="00000400000000000000" pitchFamily="2" charset="-78"/>
              </a:rPr>
              <a:t>.</a:t>
            </a:r>
          </a:p>
          <a:p>
            <a:pPr marL="0" lvl="0" indent="0" algn="r" rtl="1">
              <a:buClr>
                <a:srgbClr val="353535"/>
              </a:buClr>
              <a:buNone/>
            </a:pPr>
            <a:r>
              <a:rPr lang="fa-IR" sz="2300" dirty="0" smtClean="0">
                <a:solidFill>
                  <a:schemeClr val="tx1"/>
                </a:solidFill>
                <a:cs typeface="B Nazanin" panose="00000400000000000000" pitchFamily="2" charset="-78"/>
              </a:rPr>
              <a:t>مزایا:</a:t>
            </a:r>
            <a:endParaRPr lang="en-US" sz="2300" dirty="0">
              <a:solidFill>
                <a:schemeClr val="tx1"/>
              </a:solidFill>
              <a:cs typeface="B Nazanin" panose="00000400000000000000" pitchFamily="2" charset="-78"/>
            </a:endParaRPr>
          </a:p>
          <a:p>
            <a:pPr marL="0" lvl="0" indent="0" algn="r" rtl="1">
              <a:buClr>
                <a:srgbClr val="353535"/>
              </a:buClr>
              <a:buNone/>
            </a:pPr>
            <a:r>
              <a:rPr lang="fa-IR" sz="2300" dirty="0">
                <a:solidFill>
                  <a:prstClr val="black"/>
                </a:solidFill>
                <a:cs typeface="B Nazanin" panose="00000400000000000000" pitchFamily="2" charset="-78"/>
              </a:rPr>
              <a:t>1-مبلغ پرداخت شده بابت کارکرد از طرف کارفرما دقیقاً معادل حجم کار انجام شده می باشد.</a:t>
            </a:r>
          </a:p>
          <a:p>
            <a:pPr marL="0" lvl="0" indent="0" algn="r" rtl="1">
              <a:buClr>
                <a:srgbClr val="353535"/>
              </a:buClr>
              <a:buNone/>
            </a:pPr>
            <a:r>
              <a:rPr lang="fa-IR" sz="2300" dirty="0">
                <a:solidFill>
                  <a:prstClr val="black"/>
                </a:solidFill>
                <a:cs typeface="B Nazanin" panose="00000400000000000000" pitchFamily="2" charset="-78"/>
              </a:rPr>
              <a:t>2-چنانچه نقشه های اجرایی کامل و دقیق باشد و حجم مصالح و فعالیت ها نیز صحیح برآورد شده باشد مبلغ اجرای کار(هزینه های اجرا)در ابتدا مشخص می باشد.</a:t>
            </a:r>
          </a:p>
          <a:p>
            <a:pPr marL="0" indent="0" algn="r" rtl="1">
              <a:buNone/>
            </a:pPr>
            <a:endParaRPr lang="en-US" sz="25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64</a:t>
            </a:fld>
            <a:endParaRPr lang="en-US" dirty="0"/>
          </a:p>
        </p:txBody>
      </p:sp>
    </p:spTree>
    <p:extLst>
      <p:ext uri="{BB962C8B-B14F-4D97-AF65-F5344CB8AC3E}">
        <p14:creationId xmlns:p14="http://schemas.microsoft.com/office/powerpoint/2010/main" val="19553250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6" y="152162"/>
            <a:ext cx="8911687" cy="850729"/>
          </a:xfrm>
        </p:spPr>
        <p:txBody>
          <a:bodyPr/>
          <a:lstStyle/>
          <a:p>
            <a:pPr algn="r"/>
            <a:r>
              <a:rPr lang="fa-IR" dirty="0">
                <a:solidFill>
                  <a:srgbClr val="31B4E6">
                    <a:lumMod val="50000"/>
                  </a:srgbClr>
                </a:solidFill>
                <a:cs typeface="B Nazanin" panose="00000400000000000000" pitchFamily="2" charset="-78"/>
              </a:rPr>
              <a:t>نمونه مثال ها</a:t>
            </a:r>
            <a:endParaRPr lang="en-US" dirty="0">
              <a:cs typeface="B Nazanin" panose="00000400000000000000" pitchFamily="2" charset="-78"/>
            </a:endParaRPr>
          </a:p>
        </p:txBody>
      </p:sp>
      <p:sp>
        <p:nvSpPr>
          <p:cNvPr id="3" name="Content Placeholder 2"/>
          <p:cNvSpPr>
            <a:spLocks noGrp="1"/>
          </p:cNvSpPr>
          <p:nvPr>
            <p:ph idx="1"/>
          </p:nvPr>
        </p:nvSpPr>
        <p:spPr>
          <a:xfrm>
            <a:off x="2875935" y="1002891"/>
            <a:ext cx="9174368" cy="5102942"/>
          </a:xfrm>
        </p:spPr>
        <p:txBody>
          <a:bodyPr>
            <a:normAutofit/>
          </a:bodyPr>
          <a:lstStyle/>
          <a:p>
            <a:pPr marL="0" indent="0" algn="r" rtl="1">
              <a:buNone/>
            </a:pPr>
            <a:r>
              <a:rPr lang="fa-IR" sz="2500" dirty="0" smtClean="0">
                <a:solidFill>
                  <a:schemeClr val="accent2">
                    <a:lumMod val="50000"/>
                  </a:schemeClr>
                </a:solidFill>
                <a:cs typeface="B Nazanin" panose="00000400000000000000" pitchFamily="2" charset="-78"/>
              </a:rPr>
              <a:t>سه مورد از انواع قرار داد ساخت انتقال را نام ببرید و هر یک را به اختصار توضیح دهید؟</a:t>
            </a:r>
          </a:p>
          <a:p>
            <a:pPr marL="0" lvl="0" indent="0" algn="r" rtl="1">
              <a:buClr>
                <a:srgbClr val="353535"/>
              </a:buClr>
              <a:buNone/>
            </a:pPr>
            <a:r>
              <a:rPr lang="fa-IR" sz="2300" dirty="0" smtClean="0">
                <a:solidFill>
                  <a:srgbClr val="31B4E6">
                    <a:lumMod val="50000"/>
                  </a:srgbClr>
                </a:solidFill>
                <a:cs typeface="B Nazanin" panose="00000400000000000000" pitchFamily="2" charset="-78"/>
              </a:rPr>
              <a:t>1-طراحی–ساخت–تامین </a:t>
            </a:r>
            <a:r>
              <a:rPr lang="fa-IR" sz="2300" dirty="0">
                <a:solidFill>
                  <a:srgbClr val="31B4E6">
                    <a:lumMod val="50000"/>
                  </a:srgbClr>
                </a:solidFill>
                <a:cs typeface="B Nazanin" panose="00000400000000000000" pitchFamily="2" charset="-78"/>
              </a:rPr>
              <a:t>مالی-بهره‌برداری </a:t>
            </a:r>
            <a:r>
              <a:rPr lang="en-US" sz="2300" dirty="0">
                <a:solidFill>
                  <a:srgbClr val="31B4E6">
                    <a:lumMod val="50000"/>
                  </a:srgbClr>
                </a:solidFill>
                <a:latin typeface="Calibri" panose="020F0502020204030204" pitchFamily="34" charset="0"/>
                <a:cs typeface="Calibri" panose="020F0502020204030204" pitchFamily="34" charset="0"/>
              </a:rPr>
              <a:t>DBFO (Design–Build–Finance–Operate)</a:t>
            </a:r>
            <a:r>
              <a:rPr lang="fa-IR" sz="2300" dirty="0">
                <a:solidFill>
                  <a:srgbClr val="31B4E6">
                    <a:lumMod val="50000"/>
                  </a:srgbClr>
                </a:solidFill>
                <a:latin typeface="Calibri" panose="020F0502020204030204" pitchFamily="34" charset="0"/>
                <a:cs typeface="Calibri" panose="020F0502020204030204" pitchFamily="34" charset="0"/>
              </a:rPr>
              <a:t> :</a:t>
            </a:r>
          </a:p>
          <a:p>
            <a:pPr marL="0" lvl="0" indent="0" algn="r" rtl="1">
              <a:buClr>
                <a:srgbClr val="353535"/>
              </a:buClr>
              <a:buNone/>
            </a:pPr>
            <a:r>
              <a:rPr lang="fa-IR" sz="2300" dirty="0">
                <a:solidFill>
                  <a:schemeClr val="tx1"/>
                </a:solidFill>
                <a:latin typeface="Calibri" panose="020F0502020204030204" pitchFamily="34" charset="0"/>
                <a:cs typeface="B Nazanin" panose="00000400000000000000" pitchFamily="2" charset="-78"/>
              </a:rPr>
              <a:t>در این قرارداد سرمایه‌گذار کاری طراحی و ساخت و تأمین منابع مالی را انجام داده به مرحله بهره‌برداری می‌رساند.</a:t>
            </a:r>
            <a:endParaRPr lang="en-US" sz="2300" dirty="0">
              <a:solidFill>
                <a:schemeClr val="tx1"/>
              </a:solidFill>
              <a:latin typeface="Calibri" panose="020F0502020204030204" pitchFamily="34" charset="0"/>
              <a:cs typeface="B Nazanin" panose="00000400000000000000" pitchFamily="2" charset="-78"/>
            </a:endParaRPr>
          </a:p>
          <a:p>
            <a:pPr marL="0" lvl="0" indent="0" algn="r" rtl="1">
              <a:buClr>
                <a:srgbClr val="353535"/>
              </a:buClr>
              <a:buNone/>
            </a:pPr>
            <a:r>
              <a:rPr lang="fa-IR" sz="2300" dirty="0" smtClean="0">
                <a:solidFill>
                  <a:srgbClr val="31B4E6">
                    <a:lumMod val="50000"/>
                  </a:srgbClr>
                </a:solidFill>
                <a:cs typeface="B Nazanin" panose="00000400000000000000" pitchFamily="2" charset="-78"/>
              </a:rPr>
              <a:t>2-طراحی–ساخت-بهره‌برداری-انتقال </a:t>
            </a:r>
            <a:r>
              <a:rPr lang="en-US" sz="2300" dirty="0">
                <a:solidFill>
                  <a:srgbClr val="31B4E6">
                    <a:lumMod val="50000"/>
                  </a:srgbClr>
                </a:solidFill>
                <a:latin typeface="Calibri" panose="020F0502020204030204" pitchFamily="34" charset="0"/>
                <a:cs typeface="Calibri" panose="020F0502020204030204" pitchFamily="34" charset="0"/>
              </a:rPr>
              <a:t>DBOT (Design–Build–Operate–Transfer)</a:t>
            </a:r>
            <a:r>
              <a:rPr lang="fa-IR" sz="2300" dirty="0">
                <a:solidFill>
                  <a:srgbClr val="31B4E6">
                    <a:lumMod val="50000"/>
                  </a:srgbClr>
                </a:solidFill>
                <a:latin typeface="Calibri" panose="020F0502020204030204" pitchFamily="34" charset="0"/>
                <a:cs typeface="Calibri" panose="020F0502020204030204" pitchFamily="34" charset="0"/>
              </a:rPr>
              <a:t> :</a:t>
            </a:r>
          </a:p>
          <a:p>
            <a:pPr marL="0" lvl="0" indent="0" algn="r" rtl="1">
              <a:buClr>
                <a:srgbClr val="353535"/>
              </a:buClr>
              <a:buNone/>
            </a:pPr>
            <a:r>
              <a:rPr lang="fa-IR" sz="2300" dirty="0">
                <a:solidFill>
                  <a:schemeClr val="tx1"/>
                </a:solidFill>
                <a:latin typeface="Calibri" panose="020F0502020204030204" pitchFamily="34" charset="0"/>
                <a:cs typeface="B Nazanin" panose="00000400000000000000" pitchFamily="2" charset="-78"/>
              </a:rPr>
              <a:t>در این قرارداد کار طراحی ساخت و بهره‌برداری و انتقال بر عهده یک پیمانکار می‌باشد.</a:t>
            </a:r>
          </a:p>
          <a:p>
            <a:pPr marL="0" lvl="0" indent="0" algn="r" rtl="1">
              <a:buClr>
                <a:srgbClr val="353535"/>
              </a:buClr>
              <a:buNone/>
            </a:pPr>
            <a:r>
              <a:rPr lang="fa-IR" sz="2300" dirty="0" smtClean="0">
                <a:solidFill>
                  <a:srgbClr val="31B4E6">
                    <a:lumMod val="50000"/>
                  </a:srgbClr>
                </a:solidFill>
                <a:latin typeface="Calibri" panose="020F0502020204030204" pitchFamily="34" charset="0"/>
                <a:cs typeface="B Nazanin" panose="00000400000000000000" pitchFamily="2" charset="-78"/>
              </a:rPr>
              <a:t>3-طراحی-ساخت–مدیریت-تامین </a:t>
            </a:r>
            <a:r>
              <a:rPr lang="fa-IR" sz="2300" dirty="0">
                <a:solidFill>
                  <a:srgbClr val="31B4E6">
                    <a:lumMod val="50000"/>
                  </a:srgbClr>
                </a:solidFill>
                <a:latin typeface="Calibri" panose="020F0502020204030204" pitchFamily="34" charset="0"/>
                <a:cs typeface="B Nazanin" panose="00000400000000000000" pitchFamily="2" charset="-78"/>
              </a:rPr>
              <a:t>مالی </a:t>
            </a:r>
            <a:r>
              <a:rPr lang="en-US" sz="2300" dirty="0">
                <a:solidFill>
                  <a:srgbClr val="31B4E6">
                    <a:lumMod val="50000"/>
                  </a:srgbClr>
                </a:solidFill>
                <a:latin typeface="Calibri" panose="020F0502020204030204" pitchFamily="34" charset="0"/>
                <a:cs typeface="B Nazanin" panose="00000400000000000000" pitchFamily="2" charset="-78"/>
              </a:rPr>
              <a:t>DCMF (Design–Construct–Manage–Finance)</a:t>
            </a:r>
            <a:r>
              <a:rPr lang="fa-IR" sz="2300" dirty="0">
                <a:solidFill>
                  <a:srgbClr val="31B4E6">
                    <a:lumMod val="50000"/>
                  </a:srgbClr>
                </a:solidFill>
                <a:latin typeface="Calibri" panose="020F0502020204030204" pitchFamily="34" charset="0"/>
                <a:cs typeface="B Nazanin" panose="00000400000000000000" pitchFamily="2" charset="-78"/>
              </a:rPr>
              <a:t> :</a:t>
            </a:r>
          </a:p>
          <a:p>
            <a:pPr marL="0" lvl="0" indent="0" algn="r" rtl="1">
              <a:buClr>
                <a:srgbClr val="353535"/>
              </a:buClr>
              <a:buNone/>
            </a:pPr>
            <a:r>
              <a:rPr lang="fa-IR" sz="2300" dirty="0">
                <a:solidFill>
                  <a:schemeClr val="tx1"/>
                </a:solidFill>
                <a:latin typeface="Calibri" panose="020F0502020204030204" pitchFamily="34" charset="0"/>
                <a:cs typeface="B Nazanin" panose="00000400000000000000" pitchFamily="2" charset="-78"/>
              </a:rPr>
              <a:t>در این قرارداد کار طراحی ساخت و مدیریت و تأمین منابع مالی بر عهده پیمانکار می‌باشد.</a:t>
            </a:r>
          </a:p>
          <a:p>
            <a:pPr marL="0" indent="0" algn="r" rtl="1">
              <a:buNone/>
            </a:pPr>
            <a:endParaRPr lang="en-US" sz="25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65</a:t>
            </a:fld>
            <a:endParaRPr lang="en-US" dirty="0"/>
          </a:p>
        </p:txBody>
      </p:sp>
    </p:spTree>
    <p:extLst>
      <p:ext uri="{BB962C8B-B14F-4D97-AF65-F5344CB8AC3E}">
        <p14:creationId xmlns:p14="http://schemas.microsoft.com/office/powerpoint/2010/main" val="3330284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94370" y="255400"/>
            <a:ext cx="8911687" cy="850729"/>
          </a:xfrm>
        </p:spPr>
        <p:txBody>
          <a:bodyPr/>
          <a:lstStyle/>
          <a:p>
            <a:pPr algn="r"/>
            <a:r>
              <a:rPr lang="fa-IR" dirty="0">
                <a:solidFill>
                  <a:srgbClr val="31B4E6">
                    <a:lumMod val="50000"/>
                  </a:srgbClr>
                </a:solidFill>
                <a:cs typeface="B Nazanin" panose="00000400000000000000" pitchFamily="2" charset="-78"/>
              </a:rPr>
              <a:t>نمونه مثال ها</a:t>
            </a:r>
            <a:endParaRPr lang="en-US" dirty="0"/>
          </a:p>
        </p:txBody>
      </p:sp>
      <p:sp>
        <p:nvSpPr>
          <p:cNvPr id="3" name="Content Placeholder 2"/>
          <p:cNvSpPr>
            <a:spLocks noGrp="1"/>
          </p:cNvSpPr>
          <p:nvPr>
            <p:ph idx="1"/>
          </p:nvPr>
        </p:nvSpPr>
        <p:spPr>
          <a:xfrm>
            <a:off x="3090657" y="909483"/>
            <a:ext cx="8915400" cy="5063613"/>
          </a:xfrm>
        </p:spPr>
        <p:txBody>
          <a:bodyPr>
            <a:normAutofit/>
          </a:bodyPr>
          <a:lstStyle/>
          <a:p>
            <a:pPr marL="0" indent="0" algn="r">
              <a:buNone/>
            </a:pPr>
            <a:r>
              <a:rPr lang="fa-IR" sz="2600" dirty="0">
                <a:solidFill>
                  <a:srgbClr val="31B4E6">
                    <a:lumMod val="50000"/>
                  </a:srgbClr>
                </a:solidFill>
                <a:cs typeface="B Nazanin" panose="00000400000000000000" pitchFamily="2" charset="-78"/>
              </a:rPr>
              <a:t>انواع قراردادهای ساختمانی بر اساس نحوه </a:t>
            </a:r>
            <a:r>
              <a:rPr lang="fa-IR" sz="2600" dirty="0" smtClean="0">
                <a:solidFill>
                  <a:srgbClr val="31B4E6">
                    <a:lumMod val="50000"/>
                  </a:srgbClr>
                </a:solidFill>
                <a:cs typeface="B Nazanin" panose="00000400000000000000" pitchFamily="2" charset="-78"/>
              </a:rPr>
              <a:t>پرداخت را نام ببرید و یک مورد را به دلخواه توضیح دهید؟</a:t>
            </a:r>
          </a:p>
          <a:p>
            <a:pPr marL="57150" indent="0" algn="r" rtl="1">
              <a:buClr>
                <a:srgbClr val="353535"/>
              </a:buClr>
              <a:buNone/>
            </a:pPr>
            <a:r>
              <a:rPr lang="fa-IR" sz="2300" dirty="0" smtClean="0">
                <a:solidFill>
                  <a:schemeClr val="tx1"/>
                </a:solidFill>
                <a:cs typeface="B Nazanin" panose="00000400000000000000" pitchFamily="2" charset="-78"/>
              </a:rPr>
              <a:t>1-روش </a:t>
            </a:r>
            <a:r>
              <a:rPr lang="fa-IR" sz="2300" dirty="0">
                <a:solidFill>
                  <a:schemeClr val="tx1"/>
                </a:solidFill>
                <a:cs typeface="B Nazanin" panose="00000400000000000000" pitchFamily="2" charset="-78"/>
              </a:rPr>
              <a:t>پرداخت بر اساس فهرست بها</a:t>
            </a:r>
          </a:p>
          <a:p>
            <a:pPr marL="57150" indent="0" algn="r" rtl="1">
              <a:buClr>
                <a:srgbClr val="353535"/>
              </a:buClr>
              <a:buNone/>
            </a:pPr>
            <a:r>
              <a:rPr lang="fa-IR" sz="2300" dirty="0" smtClean="0">
                <a:solidFill>
                  <a:schemeClr val="tx1"/>
                </a:solidFill>
                <a:cs typeface="B Nazanin" panose="00000400000000000000" pitchFamily="2" charset="-78"/>
              </a:rPr>
              <a:t>2-روش </a:t>
            </a:r>
            <a:r>
              <a:rPr lang="fa-IR" sz="2300" dirty="0">
                <a:solidFill>
                  <a:schemeClr val="tx1"/>
                </a:solidFill>
                <a:cs typeface="B Nazanin" panose="00000400000000000000" pitchFamily="2" charset="-78"/>
              </a:rPr>
              <a:t>پرداخت قیمت مقطوع </a:t>
            </a:r>
            <a:r>
              <a:rPr lang="en-US" sz="2300" dirty="0">
                <a:solidFill>
                  <a:schemeClr val="tx1"/>
                </a:solidFill>
                <a:latin typeface="Calibri" panose="020F0502020204030204" pitchFamily="34" charset="0"/>
                <a:cs typeface="Calibri" panose="020F0502020204030204" pitchFamily="34" charset="0"/>
              </a:rPr>
              <a:t>(Lump sun)</a:t>
            </a:r>
            <a:endParaRPr lang="fa-IR" sz="2300" dirty="0">
              <a:solidFill>
                <a:schemeClr val="tx1"/>
              </a:solidFill>
              <a:latin typeface="Calibri" panose="020F0502020204030204" pitchFamily="34" charset="0"/>
              <a:cs typeface="Calibri" panose="020F0502020204030204" pitchFamily="34" charset="0"/>
            </a:endParaRPr>
          </a:p>
          <a:p>
            <a:pPr marL="57150" indent="0" algn="r" rtl="1">
              <a:buClr>
                <a:srgbClr val="353535"/>
              </a:buClr>
              <a:buNone/>
            </a:pPr>
            <a:r>
              <a:rPr lang="fa-IR" sz="2300" dirty="0" smtClean="0">
                <a:solidFill>
                  <a:schemeClr val="tx1"/>
                </a:solidFill>
                <a:cs typeface="B Nazanin" panose="00000400000000000000" pitchFamily="2" charset="-78"/>
              </a:rPr>
              <a:t>3-روش </a:t>
            </a:r>
            <a:r>
              <a:rPr lang="fa-IR" sz="2300" dirty="0">
                <a:solidFill>
                  <a:schemeClr val="tx1"/>
                </a:solidFill>
                <a:cs typeface="B Nazanin" panose="00000400000000000000" pitchFamily="2" charset="-78"/>
              </a:rPr>
              <a:t>پرداخت</a:t>
            </a:r>
            <a:r>
              <a:rPr lang="en-US" sz="2300" dirty="0">
                <a:solidFill>
                  <a:schemeClr val="tx1"/>
                </a:solidFill>
                <a:latin typeface="Calibri" panose="020F0502020204030204" pitchFamily="34" charset="0"/>
                <a:cs typeface="Calibri" panose="020F0502020204030204" pitchFamily="34" charset="0"/>
              </a:rPr>
              <a:t> </a:t>
            </a:r>
            <a:r>
              <a:rPr lang="en-US" sz="2300" dirty="0" smtClean="0">
                <a:solidFill>
                  <a:schemeClr val="tx1"/>
                </a:solidFill>
                <a:latin typeface="Calibri" panose="020F0502020204030204" pitchFamily="34" charset="0"/>
                <a:cs typeface="Calibri" panose="020F0502020204030204" pitchFamily="34" charset="0"/>
              </a:rPr>
              <a:t>(</a:t>
            </a:r>
            <a:r>
              <a:rPr lang="en-US" sz="2300" dirty="0">
                <a:solidFill>
                  <a:schemeClr val="tx1"/>
                </a:solidFill>
                <a:latin typeface="Calibri" panose="020F0502020204030204" pitchFamily="34" charset="0"/>
                <a:cs typeface="Calibri" panose="020F0502020204030204" pitchFamily="34" charset="0"/>
              </a:rPr>
              <a:t>cost plus) </a:t>
            </a:r>
            <a:endParaRPr lang="fa-IR" sz="2300" dirty="0">
              <a:solidFill>
                <a:schemeClr val="tx1"/>
              </a:solidFill>
              <a:latin typeface="Calibri" panose="020F0502020204030204" pitchFamily="34" charset="0"/>
              <a:cs typeface="Calibri" panose="020F0502020204030204" pitchFamily="34" charset="0"/>
            </a:endParaRPr>
          </a:p>
          <a:p>
            <a:pPr marL="57150" lvl="0" indent="0" algn="r" rtl="1">
              <a:buClr>
                <a:srgbClr val="353535"/>
              </a:buClr>
              <a:buNone/>
            </a:pPr>
            <a:r>
              <a:rPr lang="fa-IR" sz="2300" dirty="0" smtClean="0">
                <a:solidFill>
                  <a:schemeClr val="tx1"/>
                </a:solidFill>
                <a:cs typeface="B Nazanin" panose="00000400000000000000" pitchFamily="2" charset="-78"/>
              </a:rPr>
              <a:t>روش </a:t>
            </a:r>
            <a:r>
              <a:rPr lang="fa-IR" sz="2300" dirty="0">
                <a:solidFill>
                  <a:schemeClr val="tx1"/>
                </a:solidFill>
                <a:cs typeface="B Nazanin" panose="00000400000000000000" pitchFamily="2" charset="-78"/>
              </a:rPr>
              <a:t>پرداخت</a:t>
            </a:r>
            <a:r>
              <a:rPr lang="en-US" sz="2300" dirty="0">
                <a:solidFill>
                  <a:schemeClr val="tx1"/>
                </a:solidFill>
                <a:latin typeface="Calibri" panose="020F0502020204030204" pitchFamily="34" charset="0"/>
                <a:cs typeface="Calibri" panose="020F0502020204030204" pitchFamily="34" charset="0"/>
              </a:rPr>
              <a:t> (cost plus) </a:t>
            </a:r>
            <a:r>
              <a:rPr lang="fa-IR" sz="2300" dirty="0" smtClean="0">
                <a:solidFill>
                  <a:schemeClr val="tx1"/>
                </a:solidFill>
                <a:latin typeface="Calibri" panose="020F0502020204030204" pitchFamily="34" charset="0"/>
                <a:cs typeface="Calibri" panose="020F0502020204030204" pitchFamily="34" charset="0"/>
              </a:rPr>
              <a:t>:</a:t>
            </a:r>
            <a:endParaRPr lang="fa-IR" sz="2300" dirty="0" smtClean="0">
              <a:solidFill>
                <a:schemeClr val="tx1"/>
              </a:solidFill>
              <a:cs typeface="B Nazanin" panose="00000400000000000000" pitchFamily="2" charset="-78"/>
            </a:endParaRPr>
          </a:p>
          <a:p>
            <a:pPr marL="0" lvl="0" indent="0" algn="r" rtl="1">
              <a:buClr>
                <a:srgbClr val="353535"/>
              </a:buClr>
              <a:buNone/>
            </a:pPr>
            <a:r>
              <a:rPr lang="fa-IR" sz="2300" dirty="0" smtClean="0">
                <a:solidFill>
                  <a:schemeClr val="tx1"/>
                </a:solidFill>
                <a:cs typeface="B Nazanin" panose="00000400000000000000" pitchFamily="2" charset="-78"/>
              </a:rPr>
              <a:t>در </a:t>
            </a:r>
            <a:r>
              <a:rPr lang="fa-IR" sz="2300" dirty="0">
                <a:solidFill>
                  <a:schemeClr val="tx1"/>
                </a:solidFill>
                <a:cs typeface="B Nazanin" panose="00000400000000000000" pitchFamily="2" charset="-78"/>
              </a:rPr>
              <a:t>این روش کارفرما هزینه های انجام کار را </a:t>
            </a:r>
            <a:r>
              <a:rPr lang="fa-IR" sz="2300" dirty="0" smtClean="0">
                <a:solidFill>
                  <a:schemeClr val="tx1"/>
                </a:solidFill>
                <a:cs typeface="B Nazanin" panose="00000400000000000000" pitchFamily="2" charset="-78"/>
              </a:rPr>
              <a:t>به علاوه </a:t>
            </a:r>
            <a:r>
              <a:rPr lang="fa-IR" sz="2300" dirty="0">
                <a:solidFill>
                  <a:schemeClr val="tx1"/>
                </a:solidFill>
                <a:cs typeface="B Nazanin" panose="00000400000000000000" pitchFamily="2" charset="-78"/>
              </a:rPr>
              <a:t>درصدی که در زمان قرارداد توافق می شود به عنوان سود و هزینه بالاسری به پیمانکار پرداخت می نماید.</a:t>
            </a:r>
          </a:p>
          <a:p>
            <a:pPr marL="0" lvl="0" indent="0" algn="r" rtl="1">
              <a:buClr>
                <a:srgbClr val="353535"/>
              </a:buClr>
              <a:buNone/>
            </a:pPr>
            <a:r>
              <a:rPr lang="fa-IR" sz="2300" dirty="0">
                <a:solidFill>
                  <a:schemeClr val="tx1"/>
                </a:solidFill>
                <a:cs typeface="B Nazanin" panose="00000400000000000000" pitchFamily="2" charset="-78"/>
              </a:rPr>
              <a:t>این روش زمانی مناسب است که طراحی بصورت کامل انجام نشده ، مشخصات فنی دقیقاً مشخص نیست و یا احجام کار قابل اندازه گیری و محاسبه نمی باشد و در حقیقت نقاط مبهمی در پروژه موجود است. </a:t>
            </a:r>
          </a:p>
          <a:p>
            <a:pPr marL="400050" lvl="1" indent="0" algn="r">
              <a:buNone/>
            </a:pPr>
            <a:endParaRPr lang="en-US"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66</a:t>
            </a:fld>
            <a:endParaRPr lang="en-US" dirty="0"/>
          </a:p>
        </p:txBody>
      </p:sp>
    </p:spTree>
    <p:extLst>
      <p:ext uri="{BB962C8B-B14F-4D97-AF65-F5344CB8AC3E}">
        <p14:creationId xmlns:p14="http://schemas.microsoft.com/office/powerpoint/2010/main" val="10996349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03332" y="196407"/>
            <a:ext cx="8911687" cy="747490"/>
          </a:xfrm>
        </p:spPr>
        <p:txBody>
          <a:bodyPr/>
          <a:lstStyle/>
          <a:p>
            <a:pPr algn="r"/>
            <a:r>
              <a:rPr lang="fa-IR" dirty="0">
                <a:solidFill>
                  <a:srgbClr val="31B4E6">
                    <a:lumMod val="50000"/>
                  </a:srgbClr>
                </a:solidFill>
                <a:cs typeface="B Nazanin" panose="00000400000000000000" pitchFamily="2" charset="-78"/>
              </a:rPr>
              <a:t>نمونه مثال ها</a:t>
            </a:r>
            <a:endParaRPr lang="en-US" dirty="0"/>
          </a:p>
        </p:txBody>
      </p:sp>
      <p:sp>
        <p:nvSpPr>
          <p:cNvPr id="3" name="Content Placeholder 2"/>
          <p:cNvSpPr>
            <a:spLocks noGrp="1"/>
          </p:cNvSpPr>
          <p:nvPr>
            <p:ph idx="1"/>
          </p:nvPr>
        </p:nvSpPr>
        <p:spPr>
          <a:xfrm>
            <a:off x="3099619" y="943897"/>
            <a:ext cx="8915400" cy="4955458"/>
          </a:xfrm>
        </p:spPr>
        <p:txBody>
          <a:bodyPr>
            <a:normAutofit/>
          </a:bodyPr>
          <a:lstStyle/>
          <a:p>
            <a:pPr marL="0" indent="0" algn="r">
              <a:buNone/>
            </a:pPr>
            <a:r>
              <a:rPr lang="fa-IR" sz="2500" dirty="0" smtClean="0">
                <a:solidFill>
                  <a:schemeClr val="accent2">
                    <a:lumMod val="50000"/>
                  </a:schemeClr>
                </a:solidFill>
                <a:cs typeface="B Nazanin" panose="00000400000000000000" pitchFamily="2" charset="-78"/>
              </a:rPr>
              <a:t>انواع روش دو عاملی را نام ببرید و چهار مورد از مزایای آن را نام ببرید؟</a:t>
            </a:r>
          </a:p>
          <a:p>
            <a:pPr marL="57150" indent="0" algn="r" rtl="1">
              <a:buClr>
                <a:srgbClr val="353535"/>
              </a:buClr>
              <a:buNone/>
            </a:pPr>
            <a:r>
              <a:rPr lang="fa-IR" sz="2300" dirty="0">
                <a:solidFill>
                  <a:schemeClr val="tx1"/>
                </a:solidFill>
                <a:cs typeface="B Nazanin" panose="00000400000000000000" pitchFamily="2" charset="-78"/>
              </a:rPr>
              <a:t>انواع روش های دو عاملی عبارتند از:</a:t>
            </a:r>
          </a:p>
          <a:p>
            <a:pPr marL="57150" indent="0" algn="r" rtl="1">
              <a:buClr>
                <a:srgbClr val="353535"/>
              </a:buClr>
              <a:buNone/>
            </a:pPr>
            <a:r>
              <a:rPr lang="fa-IR" sz="2300" dirty="0">
                <a:solidFill>
                  <a:schemeClr val="tx1"/>
                </a:solidFill>
                <a:cs typeface="B Nazanin" panose="00000400000000000000" pitchFamily="2" charset="-78"/>
              </a:rPr>
              <a:t>روش طرح و ساخت </a:t>
            </a:r>
            <a:r>
              <a:rPr lang="en-US" sz="2300" dirty="0">
                <a:solidFill>
                  <a:schemeClr val="tx1"/>
                </a:solidFill>
                <a:latin typeface="Calibri" panose="020F0502020204030204" pitchFamily="34" charset="0"/>
                <a:cs typeface="Calibri" panose="020F0502020204030204" pitchFamily="34" charset="0"/>
              </a:rPr>
              <a:t>DB</a:t>
            </a:r>
          </a:p>
          <a:p>
            <a:pPr marL="57150" indent="0" algn="r" rtl="1">
              <a:buClr>
                <a:srgbClr val="353535"/>
              </a:buClr>
              <a:buNone/>
            </a:pPr>
            <a:r>
              <a:rPr lang="fa-IR" sz="2300" dirty="0">
                <a:solidFill>
                  <a:schemeClr val="tx1"/>
                </a:solidFill>
                <a:cs typeface="B Nazanin" panose="00000400000000000000" pitchFamily="2" charset="-78"/>
              </a:rPr>
              <a:t>روش طراحی ، تدارک و ساخت یا کلید در دست</a:t>
            </a:r>
            <a:r>
              <a:rPr lang="en-US" sz="2300" dirty="0">
                <a:solidFill>
                  <a:schemeClr val="tx1"/>
                </a:solidFill>
                <a:latin typeface="Calibri" panose="020F0502020204030204" pitchFamily="34" charset="0"/>
                <a:cs typeface="Calibri" panose="020F0502020204030204" pitchFamily="34" charset="0"/>
              </a:rPr>
              <a:t>EPC/TURN </a:t>
            </a:r>
            <a:r>
              <a:rPr lang="en-US" sz="2300" dirty="0" smtClean="0">
                <a:solidFill>
                  <a:schemeClr val="tx1"/>
                </a:solidFill>
                <a:latin typeface="Calibri" panose="020F0502020204030204" pitchFamily="34" charset="0"/>
                <a:cs typeface="Calibri" panose="020F0502020204030204" pitchFamily="34" charset="0"/>
              </a:rPr>
              <a:t>KEY</a:t>
            </a:r>
            <a:endParaRPr lang="fa-IR" sz="2300" dirty="0" smtClean="0">
              <a:solidFill>
                <a:schemeClr val="tx1"/>
              </a:solidFill>
              <a:latin typeface="Calibri" panose="020F0502020204030204" pitchFamily="34" charset="0"/>
              <a:cs typeface="Calibri" panose="020F0502020204030204" pitchFamily="34" charset="0"/>
            </a:endParaRPr>
          </a:p>
          <a:p>
            <a:pPr marL="57150" indent="0" algn="r" rtl="1">
              <a:buClr>
                <a:srgbClr val="353535"/>
              </a:buClr>
              <a:buNone/>
            </a:pPr>
            <a:r>
              <a:rPr lang="fa-IR" sz="2300" dirty="0" smtClean="0">
                <a:solidFill>
                  <a:schemeClr val="tx1"/>
                </a:solidFill>
                <a:latin typeface="Calibri" panose="020F0502020204030204" pitchFamily="34" charset="0"/>
                <a:cs typeface="B Nazanin" panose="00000400000000000000" pitchFamily="2" charset="-78"/>
              </a:rPr>
              <a:t>چهار مورد از مزایا عبارتند از:</a:t>
            </a:r>
          </a:p>
          <a:p>
            <a:pPr marL="57150" indent="0" algn="r" rtl="1">
              <a:buClr>
                <a:srgbClr val="353535"/>
              </a:buClr>
              <a:buNone/>
            </a:pPr>
            <a:r>
              <a:rPr lang="fa-IR" sz="2300" dirty="0">
                <a:solidFill>
                  <a:schemeClr val="tx1"/>
                </a:solidFill>
                <a:cs typeface="B Nazanin" panose="00000400000000000000" pitchFamily="2" charset="-78"/>
              </a:rPr>
              <a:t>1-کارفرما تنها با یک واحد به نام پیمانکار سرو کار دارد.</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2-هزینه ها تا حدود زیادی مشخص است.</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3-عدم درگیری زیاد کارفرما در مسائل و مشکلات کاری</a:t>
            </a:r>
            <a:br>
              <a:rPr lang="fa-IR" sz="2300" dirty="0">
                <a:solidFill>
                  <a:schemeClr val="tx1"/>
                </a:solidFill>
                <a:cs typeface="B Nazanin" panose="00000400000000000000" pitchFamily="2" charset="-78"/>
              </a:rPr>
            </a:br>
            <a:r>
              <a:rPr lang="fa-IR" sz="2300" dirty="0">
                <a:solidFill>
                  <a:schemeClr val="tx1"/>
                </a:solidFill>
                <a:cs typeface="B Nazanin" panose="00000400000000000000" pitchFamily="2" charset="-78"/>
              </a:rPr>
              <a:t>4-صرفه جویی در زمان.</a:t>
            </a:r>
            <a:r>
              <a:rPr lang="fa-IR" sz="2300" dirty="0">
                <a:solidFill>
                  <a:prstClr val="black">
                    <a:lumMod val="75000"/>
                    <a:lumOff val="25000"/>
                  </a:prstClr>
                </a:solidFill>
                <a:cs typeface="B Nazanin" panose="00000400000000000000" pitchFamily="2" charset="-78"/>
              </a:rPr>
              <a:t/>
            </a:r>
            <a:br>
              <a:rPr lang="fa-IR" sz="2300" dirty="0">
                <a:solidFill>
                  <a:prstClr val="black">
                    <a:lumMod val="75000"/>
                    <a:lumOff val="25000"/>
                  </a:prstClr>
                </a:solidFill>
                <a:cs typeface="B Nazanin" panose="00000400000000000000" pitchFamily="2" charset="-78"/>
              </a:rPr>
            </a:br>
            <a:r>
              <a:rPr lang="fa-IR" sz="2300" dirty="0" smtClean="0">
                <a:solidFill>
                  <a:prstClr val="black">
                    <a:lumMod val="75000"/>
                    <a:lumOff val="25000"/>
                  </a:prstClr>
                </a:solidFill>
                <a:latin typeface="Calibri" panose="020F0502020204030204" pitchFamily="34" charset="0"/>
                <a:cs typeface="Calibri" panose="020F0502020204030204" pitchFamily="34" charset="0"/>
              </a:rPr>
              <a:t/>
            </a:r>
            <a:br>
              <a:rPr lang="fa-IR" sz="2300" dirty="0" smtClean="0">
                <a:solidFill>
                  <a:prstClr val="black">
                    <a:lumMod val="75000"/>
                    <a:lumOff val="25000"/>
                  </a:prstClr>
                </a:solidFill>
                <a:latin typeface="Calibri" panose="020F0502020204030204" pitchFamily="34" charset="0"/>
                <a:cs typeface="Calibri" panose="020F0502020204030204" pitchFamily="34" charset="0"/>
              </a:rPr>
            </a:br>
            <a:endParaRPr lang="fa-IR" sz="2300" dirty="0">
              <a:solidFill>
                <a:prstClr val="black">
                  <a:lumMod val="75000"/>
                  <a:lumOff val="25000"/>
                </a:prstClr>
              </a:solidFill>
              <a:latin typeface="Calibri" panose="020F0502020204030204" pitchFamily="34" charset="0"/>
              <a:cs typeface="Calibri" panose="020F0502020204030204" pitchFamily="34" charset="0"/>
            </a:endParaRPr>
          </a:p>
          <a:p>
            <a:pPr marL="0" indent="0" algn="r">
              <a:buNone/>
            </a:pPr>
            <a:endParaRPr lang="en-US" sz="25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67</a:t>
            </a:fld>
            <a:endParaRPr lang="en-US" dirty="0"/>
          </a:p>
        </p:txBody>
      </p:sp>
    </p:spTree>
    <p:extLst>
      <p:ext uri="{BB962C8B-B14F-4D97-AF65-F5344CB8AC3E}">
        <p14:creationId xmlns:p14="http://schemas.microsoft.com/office/powerpoint/2010/main" val="469565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35377" y="270149"/>
            <a:ext cx="8911687" cy="732742"/>
          </a:xfrm>
        </p:spPr>
        <p:txBody>
          <a:bodyPr/>
          <a:lstStyle/>
          <a:p>
            <a:pPr algn="r" rtl="1"/>
            <a:r>
              <a:rPr lang="fa-IR" dirty="0" smtClean="0">
                <a:solidFill>
                  <a:schemeClr val="accent2">
                    <a:lumMod val="50000"/>
                  </a:schemeClr>
                </a:solidFill>
                <a:cs typeface="B Nazanin" panose="00000400000000000000" pitchFamily="2" charset="-78"/>
              </a:rPr>
              <a:t>مطالعه موردی پروژه کارت هوشمند سوخت</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628103" y="1002890"/>
            <a:ext cx="8322673" cy="5250425"/>
          </a:xfrm>
        </p:spPr>
        <p:txBody>
          <a:bodyPr>
            <a:normAutofit lnSpcReduction="10000"/>
          </a:bodyPr>
          <a:lstStyle/>
          <a:p>
            <a:pPr marL="0" indent="0" algn="r" rtl="1">
              <a:buNone/>
            </a:pPr>
            <a:r>
              <a:rPr lang="fa-IR" sz="2300" dirty="0">
                <a:solidFill>
                  <a:schemeClr val="tx1"/>
                </a:solidFill>
                <a:cs typeface="B Nazanin" panose="00000400000000000000" pitchFamily="2" charset="-78"/>
              </a:rPr>
              <a:t>پروژه کارت هوشمند به جرات یکی از بزرگترین و تاثيرگذارترین پروژه هاي انجام شده در کشور </a:t>
            </a:r>
            <a:r>
              <a:rPr lang="fa-IR" sz="2300" dirty="0" smtClean="0">
                <a:solidFill>
                  <a:schemeClr val="tx1"/>
                </a:solidFill>
                <a:cs typeface="B Nazanin" panose="00000400000000000000" pitchFamily="2" charset="-78"/>
              </a:rPr>
              <a:t>در </a:t>
            </a:r>
            <a:r>
              <a:rPr lang="fa-IR" sz="2300" dirty="0">
                <a:solidFill>
                  <a:schemeClr val="tx1"/>
                </a:solidFill>
                <a:cs typeface="B Nazanin" panose="00000400000000000000" pitchFamily="2" charset="-78"/>
              </a:rPr>
              <a:t>طول ساليان اخير می باشد که به کارفرمایی شرکت ملی پخش فرآورده هاي نفتی در </a:t>
            </a:r>
            <a:r>
              <a:rPr lang="fa-IR" sz="2300" dirty="0" smtClean="0">
                <a:solidFill>
                  <a:schemeClr val="tx1"/>
                </a:solidFill>
                <a:cs typeface="B Nazanin" panose="00000400000000000000" pitchFamily="2" charset="-78"/>
              </a:rPr>
              <a:t>سال هاي 1383 تا 1386 به </a:t>
            </a:r>
            <a:r>
              <a:rPr lang="fa-IR" sz="2300" dirty="0">
                <a:solidFill>
                  <a:schemeClr val="tx1"/>
                </a:solidFill>
                <a:cs typeface="B Nazanin" panose="00000400000000000000" pitchFamily="2" charset="-78"/>
              </a:rPr>
              <a:t>اجرا </a:t>
            </a:r>
            <a:r>
              <a:rPr lang="fa-IR" sz="2300" dirty="0" smtClean="0">
                <a:solidFill>
                  <a:schemeClr val="tx1"/>
                </a:solidFill>
                <a:cs typeface="B Nazanin" panose="00000400000000000000" pitchFamily="2" charset="-78"/>
              </a:rPr>
              <a:t>درآمد.</a:t>
            </a:r>
          </a:p>
          <a:p>
            <a:pPr marL="0" indent="0" algn="r" rtl="1">
              <a:buNone/>
            </a:pPr>
            <a:r>
              <a:rPr lang="fa-IR" sz="2300" dirty="0" smtClean="0">
                <a:solidFill>
                  <a:schemeClr val="tx1"/>
                </a:solidFill>
                <a:cs typeface="B Nazanin" panose="00000400000000000000" pitchFamily="2" charset="-78"/>
              </a:rPr>
              <a:t>در این پروژه تعداد بیش از 15 میلیون کارت هوشمند سوخت به کلیه دارندگان خودرو و موتورسیکلت در کشور تحویل داده شد. کلیه پمپ های سوخت مجهز (نزدیک به 20 هزار) به کارتخوان و کلیه جایگاه های سوخت (نزدیک به 3000 جایگاه) مجهز به کامپیوتر و دستگاه ارسال و دریافت اطلاعات به سرورهای مرکزی در کشور شدند. مراکز پلیس +10 جهت ارایه خدمات صدور کارت هوشمند به متقاضیان جدید تجهیز و یک مرکز اصلی صدور کارت برای صدور کارت های جدید تجهیز گردید.</a:t>
            </a:r>
          </a:p>
          <a:p>
            <a:pPr marL="0" indent="0" algn="r" rtl="1">
              <a:buNone/>
            </a:pPr>
            <a:r>
              <a:rPr lang="fa-IR" sz="2300" dirty="0">
                <a:solidFill>
                  <a:schemeClr val="tx1"/>
                </a:solidFill>
                <a:cs typeface="B Nazanin" panose="00000400000000000000" pitchFamily="2" charset="-78"/>
              </a:rPr>
              <a:t>با وجود اینکه بخش هاي مختلف وزارت نفت (مانند شرکت ملی گاز، شرکت ملی پتروشيمی، شرکت ملی </a:t>
            </a:r>
            <a:r>
              <a:rPr lang="fa-IR" sz="2300" dirty="0" smtClean="0">
                <a:solidFill>
                  <a:schemeClr val="tx1"/>
                </a:solidFill>
                <a:cs typeface="B Nazanin" panose="00000400000000000000" pitchFamily="2" charset="-78"/>
              </a:rPr>
              <a:t>نفت </a:t>
            </a:r>
            <a:r>
              <a:rPr lang="fa-IR" sz="2300" dirty="0">
                <a:solidFill>
                  <a:schemeClr val="tx1"/>
                </a:solidFill>
                <a:cs typeface="B Nazanin" panose="00000400000000000000" pitchFamily="2" charset="-78"/>
              </a:rPr>
              <a:t>ایران و حتی شرکت ملی پالایش و پخش فرآورده هاي نفتی )تجربه زیادي در اجراي </a:t>
            </a:r>
            <a:r>
              <a:rPr lang="fa-IR" sz="2300" dirty="0" smtClean="0">
                <a:solidFill>
                  <a:schemeClr val="tx1"/>
                </a:solidFill>
                <a:cs typeface="B Nazanin" panose="00000400000000000000" pitchFamily="2" charset="-78"/>
              </a:rPr>
              <a:t>پروژه هاي </a:t>
            </a:r>
            <a:r>
              <a:rPr lang="fa-IR" sz="2300" dirty="0">
                <a:solidFill>
                  <a:schemeClr val="tx1"/>
                </a:solidFill>
                <a:cs typeface="B Nazanin" panose="00000400000000000000" pitchFamily="2" charset="-78"/>
              </a:rPr>
              <a:t>بزرگ دارند، شرکت ملی پخش فرآورده هاي نفتی (کارفرماي مستقيم </a:t>
            </a:r>
            <a:r>
              <a:rPr lang="fa-IR" sz="2300" dirty="0" smtClean="0">
                <a:solidFill>
                  <a:schemeClr val="tx1"/>
                </a:solidFill>
                <a:cs typeface="B Nazanin" panose="00000400000000000000" pitchFamily="2" charset="-78"/>
              </a:rPr>
              <a:t>پروژه)بيشتر </a:t>
            </a:r>
            <a:r>
              <a:rPr lang="fa-IR" sz="2300" dirty="0">
                <a:solidFill>
                  <a:schemeClr val="tx1"/>
                </a:solidFill>
                <a:cs typeface="B Nazanin" panose="00000400000000000000" pitchFamily="2" charset="-78"/>
              </a:rPr>
              <a:t>در حوزه انجام </a:t>
            </a:r>
            <a:r>
              <a:rPr lang="fa-IR" sz="2300" dirty="0" smtClean="0">
                <a:solidFill>
                  <a:schemeClr val="tx1"/>
                </a:solidFill>
                <a:cs typeface="B Nazanin" panose="00000400000000000000" pitchFamily="2" charset="-78"/>
              </a:rPr>
              <a:t>کارهاي عملياتی </a:t>
            </a:r>
            <a:r>
              <a:rPr lang="fa-IR" sz="2300" dirty="0">
                <a:solidFill>
                  <a:schemeClr val="tx1"/>
                </a:solidFill>
                <a:cs typeface="B Nazanin" panose="00000400000000000000" pitchFamily="2" charset="-78"/>
              </a:rPr>
              <a:t>و نه پروژه اي فعال بوده است </a:t>
            </a:r>
            <a:r>
              <a:rPr lang="fa-IR" sz="2300" dirty="0" smtClean="0">
                <a:solidFill>
                  <a:schemeClr val="tx1"/>
                </a:solidFill>
                <a:cs typeface="B Nazanin" panose="00000400000000000000" pitchFamily="2" charset="-78"/>
              </a:rPr>
              <a:t>. مدیران </a:t>
            </a:r>
            <a:r>
              <a:rPr lang="fa-IR" sz="2300" dirty="0">
                <a:solidFill>
                  <a:schemeClr val="tx1"/>
                </a:solidFill>
                <a:cs typeface="B Nazanin" panose="00000400000000000000" pitchFamily="2" charset="-78"/>
              </a:rPr>
              <a:t>ارشد این شرکت تجربه بالایی در اجراي پروژه ها در این ابعاد </a:t>
            </a:r>
            <a:r>
              <a:rPr lang="fa-IR" sz="2300" dirty="0" smtClean="0">
                <a:solidFill>
                  <a:schemeClr val="tx1"/>
                </a:solidFill>
                <a:cs typeface="B Nazanin" panose="00000400000000000000" pitchFamily="2" charset="-78"/>
              </a:rPr>
              <a:t>نداشتند.</a:t>
            </a:r>
          </a:p>
        </p:txBody>
      </p:sp>
      <p:sp>
        <p:nvSpPr>
          <p:cNvPr id="4" name="Slide Number Placeholder 3"/>
          <p:cNvSpPr>
            <a:spLocks noGrp="1"/>
          </p:cNvSpPr>
          <p:nvPr>
            <p:ph type="sldNum" sz="quarter" idx="12"/>
          </p:nvPr>
        </p:nvSpPr>
        <p:spPr/>
        <p:txBody>
          <a:bodyPr/>
          <a:lstStyle/>
          <a:p>
            <a:fld id="{D57F1E4F-1CFF-5643-939E-217C01CDF565}" type="slidenum">
              <a:rPr lang="en-US" smtClean="0"/>
              <a:pPr/>
              <a:t>68</a:t>
            </a:fld>
            <a:endParaRPr lang="en-US" dirty="0"/>
          </a:p>
        </p:txBody>
      </p:sp>
    </p:spTree>
    <p:extLst>
      <p:ext uri="{BB962C8B-B14F-4D97-AF65-F5344CB8AC3E}">
        <p14:creationId xmlns:p14="http://schemas.microsoft.com/office/powerpoint/2010/main" val="23968028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225904"/>
            <a:ext cx="8911687" cy="776987"/>
          </a:xfrm>
        </p:spPr>
        <p:txBody>
          <a:bodyPr/>
          <a:lstStyle/>
          <a:p>
            <a:pPr algn="r"/>
            <a:r>
              <a:rPr lang="fa-IR" dirty="0">
                <a:solidFill>
                  <a:schemeClr val="accent2">
                    <a:lumMod val="50000"/>
                  </a:schemeClr>
                </a:solidFill>
                <a:cs typeface="B Nazanin" panose="00000400000000000000" pitchFamily="2" charset="-78"/>
              </a:rPr>
              <a:t>مطالعه موردی پروژه کارت هوشمند سوخت</a:t>
            </a:r>
            <a:endParaRPr lang="en-US" dirty="0">
              <a:solidFill>
                <a:schemeClr val="accent2">
                  <a:lumMod val="50000"/>
                </a:schemeClr>
              </a:solidFill>
            </a:endParaRPr>
          </a:p>
        </p:txBody>
      </p:sp>
      <p:sp>
        <p:nvSpPr>
          <p:cNvPr id="3" name="Content Placeholder 2"/>
          <p:cNvSpPr>
            <a:spLocks noGrp="1"/>
          </p:cNvSpPr>
          <p:nvPr>
            <p:ph idx="1"/>
          </p:nvPr>
        </p:nvSpPr>
        <p:spPr>
          <a:xfrm>
            <a:off x="3134902" y="1002891"/>
            <a:ext cx="8915400" cy="5353664"/>
          </a:xfrm>
        </p:spPr>
        <p:txBody>
          <a:bodyPr>
            <a:normAutofit/>
          </a:bodyPr>
          <a:lstStyle/>
          <a:p>
            <a:pPr marL="0" indent="0" algn="r" rtl="1">
              <a:buNone/>
            </a:pPr>
            <a:r>
              <a:rPr lang="fa-IR" sz="2300" dirty="0" smtClean="0">
                <a:solidFill>
                  <a:schemeClr val="tx1"/>
                </a:solidFill>
                <a:cs typeface="B Nazanin" panose="00000400000000000000" pitchFamily="2" charset="-78"/>
              </a:rPr>
              <a:t>برای اجرای این پروژه کارفرما از روش تحویل کلید در دست </a:t>
            </a:r>
            <a:r>
              <a:rPr lang="en-US" sz="2300" dirty="0" smtClean="0">
                <a:solidFill>
                  <a:schemeClr val="tx1"/>
                </a:solidFill>
                <a:latin typeface="Calibri" panose="020F0502020204030204" pitchFamily="34" charset="0"/>
                <a:cs typeface="Calibri" panose="020F0502020204030204" pitchFamily="34" charset="0"/>
              </a:rPr>
              <a:t>Turnkey</a:t>
            </a:r>
            <a:r>
              <a:rPr lang="fa-IR" sz="2300" dirty="0" smtClean="0">
                <a:solidFill>
                  <a:schemeClr val="tx1"/>
                </a:solidFill>
                <a:cs typeface="B Nazanin" panose="00000400000000000000" pitchFamily="2" charset="-78"/>
              </a:rPr>
              <a:t> استفاده نمود (البته اینکه آیا آن ها با کنار هم گذاشتن و مقایسه مشخصات روش های مختلف تحویل به این نتیجه رسیدند معلوم نیست)؟</a:t>
            </a:r>
          </a:p>
          <a:p>
            <a:pPr marL="0" indent="0" algn="r" rtl="1">
              <a:buNone/>
            </a:pPr>
            <a:r>
              <a:rPr lang="fa-IR" sz="2300" dirty="0" smtClean="0">
                <a:solidFill>
                  <a:schemeClr val="tx1"/>
                </a:solidFill>
                <a:cs typeface="B Nazanin" panose="00000400000000000000" pitchFamily="2" charset="-78"/>
              </a:rPr>
              <a:t>انتخاب </a:t>
            </a:r>
            <a:r>
              <a:rPr lang="fa-IR" sz="2300" dirty="0">
                <a:solidFill>
                  <a:schemeClr val="tx1"/>
                </a:solidFill>
                <a:cs typeface="B Nazanin" panose="00000400000000000000" pitchFamily="2" charset="-78"/>
              </a:rPr>
              <a:t>این روش براي اجراي پروژه چه معنایی دارد (ساختار اجراي پروژه چگونه بوده است</a:t>
            </a:r>
            <a:r>
              <a:rPr lang="fa-IR" sz="2300" dirty="0" smtClean="0">
                <a:solidFill>
                  <a:schemeClr val="tx1"/>
                </a:solidFill>
                <a:cs typeface="B Nazanin" panose="00000400000000000000" pitchFamily="2" charset="-78"/>
              </a:rPr>
              <a:t>)؟</a:t>
            </a:r>
          </a:p>
          <a:p>
            <a:pPr marL="0" indent="0" algn="r" rtl="1">
              <a:buNone/>
            </a:pPr>
            <a:endParaRPr lang="fa-IR" sz="2300" dirty="0">
              <a:solidFill>
                <a:schemeClr val="tx1"/>
              </a:solidFill>
              <a:cs typeface="B Nazanin" panose="00000400000000000000" pitchFamily="2" charset="-78"/>
            </a:endParaRPr>
          </a:p>
          <a:p>
            <a:pPr marL="0" indent="0" algn="r" rtl="1">
              <a:buNone/>
            </a:pPr>
            <a:r>
              <a:rPr lang="fa-IR" sz="2300" dirty="0">
                <a:solidFill>
                  <a:schemeClr val="tx1"/>
                </a:solidFill>
                <a:cs typeface="B Nazanin" panose="00000400000000000000" pitchFamily="2" charset="-78"/>
              </a:rPr>
              <a:t>کارفرما در ابتداي کار اقدام به استخدام مشاوري (از یکی </a:t>
            </a:r>
            <a:r>
              <a:rPr lang="fa-IR" sz="2300" dirty="0" smtClean="0">
                <a:solidFill>
                  <a:schemeClr val="tx1"/>
                </a:solidFill>
                <a:cs typeface="B Nazanin" panose="00000400000000000000" pitchFamily="2" charset="-78"/>
              </a:rPr>
              <a:t>شرکت هاي </a:t>
            </a:r>
            <a:r>
              <a:rPr lang="fa-IR" sz="2300" dirty="0">
                <a:solidFill>
                  <a:schemeClr val="tx1"/>
                </a:solidFill>
                <a:cs typeface="B Nazanin" panose="00000400000000000000" pitchFamily="2" charset="-78"/>
              </a:rPr>
              <a:t>متعلق به دانشگاه </a:t>
            </a:r>
            <a:r>
              <a:rPr lang="fa-IR" sz="2300" dirty="0" smtClean="0">
                <a:solidFill>
                  <a:schemeClr val="tx1"/>
                </a:solidFill>
                <a:cs typeface="B Nazanin" panose="00000400000000000000" pitchFamily="2" charset="-78"/>
              </a:rPr>
              <a:t> </a:t>
            </a:r>
            <a:r>
              <a:rPr lang="fa-IR" sz="2300" dirty="0">
                <a:solidFill>
                  <a:schemeClr val="tx1"/>
                </a:solidFill>
                <a:cs typeface="B Nazanin" panose="00000400000000000000" pitchFamily="2" charset="-78"/>
              </a:rPr>
              <a:t>صنعتی شریف )نمود تا کارفرما را جهت تهيه محدوده پروژه و اسناد مناقصه و برگزاري مناقصه کمک کند (که پس از شروع کار نيز طی قراردادي جدید به عنوان ناظر بر پيمانکار انتخاب </a:t>
            </a:r>
            <a:r>
              <a:rPr lang="fa-IR" sz="2300" dirty="0" smtClean="0">
                <a:solidFill>
                  <a:schemeClr val="tx1"/>
                </a:solidFill>
                <a:cs typeface="B Nazanin" panose="00000400000000000000" pitchFamily="2" charset="-78"/>
              </a:rPr>
              <a:t>شد) مناقصه </a:t>
            </a:r>
            <a:r>
              <a:rPr lang="fa-IR" sz="2300" dirty="0">
                <a:solidFill>
                  <a:schemeClr val="tx1"/>
                </a:solidFill>
                <a:cs typeface="B Nazanin" panose="00000400000000000000" pitchFamily="2" charset="-78"/>
              </a:rPr>
              <a:t>برگزار و طی آن شرکت صنایع مخابرات راه دور ایران </a:t>
            </a:r>
            <a:r>
              <a:rPr lang="fa-IR" sz="2300" dirty="0" smtClean="0">
                <a:solidFill>
                  <a:schemeClr val="tx1"/>
                </a:solidFill>
                <a:cs typeface="B Nazanin" panose="00000400000000000000" pitchFamily="2" charset="-78"/>
              </a:rPr>
              <a:t>(</a:t>
            </a:r>
            <a:r>
              <a:rPr lang="en-US" sz="2300" dirty="0" smtClean="0">
                <a:solidFill>
                  <a:schemeClr val="tx1"/>
                </a:solidFill>
                <a:latin typeface="Calibri" panose="020F0502020204030204" pitchFamily="34" charset="0"/>
                <a:cs typeface="Calibri" panose="020F0502020204030204" pitchFamily="34" charset="0"/>
              </a:rPr>
              <a:t>ITI</a:t>
            </a:r>
            <a:r>
              <a:rPr lang="fa-IR" sz="2300" dirty="0" smtClean="0">
                <a:solidFill>
                  <a:schemeClr val="tx1"/>
                </a:solidFill>
                <a:cs typeface="B Nazanin" panose="00000400000000000000" pitchFamily="2" charset="-78"/>
              </a:rPr>
              <a:t>) به عنوان پیمانکار </a:t>
            </a:r>
            <a:r>
              <a:rPr lang="en-US" sz="2300" dirty="0" smtClean="0">
                <a:solidFill>
                  <a:schemeClr val="tx1"/>
                </a:solidFill>
                <a:latin typeface="Calibri" panose="020F0502020204030204" pitchFamily="34" charset="0"/>
                <a:cs typeface="Calibri" panose="020F0502020204030204" pitchFamily="34" charset="0"/>
              </a:rPr>
              <a:t>DB</a:t>
            </a:r>
            <a:r>
              <a:rPr lang="fa-IR" sz="2300" dirty="0" smtClean="0">
                <a:solidFill>
                  <a:schemeClr val="tx1"/>
                </a:solidFill>
                <a:cs typeface="B Nazanin" panose="00000400000000000000" pitchFamily="2" charset="-78"/>
              </a:rPr>
              <a:t> انتخاب شد قراردادی از این نوع سرجمع با مبلغ (فرضی) 100 میلیارد تومان بین کارفرما و پیمان کار </a:t>
            </a:r>
            <a:r>
              <a:rPr lang="en-US" sz="2300" dirty="0" smtClean="0">
                <a:solidFill>
                  <a:schemeClr val="tx1"/>
                </a:solidFill>
                <a:latin typeface="Calibri" panose="020F0502020204030204" pitchFamily="34" charset="0"/>
                <a:cs typeface="Calibri" panose="020F0502020204030204" pitchFamily="34" charset="0"/>
              </a:rPr>
              <a:t>DB</a:t>
            </a:r>
            <a:r>
              <a:rPr lang="fa-IR" sz="2300" dirty="0" smtClean="0">
                <a:solidFill>
                  <a:schemeClr val="tx1"/>
                </a:solidFill>
                <a:cs typeface="B Nazanin" panose="00000400000000000000" pitchFamily="2" charset="-78"/>
              </a:rPr>
              <a:t> منعقد گردید. </a:t>
            </a:r>
          </a:p>
          <a:p>
            <a:pPr marL="0" indent="0" algn="r" rtl="1">
              <a:buNone/>
            </a:pPr>
            <a:endParaRPr lang="fa-IR" sz="2300" dirty="0" smtClean="0">
              <a:solidFill>
                <a:schemeClr val="tx1"/>
              </a:solidFill>
              <a:cs typeface="B Nazanin" panose="00000400000000000000" pitchFamily="2" charset="-78"/>
            </a:endParaRPr>
          </a:p>
          <a:p>
            <a:pPr marL="0" indent="0" algn="r" rtl="1">
              <a:buNone/>
            </a:pPr>
            <a:r>
              <a:rPr lang="fa-IR" sz="2300" dirty="0">
                <a:solidFill>
                  <a:schemeClr val="tx1"/>
                </a:solidFill>
                <a:cs typeface="B Nazanin" panose="00000400000000000000" pitchFamily="2" charset="-78"/>
              </a:rPr>
              <a:t>مشکلات فرآیند صورت گرفته در این مرحله چيست و </a:t>
            </a:r>
            <a:r>
              <a:rPr lang="fa-IR" sz="2300" dirty="0" smtClean="0">
                <a:solidFill>
                  <a:schemeClr val="tx1"/>
                </a:solidFill>
                <a:cs typeface="B Nazanin" panose="00000400000000000000" pitchFamily="2" charset="-78"/>
              </a:rPr>
              <a:t>توقع  </a:t>
            </a:r>
            <a:r>
              <a:rPr lang="fa-IR" sz="2300" dirty="0">
                <a:solidFill>
                  <a:schemeClr val="tx1"/>
                </a:solidFill>
                <a:cs typeface="B Nazanin" panose="00000400000000000000" pitchFamily="2" charset="-78"/>
              </a:rPr>
              <a:t>بروز چه </a:t>
            </a:r>
            <a:r>
              <a:rPr lang="fa-IR" sz="2300" dirty="0" smtClean="0">
                <a:solidFill>
                  <a:schemeClr val="tx1"/>
                </a:solidFill>
                <a:cs typeface="B Nazanin" panose="00000400000000000000" pitchFamily="2" charset="-78"/>
              </a:rPr>
              <a:t>مشکلاتی را در </a:t>
            </a:r>
            <a:r>
              <a:rPr lang="fa-IR" sz="2300" dirty="0">
                <a:solidFill>
                  <a:schemeClr val="tx1"/>
                </a:solidFill>
                <a:cs typeface="B Nazanin" panose="00000400000000000000" pitchFamily="2" charset="-78"/>
              </a:rPr>
              <a:t>طول اجراي </a:t>
            </a:r>
            <a:r>
              <a:rPr lang="fa-IR" sz="2300" dirty="0" smtClean="0">
                <a:solidFill>
                  <a:schemeClr val="tx1"/>
                </a:solidFill>
                <a:cs typeface="B Nazanin" panose="00000400000000000000" pitchFamily="2" charset="-78"/>
              </a:rPr>
              <a:t>پروژه هست؟</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69</a:t>
            </a:fld>
            <a:endParaRPr lang="en-US" dirty="0"/>
          </a:p>
        </p:txBody>
      </p:sp>
    </p:spTree>
    <p:extLst>
      <p:ext uri="{BB962C8B-B14F-4D97-AF65-F5344CB8AC3E}">
        <p14:creationId xmlns:p14="http://schemas.microsoft.com/office/powerpoint/2010/main" val="2648513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3091" y="314621"/>
            <a:ext cx="8911687" cy="824862"/>
          </a:xfrm>
        </p:spPr>
        <p:txBody>
          <a:bodyPr/>
          <a:lstStyle/>
          <a:p>
            <a:pPr algn="r"/>
            <a:r>
              <a:rPr lang="fa-IR" dirty="0">
                <a:solidFill>
                  <a:srgbClr val="31B4E6">
                    <a:lumMod val="50000"/>
                  </a:srgbClr>
                </a:solidFill>
                <a:cs typeface="B Nazanin" panose="00000400000000000000" pitchFamily="2" charset="-78"/>
              </a:rPr>
              <a:t>قرارداد عمرانی تک عاملی یا خود اجرا (امانی)</a:t>
            </a:r>
            <a:endParaRPr lang="en-US" dirty="0"/>
          </a:p>
        </p:txBody>
      </p:sp>
      <p:sp>
        <p:nvSpPr>
          <p:cNvPr id="3" name="Content Placeholder 2"/>
          <p:cNvSpPr>
            <a:spLocks noGrp="1"/>
          </p:cNvSpPr>
          <p:nvPr>
            <p:ph idx="1"/>
          </p:nvPr>
        </p:nvSpPr>
        <p:spPr>
          <a:xfrm>
            <a:off x="2683216" y="998807"/>
            <a:ext cx="9271562" cy="5401994"/>
          </a:xfrm>
        </p:spPr>
        <p:txBody>
          <a:bodyPr>
            <a:normAutofit fontScale="92500" lnSpcReduction="10000"/>
          </a:bodyPr>
          <a:lstStyle/>
          <a:p>
            <a:pPr marL="0" indent="0" algn="just" rtl="1">
              <a:buNone/>
            </a:pPr>
            <a:r>
              <a:rPr lang="fa-IR" sz="2700" dirty="0">
                <a:solidFill>
                  <a:schemeClr val="accent2">
                    <a:lumMod val="50000"/>
                  </a:schemeClr>
                </a:solidFill>
                <a:cs typeface="B Nazanin" panose="00000400000000000000" pitchFamily="2" charset="-78"/>
              </a:rPr>
              <a:t>معایب روش </a:t>
            </a:r>
            <a:r>
              <a:rPr lang="fa-IR" sz="2700" dirty="0" smtClean="0">
                <a:solidFill>
                  <a:schemeClr val="accent2">
                    <a:lumMod val="50000"/>
                  </a:schemeClr>
                </a:solidFill>
                <a:cs typeface="B Nazanin" panose="00000400000000000000" pitchFamily="2" charset="-78"/>
              </a:rPr>
              <a:t>امانی:</a:t>
            </a:r>
          </a:p>
          <a:p>
            <a:pPr marL="0" indent="0" algn="just" rtl="1">
              <a:buNone/>
            </a:pPr>
            <a:r>
              <a:rPr lang="fa-IR" sz="2500" dirty="0">
                <a:cs typeface="B Nazanin" panose="00000400000000000000" pitchFamily="2" charset="-78"/>
              </a:rPr>
              <a:t>از معایب عمده این روش عدم وجود انگیزه درشرکت های دولتی و مجموعه کارفرما است که در کشور ما عمدتاً بدنه </a:t>
            </a:r>
            <a:r>
              <a:rPr lang="fa-IR" sz="2500" dirty="0" smtClean="0">
                <a:cs typeface="B Nazanin" panose="00000400000000000000" pitchFamily="2" charset="-78"/>
              </a:rPr>
              <a:t>ی دولت می باشد </a:t>
            </a:r>
            <a:r>
              <a:rPr lang="fa-IR" sz="2500" dirty="0">
                <a:cs typeface="B Nazanin" panose="00000400000000000000" pitchFamily="2" charset="-78"/>
              </a:rPr>
              <a:t>و در نتیجه برخلاف انتظار، قیمت تمام شده این پروژه ها عموماً کمتر از </a:t>
            </a:r>
            <a:r>
              <a:rPr lang="fa-IR" sz="2500" dirty="0" smtClean="0">
                <a:cs typeface="B Nazanin" panose="00000400000000000000" pitchFamily="2" charset="-78"/>
              </a:rPr>
              <a:t>حالت های </a:t>
            </a:r>
            <a:r>
              <a:rPr lang="fa-IR" sz="2500" dirty="0">
                <a:cs typeface="B Nazanin" panose="00000400000000000000" pitchFamily="2" charset="-78"/>
              </a:rPr>
              <a:t>دیگر </a:t>
            </a:r>
            <a:r>
              <a:rPr lang="fa-IR" sz="2500" dirty="0" smtClean="0">
                <a:cs typeface="B Nazanin" panose="00000400000000000000" pitchFamily="2" charset="-78"/>
              </a:rPr>
              <a:t>نمی شود</a:t>
            </a:r>
            <a:r>
              <a:rPr lang="fa-IR" sz="2500" dirty="0">
                <a:cs typeface="B Nazanin" panose="00000400000000000000" pitchFamily="2" charset="-78"/>
              </a:rPr>
              <a:t>. </a:t>
            </a:r>
            <a:r>
              <a:rPr lang="fa-IR" sz="2500" dirty="0" smtClean="0">
                <a:cs typeface="B Nazanin" panose="00000400000000000000" pitchFamily="2" charset="-78"/>
              </a:rPr>
              <a:t>همچنین سرعت </a:t>
            </a:r>
            <a:r>
              <a:rPr lang="fa-IR" sz="2500" dirty="0">
                <a:cs typeface="B Nazanin" panose="00000400000000000000" pitchFamily="2" charset="-78"/>
              </a:rPr>
              <a:t>کار افت </a:t>
            </a:r>
            <a:r>
              <a:rPr lang="fa-IR" sz="2500" dirty="0" smtClean="0">
                <a:cs typeface="B Nazanin" panose="00000400000000000000" pitchFamily="2" charset="-78"/>
              </a:rPr>
              <a:t>می کند </a:t>
            </a:r>
            <a:r>
              <a:rPr lang="fa-IR" sz="2500" dirty="0">
                <a:cs typeface="B Nazanin" panose="00000400000000000000" pitchFamily="2" charset="-78"/>
              </a:rPr>
              <a:t>و اطمینانی از کیفیت بهتر در مراحل مختلف پروژه وجود ندارد. اصولاً می بایست اجرای کار امانی بین۱۳ تا ۱۵ درصد از لحاظ قیمت ارزان تر تمام شود. مبلغی که به عنوان سود پیمانکار در روش امانی در نظر گرفته </a:t>
            </a:r>
            <a:r>
              <a:rPr lang="fa-IR" sz="2500" dirty="0" smtClean="0">
                <a:cs typeface="B Nazanin" panose="00000400000000000000" pitchFamily="2" charset="-78"/>
              </a:rPr>
              <a:t>می شود. اما تجربه </a:t>
            </a:r>
            <a:r>
              <a:rPr lang="fa-IR" sz="2500" dirty="0">
                <a:cs typeface="B Nazanin" panose="00000400000000000000" pitchFamily="2" charset="-78"/>
              </a:rPr>
              <a:t>نشان داده که به جز در مواردی اندک، کار امانی از کار </a:t>
            </a:r>
            <a:r>
              <a:rPr lang="fa-IR" sz="2500" dirty="0" smtClean="0">
                <a:cs typeface="B Nazanin" panose="00000400000000000000" pitchFamily="2" charset="-78"/>
              </a:rPr>
              <a:t>پیمانی گران </a:t>
            </a:r>
            <a:r>
              <a:rPr lang="fa-IR" sz="2500" dirty="0">
                <a:cs typeface="B Nazanin" panose="00000400000000000000" pitchFamily="2" charset="-78"/>
              </a:rPr>
              <a:t>تر تمام </a:t>
            </a:r>
            <a:r>
              <a:rPr lang="fa-IR" sz="2500" dirty="0" smtClean="0">
                <a:cs typeface="B Nazanin" panose="00000400000000000000" pitchFamily="2" charset="-78"/>
              </a:rPr>
              <a:t>می شود. از </a:t>
            </a:r>
            <a:r>
              <a:rPr lang="fa-IR" sz="2500" dirty="0">
                <a:cs typeface="B Nazanin" panose="00000400000000000000" pitchFamily="2" charset="-78"/>
              </a:rPr>
              <a:t>دیگر مشکلات این روش تراکم فعالیت های طراحی و اجرا و مدیریت مراحل مختلف در مجموعه کار فرماست. به همین دلیل این روش معمولاً در پروژه های کوچک مورد استفاده قرار </a:t>
            </a:r>
            <a:r>
              <a:rPr lang="fa-IR" sz="2500" dirty="0" smtClean="0">
                <a:cs typeface="B Nazanin" panose="00000400000000000000" pitchFamily="2" charset="-78"/>
              </a:rPr>
              <a:t>می گیرد.نیازمند </a:t>
            </a:r>
            <a:r>
              <a:rPr lang="fa-IR" sz="2500" dirty="0">
                <a:cs typeface="B Nazanin" panose="00000400000000000000" pitchFamily="2" charset="-78"/>
              </a:rPr>
              <a:t>به یک گروه از مهندسان حرفه ای و با تجربه، کارگران فنی و ماشین آلات مناسب جهت اجراء می باشد که تبعاً عدم وجود این گروه روند زمانی و کیفی پروژه را مختل می </a:t>
            </a:r>
            <a:r>
              <a:rPr lang="fa-IR" sz="2500" dirty="0" smtClean="0">
                <a:cs typeface="B Nazanin" panose="00000400000000000000" pitchFamily="2" charset="-78"/>
              </a:rPr>
              <a:t>نماید. در </a:t>
            </a:r>
            <a:r>
              <a:rPr lang="fa-IR" sz="2500" dirty="0">
                <a:cs typeface="B Nazanin" panose="00000400000000000000" pitchFamily="2" charset="-78"/>
              </a:rPr>
              <a:t>مجموع هزینه تمام شده و بالاسری های این روش به دلیل کاستی های مدیریتی، تدارکات و غیره زیاد می باشد. در طول اجراء نیز مدیریت بسیار قوی جهت تأمین و رفع مسائل و هماهنگی های میان کارکنان و ماشین آلات مورد نیاز را طلب می نماید که عدم وجود آن، روند پروژه را به تنزل می </a:t>
            </a:r>
            <a:r>
              <a:rPr lang="fa-IR" sz="2500" dirty="0" smtClean="0">
                <a:cs typeface="B Nazanin" panose="00000400000000000000" pitchFamily="2" charset="-78"/>
              </a:rPr>
              <a:t>کشاند. با </a:t>
            </a:r>
            <a:r>
              <a:rPr lang="fa-IR" sz="2500" dirty="0">
                <a:cs typeface="B Nazanin" panose="00000400000000000000" pitchFamily="2" charset="-78"/>
              </a:rPr>
              <a:t>توجه به توضیحات گفته شده درخصوص امکان استفاده کارفرما از پیمان کاران جزء باید توجه خاصی درخصوص بررسی صلاحیت فنی لازم جهت اجراء و نحوه عقد قراردادهای مربوطه و رسیدگی به دعاوی های احتمالی صورت پذیرد.</a:t>
            </a:r>
            <a:endParaRPr lang="en-US" sz="25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6694636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2" y="211155"/>
            <a:ext cx="8911687" cy="880225"/>
          </a:xfrm>
        </p:spPr>
        <p:txBody>
          <a:bodyPr/>
          <a:lstStyle/>
          <a:p>
            <a:pPr algn="r"/>
            <a:r>
              <a:rPr lang="fa-IR" dirty="0">
                <a:solidFill>
                  <a:schemeClr val="accent2">
                    <a:lumMod val="50000"/>
                  </a:schemeClr>
                </a:solidFill>
                <a:cs typeface="B Nazanin" panose="00000400000000000000" pitchFamily="2" charset="-78"/>
              </a:rPr>
              <a:t>مطالعه موردی پروژه کارت هوشمند سوخت</a:t>
            </a:r>
            <a:endParaRPr lang="en-US" dirty="0">
              <a:solidFill>
                <a:schemeClr val="accent2">
                  <a:lumMod val="50000"/>
                </a:schemeClr>
              </a:solidFill>
            </a:endParaRPr>
          </a:p>
        </p:txBody>
      </p:sp>
      <p:sp>
        <p:nvSpPr>
          <p:cNvPr id="3" name="Content Placeholder 2"/>
          <p:cNvSpPr>
            <a:spLocks noGrp="1"/>
          </p:cNvSpPr>
          <p:nvPr>
            <p:ph idx="1"/>
          </p:nvPr>
        </p:nvSpPr>
        <p:spPr>
          <a:xfrm>
            <a:off x="3079622" y="865237"/>
            <a:ext cx="8915400" cy="5506066"/>
          </a:xfrm>
        </p:spPr>
        <p:txBody>
          <a:bodyPr>
            <a:normAutofit/>
          </a:bodyPr>
          <a:lstStyle/>
          <a:p>
            <a:pPr marL="0" indent="0" algn="r" rtl="1">
              <a:buNone/>
            </a:pPr>
            <a:r>
              <a:rPr lang="fa-IR" sz="2300" dirty="0">
                <a:solidFill>
                  <a:schemeClr val="tx1"/>
                </a:solidFill>
                <a:cs typeface="B Nazanin" panose="00000400000000000000" pitchFamily="2" charset="-78"/>
              </a:rPr>
              <a:t>با شروع قرارداد و دریافت مبلغ قرارداد پيمانکار اقدام به تجهيز نيروها در بخش طراحی نمود تا اقدام </a:t>
            </a:r>
            <a:r>
              <a:rPr lang="fa-IR" sz="2300" dirty="0" smtClean="0">
                <a:solidFill>
                  <a:schemeClr val="tx1"/>
                </a:solidFill>
                <a:cs typeface="B Nazanin" panose="00000400000000000000" pitchFamily="2" charset="-78"/>
              </a:rPr>
              <a:t> به </a:t>
            </a:r>
            <a:r>
              <a:rPr lang="fa-IR" sz="2300" dirty="0">
                <a:solidFill>
                  <a:schemeClr val="tx1"/>
                </a:solidFill>
                <a:cs typeface="B Nazanin" panose="00000400000000000000" pitchFamily="2" charset="-78"/>
              </a:rPr>
              <a:t>تفصيل طراحی مفهومی تهيه شده در فاز شرکت در مناقصه (که به عنوان ضميمه قرارداد سرجمع </a:t>
            </a:r>
            <a:r>
              <a:rPr lang="fa-IR" sz="2300" dirty="0" smtClean="0">
                <a:solidFill>
                  <a:schemeClr val="tx1"/>
                </a:solidFill>
                <a:cs typeface="B Nazanin" panose="00000400000000000000" pitchFamily="2" charset="-78"/>
              </a:rPr>
              <a:t>بود) نماید.</a:t>
            </a:r>
          </a:p>
          <a:p>
            <a:pPr marL="0" indent="0" algn="r" rtl="1">
              <a:buNone/>
            </a:pPr>
            <a:r>
              <a:rPr lang="fa-IR" sz="2300" dirty="0">
                <a:solidFill>
                  <a:schemeClr val="tx1"/>
                </a:solidFill>
                <a:cs typeface="B Nazanin" panose="00000400000000000000" pitchFamily="2" charset="-78"/>
              </a:rPr>
              <a:t> در مراحل اوليه طراحی تفصيلی، تيم طراحی شبکه به این نتيجه رسيد که با مشخصات سرور پيشنهاد شده این سرور پس از شش ماه از زمان شروع خدمت دهی دیگر قادر به ارائه خدمت نخواهد </a:t>
            </a:r>
            <a:r>
              <a:rPr lang="fa-IR" sz="2300" dirty="0" smtClean="0">
                <a:solidFill>
                  <a:schemeClr val="tx1"/>
                </a:solidFill>
                <a:cs typeface="B Nazanin" panose="00000400000000000000" pitchFamily="2" charset="-78"/>
              </a:rPr>
              <a:t>بود. </a:t>
            </a:r>
            <a:r>
              <a:rPr lang="fa-IR" sz="2300" dirty="0">
                <a:solidFill>
                  <a:schemeClr val="tx1"/>
                </a:solidFill>
                <a:cs typeface="B Nazanin" panose="00000400000000000000" pitchFamily="2" charset="-78"/>
              </a:rPr>
              <a:t>(نياز به تغيير در محدوده پروژه) </a:t>
            </a:r>
            <a:endParaRPr lang="fa-IR" sz="2300" dirty="0" smtClean="0">
              <a:solidFill>
                <a:schemeClr val="tx1"/>
              </a:solidFill>
              <a:cs typeface="B Nazanin" panose="00000400000000000000" pitchFamily="2" charset="-78"/>
            </a:endParaRPr>
          </a:p>
          <a:p>
            <a:pPr marL="0" indent="0" algn="r" rtl="1">
              <a:buNone/>
            </a:pPr>
            <a:r>
              <a:rPr lang="fa-IR" sz="2300" dirty="0">
                <a:solidFill>
                  <a:schemeClr val="tx1"/>
                </a:solidFill>
                <a:cs typeface="B Nazanin" panose="00000400000000000000" pitchFamily="2" charset="-78"/>
              </a:rPr>
              <a:t>بخش طراحی کارت هوشمند به این نتيجه رسيد که حافظه در نظر گرفته شده براي کارت هوشمند </a:t>
            </a:r>
            <a:r>
              <a:rPr lang="fa-IR" sz="2300" dirty="0" smtClean="0">
                <a:solidFill>
                  <a:schemeClr val="tx1"/>
                </a:solidFill>
                <a:cs typeface="B Nazanin" panose="00000400000000000000" pitchFamily="2" charset="-78"/>
              </a:rPr>
              <a:t>سوخت </a:t>
            </a:r>
            <a:r>
              <a:rPr lang="fa-IR" sz="2300" dirty="0">
                <a:solidFill>
                  <a:schemeClr val="tx1"/>
                </a:solidFill>
                <a:cs typeface="B Nazanin" panose="00000400000000000000" pitchFamily="2" charset="-78"/>
              </a:rPr>
              <a:t>کفاف اطاعات مورد نياز براي ذخيره سازي را نمی دهد و حافظه اي تا چندین برابر ظرفيت پيش بينی شده براي کارت هوشمند سوخت مورد نياز می باشد (نياز به تغيير در محدوده پروژه</a:t>
            </a:r>
            <a:r>
              <a:rPr lang="fa-IR" sz="2300" dirty="0" smtClean="0">
                <a:solidFill>
                  <a:schemeClr val="tx1"/>
                </a:solidFill>
                <a:cs typeface="B Nazanin" panose="00000400000000000000" pitchFamily="2" charset="-78"/>
              </a:rPr>
              <a:t>)</a:t>
            </a:r>
          </a:p>
          <a:p>
            <a:pPr marL="0" indent="0" algn="r" rtl="1">
              <a:buNone/>
            </a:pPr>
            <a:r>
              <a:rPr lang="fa-IR" sz="2300" dirty="0" smtClean="0">
                <a:solidFill>
                  <a:schemeClr val="tx1"/>
                </a:solidFill>
                <a:cs typeface="B Nazanin" panose="00000400000000000000" pitchFamily="2" charset="-78"/>
              </a:rPr>
              <a:t>هزینه های براورد شده برای کامپیوترهای جایگاه بر اساس کامپیوتر های معمولی و نه صنعتی بوده است. اختلاف قابل توجهی بین کامپیوتر های معمولی و صنعتی وجود دارد.(نیاز به تغییر محدوده پروژه وجود دارد)</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70</a:t>
            </a:fld>
            <a:endParaRPr lang="en-US" dirty="0"/>
          </a:p>
        </p:txBody>
      </p:sp>
    </p:spTree>
    <p:extLst>
      <p:ext uri="{BB962C8B-B14F-4D97-AF65-F5344CB8AC3E}">
        <p14:creationId xmlns:p14="http://schemas.microsoft.com/office/powerpoint/2010/main" val="15737713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64873" y="211155"/>
            <a:ext cx="8911687" cy="806484"/>
          </a:xfrm>
        </p:spPr>
        <p:txBody>
          <a:bodyPr/>
          <a:lstStyle/>
          <a:p>
            <a:pPr algn="r"/>
            <a:r>
              <a:rPr lang="fa-IR" dirty="0">
                <a:solidFill>
                  <a:srgbClr val="31B4E6">
                    <a:lumMod val="50000"/>
                  </a:srgbClr>
                </a:solidFill>
                <a:cs typeface="B Nazanin" panose="00000400000000000000" pitchFamily="2" charset="-78"/>
              </a:rPr>
              <a:t>مطالعه موردی پروژه کارت هوشمند سوخت</a:t>
            </a:r>
            <a:endParaRPr lang="en-US" dirty="0"/>
          </a:p>
        </p:txBody>
      </p:sp>
      <p:sp>
        <p:nvSpPr>
          <p:cNvPr id="3" name="Content Placeholder 2"/>
          <p:cNvSpPr>
            <a:spLocks noGrp="1"/>
          </p:cNvSpPr>
          <p:nvPr>
            <p:ph idx="1"/>
          </p:nvPr>
        </p:nvSpPr>
        <p:spPr>
          <a:xfrm>
            <a:off x="3259393" y="879987"/>
            <a:ext cx="8720879" cy="5565058"/>
          </a:xfrm>
        </p:spPr>
        <p:txBody>
          <a:bodyPr>
            <a:normAutofit/>
          </a:bodyPr>
          <a:lstStyle/>
          <a:p>
            <a:pPr marL="0" indent="0" algn="r" rtl="1">
              <a:buNone/>
            </a:pPr>
            <a:r>
              <a:rPr lang="fa-IR" sz="2300" dirty="0">
                <a:solidFill>
                  <a:schemeClr val="tx1"/>
                </a:solidFill>
                <a:cs typeface="B Nazanin" panose="00000400000000000000" pitchFamily="2" charset="-78"/>
              </a:rPr>
              <a:t>در طراحی مفهومی ارتباط ميان جایگاه ها و سرور در تمامی نقاط با خط تلفن ثابت در نظر گرفته </a:t>
            </a:r>
            <a:r>
              <a:rPr lang="fa-IR" sz="2300" dirty="0" smtClean="0">
                <a:solidFill>
                  <a:schemeClr val="tx1"/>
                </a:solidFill>
                <a:cs typeface="B Nazanin" panose="00000400000000000000" pitchFamily="2" charset="-78"/>
              </a:rPr>
              <a:t> </a:t>
            </a:r>
            <a:r>
              <a:rPr lang="fa-IR" sz="2300" dirty="0">
                <a:solidFill>
                  <a:schemeClr val="tx1"/>
                </a:solidFill>
                <a:cs typeface="B Nazanin" panose="00000400000000000000" pitchFamily="2" charset="-78"/>
              </a:rPr>
              <a:t>شده است و این در حالی است تهيه خط تلفن ثابت مختص سيستم کارت هوشمند </a:t>
            </a:r>
            <a:r>
              <a:rPr lang="fa-IR" sz="2300" dirty="0" smtClean="0">
                <a:solidFill>
                  <a:schemeClr val="tx1"/>
                </a:solidFill>
                <a:cs typeface="B Nazanin" panose="00000400000000000000" pitchFamily="2" charset="-78"/>
              </a:rPr>
              <a:t>سوخت در </a:t>
            </a:r>
            <a:r>
              <a:rPr lang="fa-IR" sz="2300" dirty="0">
                <a:solidFill>
                  <a:schemeClr val="tx1"/>
                </a:solidFill>
                <a:cs typeface="B Nazanin" panose="00000400000000000000" pitchFamily="2" charset="-78"/>
              </a:rPr>
              <a:t>بسيار از مناطق دور افتاده نا ممکن و با هزینه بالا می باشد (نياز به تغيير در محدوده </a:t>
            </a:r>
            <a:r>
              <a:rPr lang="fa-IR" sz="2300" dirty="0" smtClean="0">
                <a:solidFill>
                  <a:schemeClr val="tx1"/>
                </a:solidFill>
                <a:cs typeface="B Nazanin" panose="00000400000000000000" pitchFamily="2" charset="-78"/>
              </a:rPr>
              <a:t>پروژه).</a:t>
            </a:r>
          </a:p>
          <a:p>
            <a:pPr marL="0" indent="0" algn="r" rtl="1">
              <a:buNone/>
            </a:pPr>
            <a:r>
              <a:rPr lang="fa-IR" sz="2300" dirty="0">
                <a:solidFill>
                  <a:schemeClr val="tx1"/>
                </a:solidFill>
                <a:cs typeface="B Nazanin" panose="00000400000000000000" pitchFamily="2" charset="-78"/>
              </a:rPr>
              <a:t>در بحث ارتباط بين </a:t>
            </a:r>
            <a:r>
              <a:rPr lang="fa-IR" sz="2300" dirty="0" smtClean="0">
                <a:solidFill>
                  <a:schemeClr val="tx1"/>
                </a:solidFill>
                <a:cs typeface="B Nazanin" panose="00000400000000000000" pitchFamily="2" charset="-78"/>
              </a:rPr>
              <a:t>پمپ هاي </a:t>
            </a:r>
            <a:r>
              <a:rPr lang="fa-IR" sz="2300" dirty="0">
                <a:solidFill>
                  <a:schemeClr val="tx1"/>
                </a:solidFill>
                <a:cs typeface="B Nazanin" panose="00000400000000000000" pitchFamily="2" charset="-78"/>
              </a:rPr>
              <a:t>جایگاه و کامپيوتر جایگاه شبکه کابلی معمولی دیده شده بود که با </a:t>
            </a:r>
            <a:r>
              <a:rPr lang="fa-IR" sz="2300" dirty="0" smtClean="0">
                <a:solidFill>
                  <a:schemeClr val="tx1"/>
                </a:solidFill>
                <a:cs typeface="B Nazanin" panose="00000400000000000000" pitchFamily="2" charset="-78"/>
              </a:rPr>
              <a:t>توجه </a:t>
            </a:r>
            <a:r>
              <a:rPr lang="fa-IR" sz="2300" dirty="0">
                <a:solidFill>
                  <a:schemeClr val="tx1"/>
                </a:solidFill>
                <a:cs typeface="B Nazanin" panose="00000400000000000000" pitchFamily="2" charset="-78"/>
              </a:rPr>
              <a:t>به ملاحضات ایمنی و آتش نشانی موجود در جایگاه هاي سوخت امکان پذیر </a:t>
            </a:r>
            <a:r>
              <a:rPr lang="fa-IR" sz="2300" dirty="0" smtClean="0">
                <a:solidFill>
                  <a:schemeClr val="tx1"/>
                </a:solidFill>
                <a:cs typeface="B Nazanin" panose="00000400000000000000" pitchFamily="2" charset="-78"/>
              </a:rPr>
              <a:t>نبود. </a:t>
            </a:r>
            <a:r>
              <a:rPr lang="fa-IR" sz="2300" dirty="0">
                <a:solidFill>
                  <a:schemeClr val="tx1"/>
                </a:solidFill>
                <a:cs typeface="B Nazanin" panose="00000400000000000000" pitchFamily="2" charset="-78"/>
              </a:rPr>
              <a:t>(نياز به تغيير در محدوده </a:t>
            </a:r>
            <a:r>
              <a:rPr lang="fa-IR" sz="2300" dirty="0" smtClean="0">
                <a:solidFill>
                  <a:schemeClr val="tx1"/>
                </a:solidFill>
                <a:cs typeface="B Nazanin" panose="00000400000000000000" pitchFamily="2" charset="-78"/>
              </a:rPr>
              <a:t>پروژه) </a:t>
            </a:r>
          </a:p>
          <a:p>
            <a:pPr marL="0" indent="0" algn="r" rtl="1">
              <a:buNone/>
            </a:pPr>
            <a:r>
              <a:rPr lang="fa-IR" sz="2300" dirty="0">
                <a:solidFill>
                  <a:schemeClr val="tx1"/>
                </a:solidFill>
                <a:cs typeface="B Nazanin" panose="00000400000000000000" pitchFamily="2" charset="-78"/>
              </a:rPr>
              <a:t>با گذشت چند ماه هزینه هاي ناشی از تغيير محدوده پروژه </a:t>
            </a:r>
            <a:r>
              <a:rPr lang="fa-IR" sz="2300" dirty="0" smtClean="0">
                <a:solidFill>
                  <a:schemeClr val="tx1"/>
                </a:solidFill>
                <a:cs typeface="B Nazanin" panose="00000400000000000000" pitchFamily="2" charset="-78"/>
              </a:rPr>
              <a:t>عملا </a:t>
            </a:r>
            <a:r>
              <a:rPr lang="fa-IR" sz="2300" dirty="0">
                <a:solidFill>
                  <a:schemeClr val="tx1"/>
                </a:solidFill>
                <a:cs typeface="B Nazanin" panose="00000400000000000000" pitchFamily="2" charset="-78"/>
              </a:rPr>
              <a:t>از 25% مجاز در قرارداد سرجمع فراتر رفت .پيمانکار ریسک انجام هزینه هاي پيش بينی نشده در قرارداد بدون گرفتن مجوز از وزارت نفت را نمی کرد و گرفتن مجوز از وزارت نفت با روندي طولانی بود؛ روند اجراي پروژه بعد از چند ماه عملا متوقف شد</a:t>
            </a:r>
            <a:r>
              <a:rPr lang="fa-IR" sz="2300" dirty="0" smtClean="0">
                <a:solidFill>
                  <a:schemeClr val="tx1"/>
                </a:solidFill>
                <a:cs typeface="B Nazanin" panose="00000400000000000000" pitchFamily="2" charset="-78"/>
              </a:rPr>
              <a:t>.</a:t>
            </a:r>
          </a:p>
          <a:p>
            <a:pPr marL="0" indent="0" algn="r" rtl="1">
              <a:buNone/>
            </a:pPr>
            <a:r>
              <a:rPr lang="fa-IR" sz="2300" dirty="0">
                <a:solidFill>
                  <a:schemeClr val="tx1"/>
                </a:solidFill>
                <a:cs typeface="B Nazanin" panose="00000400000000000000" pitchFamily="2" charset="-78"/>
              </a:rPr>
              <a:t>پس از چند ماه اول عملا تنها کار اجرایی در پروژه تشکيل جلسات حل اختلاف بين کارفرما، پيمانکار </a:t>
            </a:r>
            <a:r>
              <a:rPr lang="fa-IR" sz="2300" dirty="0" smtClean="0">
                <a:solidFill>
                  <a:schemeClr val="tx1"/>
                </a:solidFill>
                <a:cs typeface="B Nazanin" panose="00000400000000000000" pitchFamily="2" charset="-78"/>
              </a:rPr>
              <a:t>و </a:t>
            </a:r>
            <a:r>
              <a:rPr lang="fa-IR" sz="2300" dirty="0">
                <a:solidFill>
                  <a:schemeClr val="tx1"/>
                </a:solidFill>
                <a:cs typeface="B Nazanin" panose="00000400000000000000" pitchFamily="2" charset="-78"/>
              </a:rPr>
              <a:t>مشاور واسط بود. </a:t>
            </a:r>
            <a:endParaRPr lang="en-US" sz="2300" dirty="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28309317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9621" y="147484"/>
            <a:ext cx="8911687" cy="776987"/>
          </a:xfrm>
        </p:spPr>
        <p:txBody>
          <a:bodyPr/>
          <a:lstStyle/>
          <a:p>
            <a:pPr algn="r"/>
            <a:r>
              <a:rPr lang="fa-IR" dirty="0">
                <a:solidFill>
                  <a:srgbClr val="31B4E6">
                    <a:lumMod val="50000"/>
                  </a:srgbClr>
                </a:solidFill>
                <a:cs typeface="B Nazanin" panose="00000400000000000000" pitchFamily="2" charset="-78"/>
              </a:rPr>
              <a:t>مطالعه موردی پروژه کارت هوشمند سوخت</a:t>
            </a:r>
            <a:endParaRPr lang="en-US" dirty="0"/>
          </a:p>
        </p:txBody>
      </p:sp>
      <p:sp>
        <p:nvSpPr>
          <p:cNvPr id="3" name="Content Placeholder 2"/>
          <p:cNvSpPr>
            <a:spLocks noGrp="1"/>
          </p:cNvSpPr>
          <p:nvPr>
            <p:ph idx="1"/>
          </p:nvPr>
        </p:nvSpPr>
        <p:spPr>
          <a:xfrm>
            <a:off x="3079621" y="846052"/>
            <a:ext cx="8911687" cy="5574891"/>
          </a:xfrm>
        </p:spPr>
        <p:txBody>
          <a:bodyPr>
            <a:normAutofit lnSpcReduction="10000"/>
          </a:bodyPr>
          <a:lstStyle/>
          <a:p>
            <a:pPr marL="0" indent="0" algn="r" rtl="1">
              <a:buNone/>
            </a:pPr>
            <a:r>
              <a:rPr lang="fa-IR" sz="2300" dirty="0">
                <a:solidFill>
                  <a:schemeClr val="tx1"/>
                </a:solidFill>
                <a:latin typeface="Calibri" panose="020F0502020204030204" pitchFamily="34" charset="0"/>
                <a:cs typeface="B Nazanin" panose="00000400000000000000" pitchFamily="2" charset="-78"/>
              </a:rPr>
              <a:t>این پروژه در نهایت با حضور مستقيم معاون وزیر نفت به عنوان مسئول بخش کارفرما، کنترل </a:t>
            </a:r>
            <a:r>
              <a:rPr lang="fa-IR" sz="2300" dirty="0" smtClean="0">
                <a:solidFill>
                  <a:schemeClr val="tx1"/>
                </a:solidFill>
                <a:latin typeface="Calibri" panose="020F0502020204030204" pitchFamily="34" charset="0"/>
                <a:cs typeface="B Nazanin" panose="00000400000000000000" pitchFamily="2" charset="-78"/>
              </a:rPr>
              <a:t>دولت (وزارت مخابرات) بر شرکت پیمان کار (</a:t>
            </a:r>
            <a:r>
              <a:rPr lang="en-US" sz="2300" dirty="0" smtClean="0">
                <a:solidFill>
                  <a:schemeClr val="tx1"/>
                </a:solidFill>
                <a:latin typeface="Calibri" panose="020F0502020204030204" pitchFamily="34" charset="0"/>
                <a:cs typeface="B Nazanin" panose="00000400000000000000" pitchFamily="2" charset="-78"/>
              </a:rPr>
              <a:t>ITI</a:t>
            </a:r>
            <a:r>
              <a:rPr lang="fa-IR" sz="2300" dirty="0">
                <a:solidFill>
                  <a:schemeClr val="tx1"/>
                </a:solidFill>
                <a:latin typeface="Calibri" panose="020F0502020204030204" pitchFamily="34" charset="0"/>
                <a:cs typeface="B Nazanin" panose="00000400000000000000" pitchFamily="2" charset="-78"/>
              </a:rPr>
              <a:t>) و حل و فصل مشکلات در رده بالا و در قالبی خارج </a:t>
            </a:r>
            <a:r>
              <a:rPr lang="fa-IR" sz="2300" dirty="0" smtClean="0">
                <a:solidFill>
                  <a:schemeClr val="tx1"/>
                </a:solidFill>
                <a:latin typeface="Calibri" panose="020F0502020204030204" pitchFamily="34" charset="0"/>
                <a:cs typeface="B Nazanin" panose="00000400000000000000" pitchFamily="2" charset="-78"/>
              </a:rPr>
              <a:t>از </a:t>
            </a:r>
            <a:r>
              <a:rPr lang="fa-IR" sz="2300" dirty="0">
                <a:solidFill>
                  <a:schemeClr val="tx1"/>
                </a:solidFill>
                <a:latin typeface="Calibri" panose="020F0502020204030204" pitchFamily="34" charset="0"/>
                <a:cs typeface="B Nazanin" panose="00000400000000000000" pitchFamily="2" charset="-78"/>
              </a:rPr>
              <a:t>قرارداد منعقده و به مراتب </a:t>
            </a:r>
            <a:r>
              <a:rPr lang="fa-IR" sz="2300" dirty="0" smtClean="0">
                <a:solidFill>
                  <a:schemeClr val="tx1"/>
                </a:solidFill>
                <a:latin typeface="Calibri" panose="020F0502020204030204" pitchFamily="34" charset="0"/>
                <a:cs typeface="B Nazanin" panose="00000400000000000000" pitchFamily="2" charset="-78"/>
              </a:rPr>
              <a:t>با </a:t>
            </a:r>
            <a:r>
              <a:rPr lang="fa-IR" sz="2300" dirty="0">
                <a:solidFill>
                  <a:schemeClr val="tx1"/>
                </a:solidFill>
                <a:latin typeface="Calibri" panose="020F0502020204030204" pitchFamily="34" charset="0"/>
                <a:cs typeface="B Nazanin" panose="00000400000000000000" pitchFamily="2" charset="-78"/>
              </a:rPr>
              <a:t>هزینه و زمانی بيشتر از هزینه و زمان پيش بينی شده انجام شد</a:t>
            </a:r>
            <a:r>
              <a:rPr lang="fa-IR" sz="2300" dirty="0" smtClean="0">
                <a:solidFill>
                  <a:schemeClr val="tx1"/>
                </a:solidFill>
                <a:latin typeface="Calibri" panose="020F0502020204030204" pitchFamily="34" charset="0"/>
                <a:cs typeface="B Nazanin" panose="00000400000000000000" pitchFamily="2" charset="-78"/>
              </a:rPr>
              <a:t>. </a:t>
            </a:r>
          </a:p>
          <a:p>
            <a:pPr marL="0" indent="0" algn="r" rtl="1">
              <a:buNone/>
            </a:pPr>
            <a:r>
              <a:rPr lang="fa-IR" sz="2300" dirty="0" smtClean="0">
                <a:solidFill>
                  <a:schemeClr val="tx1"/>
                </a:solidFill>
                <a:latin typeface="Calibri" panose="020F0502020204030204" pitchFamily="34" charset="0"/>
                <a:cs typeface="B Nazanin" panose="00000400000000000000" pitchFamily="2" charset="-78"/>
              </a:rPr>
              <a:t>اشتباهات </a:t>
            </a:r>
            <a:r>
              <a:rPr lang="fa-IR" sz="2300" dirty="0">
                <a:solidFill>
                  <a:schemeClr val="tx1"/>
                </a:solidFill>
                <a:latin typeface="Calibri" panose="020F0502020204030204" pitchFamily="34" charset="0"/>
                <a:cs typeface="B Nazanin" panose="00000400000000000000" pitchFamily="2" charset="-78"/>
              </a:rPr>
              <a:t>صورت گرفته در فرآیند انعقاد و مدیریت </a:t>
            </a:r>
            <a:r>
              <a:rPr lang="fa-IR" sz="2300" dirty="0" smtClean="0">
                <a:solidFill>
                  <a:schemeClr val="tx1"/>
                </a:solidFill>
                <a:latin typeface="Calibri" panose="020F0502020204030204" pitchFamily="34" charset="0"/>
                <a:cs typeface="B Nazanin" panose="00000400000000000000" pitchFamily="2" charset="-78"/>
              </a:rPr>
              <a:t>قرارداد: </a:t>
            </a:r>
          </a:p>
          <a:p>
            <a:pPr algn="r" rtl="1">
              <a:buFont typeface="Arial" panose="020B0604020202020204" pitchFamily="34" charset="0"/>
              <a:buChar char="•"/>
            </a:pPr>
            <a:r>
              <a:rPr lang="fa-IR" sz="2300" dirty="0">
                <a:solidFill>
                  <a:schemeClr val="tx1"/>
                </a:solidFill>
                <a:latin typeface="Calibri" panose="020F0502020204030204" pitchFamily="34" charset="0"/>
                <a:cs typeface="B Nazanin" panose="00000400000000000000" pitchFamily="2" charset="-78"/>
              </a:rPr>
              <a:t>سپردن انجام پروژه اي با این ابعاد به مدیران عملياتی و نا آشنا به پروژه هاي بزرگ که کارهاي </a:t>
            </a:r>
            <a:r>
              <a:rPr lang="fa-IR" sz="2300" dirty="0" smtClean="0">
                <a:solidFill>
                  <a:schemeClr val="tx1"/>
                </a:solidFill>
                <a:latin typeface="Calibri" panose="020F0502020204030204" pitchFamily="34" charset="0"/>
                <a:cs typeface="B Nazanin" panose="00000400000000000000" pitchFamily="2" charset="-78"/>
              </a:rPr>
              <a:t>روز </a:t>
            </a:r>
            <a:r>
              <a:rPr lang="fa-IR" sz="2300" dirty="0">
                <a:solidFill>
                  <a:schemeClr val="tx1"/>
                </a:solidFill>
                <a:latin typeface="Calibri" panose="020F0502020204030204" pitchFamily="34" charset="0"/>
                <a:cs typeface="B Nazanin" panose="00000400000000000000" pitchFamily="2" charset="-78"/>
              </a:rPr>
              <a:t>مره را مدیریت می نمایند از طرف وزارت نفت </a:t>
            </a:r>
            <a:endParaRPr lang="fa-IR" sz="2300" dirty="0" smtClean="0">
              <a:solidFill>
                <a:schemeClr val="tx1"/>
              </a:solidFill>
              <a:latin typeface="Calibri" panose="020F0502020204030204" pitchFamily="34" charset="0"/>
              <a:cs typeface="B Nazanin" panose="00000400000000000000" pitchFamily="2" charset="-78"/>
            </a:endParaRPr>
          </a:p>
          <a:p>
            <a:pPr algn="r" rtl="1">
              <a:buFont typeface="Arial" panose="020B0604020202020204" pitchFamily="34" charset="0"/>
              <a:buChar char="•"/>
            </a:pPr>
            <a:r>
              <a:rPr lang="fa-IR" sz="2300" dirty="0">
                <a:solidFill>
                  <a:schemeClr val="tx1"/>
                </a:solidFill>
                <a:latin typeface="Calibri" panose="020F0502020204030204" pitchFamily="34" charset="0"/>
                <a:cs typeface="B Nazanin" panose="00000400000000000000" pitchFamily="2" charset="-78"/>
              </a:rPr>
              <a:t>عدم تحليل صحيح مدیران کارفرما از توانایی هاي اجرایيشان و عدم تجهيز بخش کارفرما </a:t>
            </a:r>
            <a:r>
              <a:rPr lang="fa-IR" sz="2300" dirty="0" smtClean="0">
                <a:solidFill>
                  <a:schemeClr val="tx1"/>
                </a:solidFill>
                <a:latin typeface="Calibri" panose="020F0502020204030204" pitchFamily="34" charset="0"/>
                <a:cs typeface="B Nazanin" panose="00000400000000000000" pitchFamily="2" charset="-78"/>
              </a:rPr>
              <a:t>به پرسنل </a:t>
            </a:r>
            <a:r>
              <a:rPr lang="fa-IR" sz="2300" dirty="0">
                <a:solidFill>
                  <a:schemeClr val="tx1"/>
                </a:solidFill>
                <a:latin typeface="Calibri" panose="020F0502020204030204" pitchFamily="34" charset="0"/>
                <a:cs typeface="B Nazanin" panose="00000400000000000000" pitchFamily="2" charset="-78"/>
              </a:rPr>
              <a:t>آشنا به مباحث مدیریت پروژه و نظارت بر </a:t>
            </a:r>
            <a:r>
              <a:rPr lang="fa-IR" sz="2300" dirty="0" smtClean="0">
                <a:solidFill>
                  <a:schemeClr val="tx1"/>
                </a:solidFill>
                <a:latin typeface="Calibri" panose="020F0502020204030204" pitchFamily="34" charset="0"/>
                <a:cs typeface="B Nazanin" panose="00000400000000000000" pitchFamily="2" charset="-78"/>
              </a:rPr>
              <a:t>پروژه </a:t>
            </a:r>
          </a:p>
          <a:p>
            <a:pPr algn="r" rtl="1">
              <a:buFont typeface="Arial" panose="020B0604020202020204" pitchFamily="34" charset="0"/>
              <a:buChar char="•"/>
            </a:pPr>
            <a:r>
              <a:rPr lang="fa-IR" sz="2300" dirty="0" smtClean="0">
                <a:solidFill>
                  <a:schemeClr val="tx1"/>
                </a:solidFill>
                <a:latin typeface="Calibri" panose="020F0502020204030204" pitchFamily="34" charset="0"/>
                <a:cs typeface="B Nazanin" panose="00000400000000000000" pitchFamily="2" charset="-78"/>
              </a:rPr>
              <a:t>استخدام مشاور تخصصی </a:t>
            </a:r>
            <a:r>
              <a:rPr lang="en-US" sz="2300" dirty="0" smtClean="0">
                <a:solidFill>
                  <a:schemeClr val="tx1"/>
                </a:solidFill>
                <a:latin typeface="Calibri" panose="020F0502020204030204" pitchFamily="34" charset="0"/>
                <a:cs typeface="B Nazanin" panose="00000400000000000000" pitchFamily="2" charset="-78"/>
              </a:rPr>
              <a:t>IT</a:t>
            </a:r>
            <a:r>
              <a:rPr lang="fa-IR" sz="2300" dirty="0" smtClean="0">
                <a:solidFill>
                  <a:schemeClr val="tx1"/>
                </a:solidFill>
                <a:latin typeface="Calibri" panose="020F0502020204030204" pitchFamily="34" charset="0"/>
                <a:cs typeface="B Nazanin" panose="00000400000000000000" pitchFamily="2" charset="-78"/>
              </a:rPr>
              <a:t> و درخواست کمک از آن ها برای مدیریت و نظارت پروژه</a:t>
            </a:r>
          </a:p>
          <a:p>
            <a:pPr algn="r" rtl="1">
              <a:buFont typeface="Arial" panose="020B0604020202020204" pitchFamily="34" charset="0"/>
              <a:buChar char="•"/>
            </a:pPr>
            <a:r>
              <a:rPr lang="fa-IR" sz="2300" dirty="0">
                <a:solidFill>
                  <a:schemeClr val="tx1"/>
                </a:solidFill>
                <a:latin typeface="Calibri" panose="020F0502020204030204" pitchFamily="34" charset="0"/>
                <a:cs typeface="B Nazanin" panose="00000400000000000000" pitchFamily="2" charset="-78"/>
              </a:rPr>
              <a:t>برگزاري مناقصه طراحی-ساخت با انتخاب نوع قرارداد سرجمع (براي انتقال ریسک به پيمانکار </a:t>
            </a:r>
            <a:r>
              <a:rPr lang="fa-IR" sz="2300" dirty="0" smtClean="0">
                <a:solidFill>
                  <a:schemeClr val="tx1"/>
                </a:solidFill>
                <a:latin typeface="Calibri" panose="020F0502020204030204" pitchFamily="34" charset="0"/>
                <a:cs typeface="B Nazanin" panose="00000400000000000000" pitchFamily="2" charset="-78"/>
              </a:rPr>
              <a:t>و  </a:t>
            </a:r>
            <a:r>
              <a:rPr lang="fa-IR" sz="2300" dirty="0">
                <a:solidFill>
                  <a:schemeClr val="tx1"/>
                </a:solidFill>
                <a:latin typeface="Calibri" panose="020F0502020204030204" pitchFamily="34" charset="0"/>
                <a:cs typeface="B Nazanin" panose="00000400000000000000" pitchFamily="2" charset="-78"/>
              </a:rPr>
              <a:t>برداشتن بار مسئوليت هزینه از روي </a:t>
            </a:r>
            <a:r>
              <a:rPr lang="fa-IR" sz="2300" dirty="0" smtClean="0">
                <a:solidFill>
                  <a:schemeClr val="tx1"/>
                </a:solidFill>
                <a:latin typeface="Calibri" panose="020F0502020204030204" pitchFamily="34" charset="0"/>
                <a:cs typeface="B Nazanin" panose="00000400000000000000" pitchFamily="2" charset="-78"/>
              </a:rPr>
              <a:t>کارفرما) با </a:t>
            </a:r>
            <a:r>
              <a:rPr lang="fa-IR" sz="2300" dirty="0">
                <a:solidFill>
                  <a:schemeClr val="tx1"/>
                </a:solidFill>
                <a:latin typeface="Calibri" panose="020F0502020204030204" pitchFamily="34" charset="0"/>
                <a:cs typeface="B Nazanin" panose="00000400000000000000" pitchFamily="2" charset="-78"/>
              </a:rPr>
              <a:t>وجود اینکه تجربه اجراي چنين پروژه </a:t>
            </a:r>
            <a:r>
              <a:rPr lang="fa-IR" sz="2300" dirty="0" smtClean="0">
                <a:solidFill>
                  <a:schemeClr val="tx1"/>
                </a:solidFill>
                <a:latin typeface="Calibri" panose="020F0502020204030204" pitchFamily="34" charset="0"/>
                <a:cs typeface="B Nazanin" panose="00000400000000000000" pitchFamily="2" charset="-78"/>
              </a:rPr>
              <a:t>اي در </a:t>
            </a:r>
            <a:r>
              <a:rPr lang="fa-IR" sz="2300" dirty="0">
                <a:solidFill>
                  <a:schemeClr val="tx1"/>
                </a:solidFill>
                <a:latin typeface="Calibri" panose="020F0502020204030204" pitchFamily="34" charset="0"/>
                <a:cs typeface="B Nazanin" panose="00000400000000000000" pitchFamily="2" charset="-78"/>
              </a:rPr>
              <a:t>کشور (و حتی کل جهان )وجود </a:t>
            </a:r>
            <a:r>
              <a:rPr lang="fa-IR" sz="2300" dirty="0" smtClean="0">
                <a:solidFill>
                  <a:schemeClr val="tx1"/>
                </a:solidFill>
                <a:latin typeface="Calibri" panose="020F0502020204030204" pitchFamily="34" charset="0"/>
                <a:cs typeface="B Nazanin" panose="00000400000000000000" pitchFamily="2" charset="-78"/>
              </a:rPr>
              <a:t>ندارد. </a:t>
            </a:r>
          </a:p>
          <a:p>
            <a:pPr algn="r" rtl="1">
              <a:buFont typeface="Arial" panose="020B0604020202020204" pitchFamily="34" charset="0"/>
              <a:buChar char="•"/>
            </a:pPr>
            <a:r>
              <a:rPr lang="fa-IR" sz="2300" dirty="0">
                <a:solidFill>
                  <a:schemeClr val="tx1"/>
                </a:solidFill>
                <a:latin typeface="Calibri" panose="020F0502020204030204" pitchFamily="34" charset="0"/>
                <a:cs typeface="B Nazanin" panose="00000400000000000000" pitchFamily="2" charset="-78"/>
              </a:rPr>
              <a:t>تحميل هزینه هاي زیاد به پيمانکاران (که در بازار به شدت رقابتی و محدود کشور </a:t>
            </a:r>
            <a:r>
              <a:rPr lang="fa-IR" sz="2300" dirty="0" smtClean="0">
                <a:solidFill>
                  <a:schemeClr val="tx1"/>
                </a:solidFill>
                <a:latin typeface="Calibri" panose="020F0502020204030204" pitchFamily="34" charset="0"/>
                <a:cs typeface="B Nazanin" panose="00000400000000000000" pitchFamily="2" charset="-78"/>
              </a:rPr>
              <a:t>به دنبال پروژه </a:t>
            </a:r>
            <a:r>
              <a:rPr lang="fa-IR" sz="2300" dirty="0">
                <a:solidFill>
                  <a:schemeClr val="tx1"/>
                </a:solidFill>
                <a:latin typeface="Calibri" panose="020F0502020204030204" pitchFamily="34" charset="0"/>
                <a:cs typeface="B Nazanin" panose="00000400000000000000" pitchFamily="2" charset="-78"/>
              </a:rPr>
              <a:t>هاي جدید می </a:t>
            </a:r>
            <a:r>
              <a:rPr lang="fa-IR" sz="2300" dirty="0" smtClean="0">
                <a:solidFill>
                  <a:schemeClr val="tx1"/>
                </a:solidFill>
                <a:latin typeface="Calibri" panose="020F0502020204030204" pitchFamily="34" charset="0"/>
                <a:cs typeface="B Nazanin" panose="00000400000000000000" pitchFamily="2" charset="-78"/>
              </a:rPr>
              <a:t>گردند) براي </a:t>
            </a:r>
            <a:r>
              <a:rPr lang="fa-IR" sz="2300" dirty="0">
                <a:solidFill>
                  <a:schemeClr val="tx1"/>
                </a:solidFill>
                <a:latin typeface="Calibri" panose="020F0502020204030204" pitchFamily="34" charset="0"/>
                <a:cs typeface="B Nazanin" panose="00000400000000000000" pitchFamily="2" charset="-78"/>
              </a:rPr>
              <a:t>تهيه اسناد مناقصه همراه با تهيه طراحی مفهومی پروژه </a:t>
            </a:r>
            <a:endParaRPr lang="en-US" sz="2300" dirty="0">
              <a:solidFill>
                <a:schemeClr val="tx1"/>
              </a:solidFill>
              <a:latin typeface="Calibri" panose="020F0502020204030204" pitchFamily="34"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31512059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8615" y="225904"/>
            <a:ext cx="8911687" cy="688496"/>
          </a:xfrm>
        </p:spPr>
        <p:txBody>
          <a:bodyPr/>
          <a:lstStyle/>
          <a:p>
            <a:pPr algn="r"/>
            <a:r>
              <a:rPr lang="fa-IR" dirty="0" smtClean="0">
                <a:solidFill>
                  <a:schemeClr val="accent2">
                    <a:lumMod val="50000"/>
                  </a:schemeClr>
                </a:solidFill>
                <a:cs typeface="B Nazanin" panose="00000400000000000000" pitchFamily="2" charset="-78"/>
              </a:rPr>
              <a:t>تمرین</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138614" y="1047134"/>
            <a:ext cx="8911687" cy="5619137"/>
          </a:xfrm>
        </p:spPr>
        <p:txBody>
          <a:bodyPr>
            <a:normAutofit/>
          </a:bodyPr>
          <a:lstStyle/>
          <a:p>
            <a:pPr marL="0" indent="0" algn="r" rtl="1">
              <a:buNone/>
            </a:pPr>
            <a:r>
              <a:rPr lang="fa-IR" sz="2300" dirty="0" smtClean="0">
                <a:solidFill>
                  <a:schemeClr val="tx1"/>
                </a:solidFill>
                <a:cs typeface="B Nazanin" panose="00000400000000000000" pitchFamily="2" charset="-78"/>
              </a:rPr>
              <a:t>1-به </a:t>
            </a:r>
            <a:r>
              <a:rPr lang="fa-IR" sz="2300" dirty="0">
                <a:solidFill>
                  <a:schemeClr val="tx1"/>
                </a:solidFill>
                <a:cs typeface="B Nazanin" panose="00000400000000000000" pitchFamily="2" charset="-78"/>
              </a:rPr>
              <a:t>نظر شما </a:t>
            </a:r>
            <a:r>
              <a:rPr lang="fa-IR" sz="2300" dirty="0" smtClean="0">
                <a:solidFill>
                  <a:schemeClr val="tx1"/>
                </a:solidFill>
                <a:cs typeface="B Nazanin" panose="00000400000000000000" pitchFamily="2" charset="-78"/>
              </a:rPr>
              <a:t>پروژه کارت هوشمند سوخت </a:t>
            </a:r>
            <a:r>
              <a:rPr lang="fa-IR" sz="2300" dirty="0">
                <a:solidFill>
                  <a:schemeClr val="tx1"/>
                </a:solidFill>
                <a:cs typeface="B Nazanin" panose="00000400000000000000" pitchFamily="2" charset="-78"/>
              </a:rPr>
              <a:t>بهتر بود با چه روش تحویل پروژه و نوع قراردادي بسته </a:t>
            </a:r>
            <a:r>
              <a:rPr lang="fa-IR" sz="2300" dirty="0" smtClean="0">
                <a:solidFill>
                  <a:schemeClr val="tx1"/>
                </a:solidFill>
                <a:cs typeface="B Nazanin" panose="00000400000000000000" pitchFamily="2" charset="-78"/>
              </a:rPr>
              <a:t>شود و دلیل انتخاب چیست؟</a:t>
            </a:r>
          </a:p>
          <a:p>
            <a:pPr marL="0" indent="0" algn="r" rtl="1">
              <a:buNone/>
            </a:pPr>
            <a:r>
              <a:rPr lang="fa-IR" sz="2300" dirty="0">
                <a:solidFill>
                  <a:schemeClr val="tx1"/>
                </a:solidFill>
                <a:cs typeface="B Nazanin" panose="00000400000000000000" pitchFamily="2" charset="-78"/>
              </a:rPr>
              <a:t>2-چه روش تحویل و چه نوع </a:t>
            </a:r>
            <a:r>
              <a:rPr lang="fa-IR" sz="2300" dirty="0" smtClean="0">
                <a:solidFill>
                  <a:schemeClr val="tx1"/>
                </a:solidFill>
                <a:cs typeface="B Nazanin" panose="00000400000000000000" pitchFamily="2" charset="-78"/>
              </a:rPr>
              <a:t>قراردادي(هایی)را </a:t>
            </a:r>
            <a:r>
              <a:rPr lang="fa-IR" sz="2300" dirty="0">
                <a:solidFill>
                  <a:schemeClr val="tx1"/>
                </a:solidFill>
                <a:cs typeface="B Nazanin" panose="00000400000000000000" pitchFamily="2" charset="-78"/>
              </a:rPr>
              <a:t>براي انجام پروژه بزرگراه تهران شمال پيشنهاد می </a:t>
            </a:r>
            <a:r>
              <a:rPr lang="fa-IR" sz="2300" dirty="0" smtClean="0">
                <a:solidFill>
                  <a:schemeClr val="tx1"/>
                </a:solidFill>
                <a:cs typeface="B Nazanin" panose="00000400000000000000" pitchFamily="2" charset="-78"/>
              </a:rPr>
              <a:t>کنيد؟ </a:t>
            </a:r>
          </a:p>
          <a:p>
            <a:pPr marL="0" indent="0" algn="r" rtl="1">
              <a:buNone/>
            </a:pPr>
            <a:r>
              <a:rPr lang="fa-IR" sz="2300" dirty="0" smtClean="0">
                <a:solidFill>
                  <a:schemeClr val="tx1"/>
                </a:solidFill>
                <a:cs typeface="B Nazanin" panose="00000400000000000000" pitchFamily="2" charset="-78"/>
              </a:rPr>
              <a:t>دولت در نظر </a:t>
            </a:r>
            <a:r>
              <a:rPr lang="fa-IR" sz="2300" dirty="0">
                <a:solidFill>
                  <a:schemeClr val="tx1"/>
                </a:solidFill>
                <a:cs typeface="B Nazanin" panose="00000400000000000000" pitchFamily="2" charset="-78"/>
              </a:rPr>
              <a:t>دارد، </a:t>
            </a:r>
            <a:r>
              <a:rPr lang="fa-IR" sz="2300" dirty="0" smtClean="0">
                <a:solidFill>
                  <a:schemeClr val="tx1"/>
                </a:solidFill>
                <a:cs typeface="B Nazanin" panose="00000400000000000000" pitchFamily="2" charset="-78"/>
              </a:rPr>
              <a:t>به خاطر موقعيت </a:t>
            </a:r>
            <a:r>
              <a:rPr lang="fa-IR" sz="2300" dirty="0">
                <a:solidFill>
                  <a:schemeClr val="tx1"/>
                </a:solidFill>
                <a:cs typeface="B Nazanin" panose="00000400000000000000" pitchFamily="2" charset="-78"/>
              </a:rPr>
              <a:t>ویژه جغرافيایی </a:t>
            </a:r>
            <a:r>
              <a:rPr lang="fa-IR" sz="2300" dirty="0" smtClean="0">
                <a:solidFill>
                  <a:schemeClr val="tx1"/>
                </a:solidFill>
                <a:cs typeface="B Nazanin" panose="00000400000000000000" pitchFamily="2" charset="-78"/>
              </a:rPr>
              <a:t>کشور </a:t>
            </a:r>
            <a:r>
              <a:rPr lang="fa-IR" sz="2300" dirty="0">
                <a:solidFill>
                  <a:schemeClr val="tx1"/>
                </a:solidFill>
                <a:cs typeface="B Nazanin" panose="00000400000000000000" pitchFamily="2" charset="-78"/>
              </a:rPr>
              <a:t>و </a:t>
            </a:r>
            <a:r>
              <a:rPr lang="fa-IR" sz="2300" dirty="0" smtClean="0">
                <a:solidFill>
                  <a:schemeClr val="tx1"/>
                </a:solidFill>
                <a:cs typeface="B Nazanin" panose="00000400000000000000" pitchFamily="2" charset="-78"/>
              </a:rPr>
              <a:t>مجاورت با کشورهاي مختلفی که دسترسی مستقيم به آب هاي </a:t>
            </a:r>
            <a:r>
              <a:rPr lang="fa-IR" sz="2300" dirty="0">
                <a:solidFill>
                  <a:schemeClr val="tx1"/>
                </a:solidFill>
                <a:cs typeface="B Nazanin" panose="00000400000000000000" pitchFamily="2" charset="-78"/>
              </a:rPr>
              <a:t>آزاد </a:t>
            </a:r>
            <a:r>
              <a:rPr lang="fa-IR" sz="2300" dirty="0" smtClean="0">
                <a:solidFill>
                  <a:schemeClr val="tx1"/>
                </a:solidFill>
                <a:cs typeface="B Nazanin" panose="00000400000000000000" pitchFamily="2" charset="-78"/>
              </a:rPr>
              <a:t>ندارند</a:t>
            </a:r>
            <a:r>
              <a:rPr lang="fa-IR" sz="2300" dirty="0">
                <a:solidFill>
                  <a:schemeClr val="tx1"/>
                </a:solidFill>
                <a:cs typeface="B Nazanin" panose="00000400000000000000" pitchFamily="2" charset="-78"/>
              </a:rPr>
              <a:t>، </a:t>
            </a:r>
            <a:r>
              <a:rPr lang="fa-IR" sz="2300" dirty="0" smtClean="0">
                <a:solidFill>
                  <a:schemeClr val="tx1"/>
                </a:solidFill>
                <a:cs typeface="B Nazanin" panose="00000400000000000000" pitchFamily="2" charset="-78"/>
              </a:rPr>
              <a:t>مانند کشورهاي </a:t>
            </a:r>
            <a:r>
              <a:rPr lang="fa-IR" sz="2300" dirty="0">
                <a:solidFill>
                  <a:schemeClr val="tx1"/>
                </a:solidFill>
                <a:cs typeface="B Nazanin" panose="00000400000000000000" pitchFamily="2" charset="-78"/>
              </a:rPr>
              <a:t>افغانستان، تاجيکستان، ازبکستان، ارمنستان و قرقيزستان، </a:t>
            </a:r>
            <a:r>
              <a:rPr lang="fa-IR" sz="2300" dirty="0" smtClean="0">
                <a:solidFill>
                  <a:schemeClr val="tx1"/>
                </a:solidFill>
                <a:cs typeface="B Nazanin" panose="00000400000000000000" pitchFamily="2" charset="-78"/>
              </a:rPr>
              <a:t>ایران </a:t>
            </a:r>
            <a:r>
              <a:rPr lang="fa-IR" sz="2300" dirty="0">
                <a:solidFill>
                  <a:schemeClr val="tx1"/>
                </a:solidFill>
                <a:cs typeface="B Nazanin" panose="00000400000000000000" pitchFamily="2" charset="-78"/>
              </a:rPr>
              <a:t>را به یکی از </a:t>
            </a:r>
            <a:r>
              <a:rPr lang="fa-IR" sz="2300" dirty="0" smtClean="0">
                <a:solidFill>
                  <a:schemeClr val="tx1"/>
                </a:solidFill>
                <a:cs typeface="B Nazanin" panose="00000400000000000000" pitchFamily="2" charset="-78"/>
              </a:rPr>
              <a:t>قطب هاي </a:t>
            </a:r>
            <a:r>
              <a:rPr lang="fa-IR" sz="2300" dirty="0">
                <a:solidFill>
                  <a:schemeClr val="tx1"/>
                </a:solidFill>
                <a:cs typeface="B Nazanin" panose="00000400000000000000" pitchFamily="2" charset="-78"/>
              </a:rPr>
              <a:t>ترانزیتی منطقه تبدیل </a:t>
            </a:r>
            <a:r>
              <a:rPr lang="fa-IR" sz="2300" dirty="0" smtClean="0">
                <a:solidFill>
                  <a:schemeClr val="tx1"/>
                </a:solidFill>
                <a:cs typeface="B Nazanin" panose="00000400000000000000" pitchFamily="2" charset="-78"/>
              </a:rPr>
              <a:t>نماید </a:t>
            </a:r>
            <a:r>
              <a:rPr lang="fa-IR" sz="2300" dirty="0">
                <a:solidFill>
                  <a:schemeClr val="tx1"/>
                </a:solidFill>
                <a:cs typeface="B Nazanin" panose="00000400000000000000" pitchFamily="2" charset="-78"/>
              </a:rPr>
              <a:t>.</a:t>
            </a:r>
            <a:r>
              <a:rPr lang="fa-IR" sz="2300" dirty="0" smtClean="0">
                <a:solidFill>
                  <a:schemeClr val="tx1"/>
                </a:solidFill>
                <a:cs typeface="B Nazanin" panose="00000400000000000000" pitchFamily="2" charset="-78"/>
              </a:rPr>
              <a:t>به همين </a:t>
            </a:r>
            <a:r>
              <a:rPr lang="fa-IR" sz="2300" dirty="0">
                <a:solidFill>
                  <a:schemeClr val="tx1"/>
                </a:solidFill>
                <a:cs typeface="B Nazanin" panose="00000400000000000000" pitchFamily="2" charset="-78"/>
              </a:rPr>
              <a:t>منظور طرح </a:t>
            </a:r>
            <a:r>
              <a:rPr lang="fa-IR" sz="2300" dirty="0" smtClean="0">
                <a:solidFill>
                  <a:schemeClr val="tx1"/>
                </a:solidFill>
                <a:cs typeface="B Nazanin" panose="00000400000000000000" pitchFamily="2" charset="-78"/>
              </a:rPr>
              <a:t>توسعه بندر چابهار </a:t>
            </a:r>
            <a:r>
              <a:rPr lang="fa-IR" sz="2300" dirty="0">
                <a:solidFill>
                  <a:schemeClr val="tx1"/>
                </a:solidFill>
                <a:cs typeface="B Nazanin" panose="00000400000000000000" pitchFamily="2" charset="-78"/>
              </a:rPr>
              <a:t>در سرواحل </a:t>
            </a:r>
            <a:r>
              <a:rPr lang="fa-IR" sz="2300" dirty="0" smtClean="0">
                <a:solidFill>
                  <a:schemeClr val="tx1"/>
                </a:solidFill>
                <a:cs typeface="B Nazanin" panose="00000400000000000000" pitchFamily="2" charset="-78"/>
              </a:rPr>
              <a:t>جنوبی کشور </a:t>
            </a:r>
            <a:r>
              <a:rPr lang="fa-IR" sz="2300" dirty="0">
                <a:solidFill>
                  <a:schemeClr val="tx1"/>
                </a:solidFill>
                <a:cs typeface="B Nazanin" panose="00000400000000000000" pitchFamily="2" charset="-78"/>
              </a:rPr>
              <a:t>و تبدیل آن به بندري مجهز به امکانات روز دنيا به عنوان پروژه اي اصلی در حلقه پروژه هاي مختلف </a:t>
            </a:r>
            <a:r>
              <a:rPr lang="fa-IR" sz="2300" dirty="0" smtClean="0">
                <a:solidFill>
                  <a:schemeClr val="tx1"/>
                </a:solidFill>
                <a:cs typeface="B Nazanin" panose="00000400000000000000" pitchFamily="2" charset="-78"/>
              </a:rPr>
              <a:t>تعریف شده </a:t>
            </a:r>
            <a:r>
              <a:rPr lang="fa-IR" sz="2300" dirty="0">
                <a:solidFill>
                  <a:schemeClr val="tx1"/>
                </a:solidFill>
                <a:cs typeface="B Nazanin" panose="00000400000000000000" pitchFamily="2" charset="-78"/>
              </a:rPr>
              <a:t>در </a:t>
            </a:r>
            <a:r>
              <a:rPr lang="fa-IR" sz="2300" dirty="0" smtClean="0">
                <a:solidFill>
                  <a:schemeClr val="tx1"/>
                </a:solidFill>
                <a:cs typeface="B Nazanin" panose="00000400000000000000" pitchFamily="2" charset="-78"/>
              </a:rPr>
              <a:t>این زمينه </a:t>
            </a:r>
            <a:r>
              <a:rPr lang="fa-IR" sz="2300" dirty="0">
                <a:solidFill>
                  <a:schemeClr val="tx1"/>
                </a:solidFill>
                <a:cs typeface="B Nazanin" panose="00000400000000000000" pitchFamily="2" charset="-78"/>
              </a:rPr>
              <a:t>مطرح </a:t>
            </a:r>
            <a:r>
              <a:rPr lang="fa-IR" sz="2300" dirty="0" smtClean="0">
                <a:solidFill>
                  <a:schemeClr val="tx1"/>
                </a:solidFill>
                <a:cs typeface="B Nazanin" panose="00000400000000000000" pitchFamily="2" charset="-78"/>
              </a:rPr>
              <a:t>می باشد.</a:t>
            </a:r>
          </a:p>
          <a:p>
            <a:pPr marL="0" indent="0" algn="r" rtl="1">
              <a:buNone/>
            </a:pPr>
            <a:r>
              <a:rPr lang="fa-IR" sz="2300" dirty="0">
                <a:solidFill>
                  <a:schemeClr val="tx1"/>
                </a:solidFill>
                <a:cs typeface="B Nazanin" panose="00000400000000000000" pitchFamily="2" charset="-78"/>
              </a:rPr>
              <a:t> در حال حاضر مطالعات اوليه و </a:t>
            </a:r>
            <a:r>
              <a:rPr lang="fa-IR" sz="2300" dirty="0" smtClean="0">
                <a:solidFill>
                  <a:schemeClr val="tx1"/>
                </a:solidFill>
                <a:cs typeface="B Nazanin" panose="00000400000000000000" pitchFamily="2" charset="-78"/>
              </a:rPr>
              <a:t>امکان سنجی </a:t>
            </a:r>
            <a:r>
              <a:rPr lang="fa-IR" sz="2300" dirty="0">
                <a:solidFill>
                  <a:schemeClr val="tx1"/>
                </a:solidFill>
                <a:cs typeface="B Nazanin" panose="00000400000000000000" pitchFamily="2" charset="-78"/>
              </a:rPr>
              <a:t>پروژه در حال انجام می باشد.برآورد اوليه براي ميزان </a:t>
            </a:r>
            <a:r>
              <a:rPr lang="fa-IR" sz="2300" dirty="0" smtClean="0">
                <a:solidFill>
                  <a:schemeClr val="tx1"/>
                </a:solidFill>
                <a:cs typeface="B Nazanin" panose="00000400000000000000" pitchFamily="2" charset="-78"/>
              </a:rPr>
              <a:t>سرمایه </a:t>
            </a:r>
            <a:r>
              <a:rPr lang="fa-IR" sz="2300" dirty="0">
                <a:solidFill>
                  <a:schemeClr val="tx1"/>
                </a:solidFill>
                <a:cs typeface="B Nazanin" panose="00000400000000000000" pitchFamily="2" charset="-78"/>
              </a:rPr>
              <a:t>گذاري مورد نياز براي ساخت </a:t>
            </a:r>
            <a:r>
              <a:rPr lang="fa-IR" sz="2300" dirty="0" smtClean="0">
                <a:solidFill>
                  <a:schemeClr val="tx1"/>
                </a:solidFill>
                <a:cs typeface="B Nazanin" panose="00000400000000000000" pitchFamily="2" charset="-78"/>
              </a:rPr>
              <a:t>زیرساخت هاي </a:t>
            </a:r>
            <a:r>
              <a:rPr lang="fa-IR" sz="2300" dirty="0">
                <a:solidFill>
                  <a:schemeClr val="tx1"/>
                </a:solidFill>
                <a:cs typeface="B Nazanin" panose="00000400000000000000" pitchFamily="2" charset="-78"/>
              </a:rPr>
              <a:t>موردنياز براي توسعه این بندر در حدود </a:t>
            </a:r>
            <a:r>
              <a:rPr lang="fa-IR" sz="2300" dirty="0" smtClean="0">
                <a:solidFill>
                  <a:schemeClr val="tx1"/>
                </a:solidFill>
                <a:cs typeface="B Nazanin" panose="00000400000000000000" pitchFamily="2" charset="-78"/>
              </a:rPr>
              <a:t>10 ميليارد دلار می باشد</a:t>
            </a:r>
            <a:r>
              <a:rPr lang="fa-IR" sz="2300" dirty="0">
                <a:solidFill>
                  <a:schemeClr val="tx1"/>
                </a:solidFill>
                <a:cs typeface="B Nazanin" panose="00000400000000000000" pitchFamily="2" charset="-78"/>
              </a:rPr>
              <a:t>. </a:t>
            </a:r>
            <a:endParaRPr lang="fa-IR" sz="2300" dirty="0" smtClean="0">
              <a:solidFill>
                <a:schemeClr val="tx1"/>
              </a:solidFill>
              <a:cs typeface="B Nazanin" panose="00000400000000000000" pitchFamily="2" charset="-78"/>
            </a:endParaRPr>
          </a:p>
          <a:p>
            <a:pPr marL="0" indent="0" algn="r" rtl="1">
              <a:buNone/>
            </a:pPr>
            <a:r>
              <a:rPr lang="fa-IR" sz="2300" dirty="0" smtClean="0">
                <a:solidFill>
                  <a:schemeClr val="tx1"/>
                </a:solidFill>
                <a:cs typeface="B Nazanin" panose="00000400000000000000" pitchFamily="2" charset="-78"/>
              </a:rPr>
              <a:t>3- با توجه به توضیحات ارایه شده در مورد پروژه به نظر شما چه روش های تحویلی برای اجرای این پروژه مناسب می باشد؟ چه نوع قرارداد هایی را برای اجرای این پروژه پیشنهاد می کنید؟</a:t>
            </a:r>
          </a:p>
        </p:txBody>
      </p:sp>
      <p:sp>
        <p:nvSpPr>
          <p:cNvPr id="4" name="Slide Number Placeholder 3"/>
          <p:cNvSpPr>
            <a:spLocks noGrp="1"/>
          </p:cNvSpPr>
          <p:nvPr>
            <p:ph type="sldNum" sz="quarter" idx="12"/>
          </p:nvPr>
        </p:nvSpPr>
        <p:spPr/>
        <p:txBody>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3474129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1565" y="216148"/>
            <a:ext cx="8911687" cy="754524"/>
          </a:xfrm>
        </p:spPr>
        <p:txBody>
          <a:bodyPr/>
          <a:lstStyle/>
          <a:p>
            <a:pPr algn="r"/>
            <a:r>
              <a:rPr lang="fa-IR" dirty="0">
                <a:solidFill>
                  <a:schemeClr val="accent2">
                    <a:lumMod val="50000"/>
                  </a:schemeClr>
                </a:solidFill>
                <a:cs typeface="B Nazanin" panose="00000400000000000000" pitchFamily="2" charset="-78"/>
              </a:rPr>
              <a:t>روش دو عاملی</a:t>
            </a:r>
            <a:endParaRPr lang="en-US" dirty="0">
              <a:solidFill>
                <a:schemeClr val="accent2">
                  <a:lumMod val="50000"/>
                </a:schemeClr>
              </a:solidFill>
              <a:cs typeface="B Nazanin" panose="00000400000000000000" pitchFamily="2" charset="-78"/>
            </a:endParaRPr>
          </a:p>
        </p:txBody>
      </p:sp>
      <p:sp>
        <p:nvSpPr>
          <p:cNvPr id="3" name="Content Placeholder 2"/>
          <p:cNvSpPr>
            <a:spLocks noGrp="1"/>
          </p:cNvSpPr>
          <p:nvPr>
            <p:ph idx="1"/>
          </p:nvPr>
        </p:nvSpPr>
        <p:spPr>
          <a:xfrm>
            <a:off x="3141565" y="970671"/>
            <a:ext cx="8915400" cy="5162843"/>
          </a:xfrm>
        </p:spPr>
        <p:txBody>
          <a:bodyPr>
            <a:normAutofit/>
          </a:bodyPr>
          <a:lstStyle/>
          <a:p>
            <a:pPr marL="0" indent="0" algn="just" rtl="1">
              <a:buNone/>
            </a:pPr>
            <a:r>
              <a:rPr lang="fa-IR" sz="2300" dirty="0">
                <a:cs typeface="B Nazanin" panose="00000400000000000000" pitchFamily="2" charset="-78"/>
              </a:rPr>
              <a:t>یکی از شیوه های نوین مدیریت و اجرای پروژه ها روش دو عاملی است. در این روش علیرغم ایجاد برخی </a:t>
            </a:r>
            <a:r>
              <a:rPr lang="fa-IR" sz="2300" dirty="0" smtClean="0">
                <a:cs typeface="B Nazanin" panose="00000400000000000000" pitchFamily="2" charset="-78"/>
              </a:rPr>
              <a:t>محدودیت ها </a:t>
            </a:r>
            <a:r>
              <a:rPr lang="fa-IR" sz="2300" dirty="0">
                <a:cs typeface="B Nazanin" panose="00000400000000000000" pitchFamily="2" charset="-78"/>
              </a:rPr>
              <a:t>برای کارفرما، با قراردادن کلیه </a:t>
            </a:r>
            <a:r>
              <a:rPr lang="fa-IR" sz="2300" dirty="0" smtClean="0">
                <a:cs typeface="B Nazanin" panose="00000400000000000000" pitchFamily="2" charset="-78"/>
              </a:rPr>
              <a:t>فعالیت های </a:t>
            </a:r>
            <a:r>
              <a:rPr lang="fa-IR" sz="2300" dirty="0">
                <a:cs typeface="B Nazanin" panose="00000400000000000000" pitchFamily="2" charset="-78"/>
              </a:rPr>
              <a:t>پروژه اعم از طراحی، خرید تجهیزات، عملیات ساخت، نصب و راه اندازی به عهده یک پیمانکار، کارفرما از قید </a:t>
            </a:r>
            <a:r>
              <a:rPr lang="fa-IR" sz="2300" dirty="0" smtClean="0">
                <a:cs typeface="B Nazanin" panose="00000400000000000000" pitchFamily="2" charset="-78"/>
              </a:rPr>
              <a:t>مسئولیت های </a:t>
            </a:r>
            <a:r>
              <a:rPr lang="fa-IR" sz="2300" dirty="0">
                <a:cs typeface="B Nazanin" panose="00000400000000000000" pitchFamily="2" charset="-78"/>
              </a:rPr>
              <a:t>سنگین مدیریت و اجرای این پروژه ها که اکثراً به علت تخصصی بودن کار و پیچیدگی تکنولوژیکی از عهده او خارج است، رها می شود. به علاوه با ایجاد هماهنگی و یکپارچگی بین مراحل طراحی و ساخت، امکان شروع کارهای اجرایی قبل از اتمام عملیات طراحی فراهم می گردد و در نتیجه موجب کاهش زمان اجرا نیز می شود. در این روش کارفرما خود و یا با استفاده از یک مشاور مطالعات و طراحی های اولیه را (فازهای صفر و یک) تا مقطعی که نیازهای کارفرما و پروژه روشن شده و بتواند کار را به مناقصه بگذارد، انجام می دهد</a:t>
            </a:r>
            <a:r>
              <a:rPr lang="fa-IR" sz="2300" dirty="0" smtClean="0">
                <a:cs typeface="B Nazanin" panose="00000400000000000000" pitchFamily="2" charset="-78"/>
              </a:rPr>
              <a:t>.</a:t>
            </a:r>
          </a:p>
          <a:p>
            <a:pPr lvl="1" algn="just" rtl="1">
              <a:buFont typeface="Arial" panose="020B0604020202020204" pitchFamily="34" charset="0"/>
              <a:buChar char="•"/>
            </a:pPr>
            <a:r>
              <a:rPr lang="fa-IR" sz="2300" dirty="0">
                <a:cs typeface="B Nazanin" panose="00000400000000000000" pitchFamily="2" charset="-78"/>
              </a:rPr>
              <a:t>انواع </a:t>
            </a:r>
            <a:r>
              <a:rPr lang="fa-IR" sz="2300" dirty="0" smtClean="0">
                <a:cs typeface="B Nazanin" panose="00000400000000000000" pitchFamily="2" charset="-78"/>
              </a:rPr>
              <a:t>روش های </a:t>
            </a:r>
            <a:r>
              <a:rPr lang="fa-IR" sz="2300" dirty="0">
                <a:cs typeface="B Nazanin" panose="00000400000000000000" pitchFamily="2" charset="-78"/>
              </a:rPr>
              <a:t>دو عاملی عبارتند از</a:t>
            </a:r>
            <a:r>
              <a:rPr lang="fa-IR" sz="2300" dirty="0" smtClean="0">
                <a:cs typeface="B Nazanin" panose="00000400000000000000" pitchFamily="2" charset="-78"/>
              </a:rPr>
              <a:t>:</a:t>
            </a:r>
            <a:endParaRPr lang="fa-IR" sz="2300" dirty="0">
              <a:cs typeface="B Nazanin" panose="00000400000000000000" pitchFamily="2" charset="-78"/>
            </a:endParaRPr>
          </a:p>
          <a:p>
            <a:pPr lvl="1" algn="just" rtl="1">
              <a:buFont typeface="Arial" panose="020B0604020202020204" pitchFamily="34" charset="0"/>
              <a:buChar char="•"/>
            </a:pPr>
            <a:r>
              <a:rPr lang="fa-IR" sz="2300" dirty="0">
                <a:cs typeface="B Nazanin" panose="00000400000000000000" pitchFamily="2" charset="-78"/>
              </a:rPr>
              <a:t>روش طرح و ساخت </a:t>
            </a:r>
            <a:r>
              <a:rPr lang="en-US" sz="2300" dirty="0">
                <a:latin typeface="Calibri" panose="020F0502020204030204" pitchFamily="34" charset="0"/>
                <a:cs typeface="Calibri" panose="020F0502020204030204" pitchFamily="34" charset="0"/>
              </a:rPr>
              <a:t>DB</a:t>
            </a:r>
          </a:p>
          <a:p>
            <a:pPr lvl="1" algn="just" rtl="1">
              <a:buFont typeface="Arial" panose="020B0604020202020204" pitchFamily="34" charset="0"/>
              <a:buChar char="•"/>
            </a:pPr>
            <a:r>
              <a:rPr lang="fa-IR" sz="2300" dirty="0">
                <a:cs typeface="B Nazanin" panose="00000400000000000000" pitchFamily="2" charset="-78"/>
              </a:rPr>
              <a:t>روش طراحی ، تدارک و ساخت یا کلید در دست</a:t>
            </a:r>
            <a:r>
              <a:rPr lang="en-US" sz="2300" dirty="0">
                <a:latin typeface="Calibri" panose="020F0502020204030204" pitchFamily="34" charset="0"/>
                <a:cs typeface="Calibri" panose="020F0502020204030204" pitchFamily="34" charset="0"/>
              </a:rPr>
              <a:t>EPC/TURN </a:t>
            </a:r>
            <a:r>
              <a:rPr lang="en-US" sz="2300" dirty="0" smtClean="0">
                <a:latin typeface="Calibri" panose="020F0502020204030204" pitchFamily="34" charset="0"/>
                <a:cs typeface="Calibri" panose="020F0502020204030204" pitchFamily="34" charset="0"/>
              </a:rPr>
              <a:t>KEY</a:t>
            </a:r>
            <a:endParaRPr lang="fa-IR" sz="2300" dirty="0" smtClean="0">
              <a:latin typeface="Calibri" panose="020F0502020204030204" pitchFamily="34" charset="0"/>
              <a:cs typeface="Calibri" panose="020F0502020204030204" pitchFamily="34" charset="0"/>
            </a:endParaRPr>
          </a:p>
          <a:p>
            <a:pPr marL="0" indent="0" algn="just" rtl="1">
              <a:buNone/>
            </a:pPr>
            <a:endParaRPr lang="en-US" sz="23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4843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71227" y="131741"/>
            <a:ext cx="8911687" cy="768592"/>
          </a:xfrm>
        </p:spPr>
        <p:txBody>
          <a:bodyPr/>
          <a:lstStyle/>
          <a:p>
            <a:pPr algn="r"/>
            <a:r>
              <a:rPr lang="fa-IR" dirty="0">
                <a:solidFill>
                  <a:srgbClr val="31B4E6">
                    <a:lumMod val="50000"/>
                  </a:srgbClr>
                </a:solidFill>
                <a:cs typeface="B Nazanin" panose="00000400000000000000" pitchFamily="2" charset="-78"/>
              </a:rPr>
              <a:t>روش دو عاملی</a:t>
            </a:r>
            <a:endParaRPr lang="en-US" dirty="0"/>
          </a:p>
        </p:txBody>
      </p:sp>
      <p:sp>
        <p:nvSpPr>
          <p:cNvPr id="3" name="Content Placeholder 2"/>
          <p:cNvSpPr>
            <a:spLocks noGrp="1"/>
          </p:cNvSpPr>
          <p:nvPr>
            <p:ph idx="1"/>
          </p:nvPr>
        </p:nvSpPr>
        <p:spPr>
          <a:xfrm>
            <a:off x="3071227" y="900333"/>
            <a:ext cx="8911687" cy="5570806"/>
          </a:xfrm>
        </p:spPr>
        <p:txBody>
          <a:bodyPr>
            <a:normAutofit/>
          </a:bodyPr>
          <a:lstStyle/>
          <a:p>
            <a:pPr marL="0" indent="0" algn="r" rtl="1">
              <a:buNone/>
            </a:pPr>
            <a:r>
              <a:rPr lang="fa-IR" sz="2500" dirty="0">
                <a:solidFill>
                  <a:schemeClr val="accent2">
                    <a:lumMod val="50000"/>
                  </a:schemeClr>
                </a:solidFill>
                <a:cs typeface="B Nazanin" panose="00000400000000000000" pitchFamily="2" charset="-78"/>
              </a:rPr>
              <a:t>مزایای روش دو </a:t>
            </a:r>
            <a:r>
              <a:rPr lang="fa-IR" sz="2500" dirty="0" smtClean="0">
                <a:solidFill>
                  <a:schemeClr val="accent2">
                    <a:lumMod val="50000"/>
                  </a:schemeClr>
                </a:solidFill>
                <a:cs typeface="B Nazanin" panose="00000400000000000000" pitchFamily="2" charset="-78"/>
              </a:rPr>
              <a:t>عاملی:</a:t>
            </a:r>
          </a:p>
          <a:p>
            <a:pPr marL="400050" lvl="1" indent="0" algn="r" rtl="1">
              <a:buNone/>
            </a:pPr>
            <a:r>
              <a:rPr lang="fa-IR" sz="2300" dirty="0" smtClean="0">
                <a:cs typeface="B Nazanin" panose="00000400000000000000" pitchFamily="2" charset="-78"/>
              </a:rPr>
              <a:t>1-کارفرما </a:t>
            </a:r>
            <a:r>
              <a:rPr lang="fa-IR" sz="2300" dirty="0">
                <a:cs typeface="B Nazanin" panose="00000400000000000000" pitchFamily="2" charset="-78"/>
              </a:rPr>
              <a:t>تنها با </a:t>
            </a:r>
            <a:r>
              <a:rPr lang="fa-IR" sz="2300" dirty="0" smtClean="0">
                <a:cs typeface="B Nazanin" panose="00000400000000000000" pitchFamily="2" charset="-78"/>
              </a:rPr>
              <a:t>یک </a:t>
            </a:r>
            <a:r>
              <a:rPr lang="fa-IR" sz="2300" dirty="0">
                <a:cs typeface="B Nazanin" panose="00000400000000000000" pitchFamily="2" charset="-78"/>
              </a:rPr>
              <a:t>واحد </a:t>
            </a:r>
            <a:r>
              <a:rPr lang="fa-IR" sz="2300" dirty="0" smtClean="0">
                <a:cs typeface="B Nazanin" panose="00000400000000000000" pitchFamily="2" charset="-78"/>
              </a:rPr>
              <a:t>به </a:t>
            </a:r>
            <a:r>
              <a:rPr lang="fa-IR" sz="2300" dirty="0">
                <a:cs typeface="B Nazanin" panose="00000400000000000000" pitchFamily="2" charset="-78"/>
              </a:rPr>
              <a:t>نام پیمانکار سرو کار دارد.</a:t>
            </a:r>
            <a:br>
              <a:rPr lang="fa-IR" sz="2300" dirty="0">
                <a:cs typeface="B Nazanin" panose="00000400000000000000" pitchFamily="2" charset="-78"/>
              </a:rPr>
            </a:br>
            <a:r>
              <a:rPr lang="fa-IR" sz="2300" dirty="0" smtClean="0">
                <a:cs typeface="B Nazanin" panose="00000400000000000000" pitchFamily="2" charset="-78"/>
              </a:rPr>
              <a:t>2-هزینه ها تا حدود زیادی مشخص است.</a:t>
            </a:r>
            <a:br>
              <a:rPr lang="fa-IR" sz="2300" dirty="0" smtClean="0">
                <a:cs typeface="B Nazanin" panose="00000400000000000000" pitchFamily="2" charset="-78"/>
              </a:rPr>
            </a:br>
            <a:r>
              <a:rPr lang="fa-IR" sz="2300" dirty="0" smtClean="0">
                <a:cs typeface="B Nazanin" panose="00000400000000000000" pitchFamily="2" charset="-78"/>
              </a:rPr>
              <a:t>3-عدم </a:t>
            </a:r>
            <a:r>
              <a:rPr lang="fa-IR" sz="2300" dirty="0">
                <a:cs typeface="B Nazanin" panose="00000400000000000000" pitchFamily="2" charset="-78"/>
              </a:rPr>
              <a:t>درگیری زیاد کارفرما در مسائل و مشکلات کاری</a:t>
            </a:r>
            <a:br>
              <a:rPr lang="fa-IR" sz="2300" dirty="0">
                <a:cs typeface="B Nazanin" panose="00000400000000000000" pitchFamily="2" charset="-78"/>
              </a:rPr>
            </a:br>
            <a:r>
              <a:rPr lang="fa-IR" sz="2300" dirty="0" smtClean="0">
                <a:cs typeface="B Nazanin" panose="00000400000000000000" pitchFamily="2" charset="-78"/>
              </a:rPr>
              <a:t>4-صرفه </a:t>
            </a:r>
            <a:r>
              <a:rPr lang="fa-IR" sz="2300" dirty="0">
                <a:cs typeface="B Nazanin" panose="00000400000000000000" pitchFamily="2" charset="-78"/>
              </a:rPr>
              <a:t>جویی در زمان.</a:t>
            </a:r>
            <a:br>
              <a:rPr lang="fa-IR" sz="2300" dirty="0">
                <a:cs typeface="B Nazanin" panose="00000400000000000000" pitchFamily="2" charset="-78"/>
              </a:rPr>
            </a:br>
            <a:r>
              <a:rPr lang="fa-IR" sz="2300" dirty="0" smtClean="0">
                <a:cs typeface="B Nazanin" panose="00000400000000000000" pitchFamily="2" charset="-78"/>
              </a:rPr>
              <a:t>5-کاهش </a:t>
            </a:r>
            <a:r>
              <a:rPr lang="fa-IR" sz="2300" dirty="0">
                <a:cs typeface="B Nazanin" panose="00000400000000000000" pitchFamily="2" charset="-78"/>
              </a:rPr>
              <a:t>ادعا یا کلیم</a:t>
            </a:r>
            <a:br>
              <a:rPr lang="fa-IR" sz="2300" dirty="0">
                <a:cs typeface="B Nazanin" panose="00000400000000000000" pitchFamily="2" charset="-78"/>
              </a:rPr>
            </a:br>
            <a:r>
              <a:rPr lang="fa-IR" sz="2300" dirty="0" smtClean="0">
                <a:cs typeface="B Nazanin" panose="00000400000000000000" pitchFamily="2" charset="-78"/>
              </a:rPr>
              <a:t>6-هماهنگی </a:t>
            </a:r>
            <a:r>
              <a:rPr lang="fa-IR" sz="2300" dirty="0">
                <a:cs typeface="B Nazanin" panose="00000400000000000000" pitchFamily="2" charset="-78"/>
              </a:rPr>
              <a:t>طراحی و اجرا</a:t>
            </a:r>
            <a:br>
              <a:rPr lang="fa-IR" sz="2300" dirty="0">
                <a:cs typeface="B Nazanin" panose="00000400000000000000" pitchFamily="2" charset="-78"/>
              </a:rPr>
            </a:br>
            <a:r>
              <a:rPr lang="fa-IR" sz="2300" dirty="0" smtClean="0">
                <a:cs typeface="B Nazanin" panose="00000400000000000000" pitchFamily="2" charset="-78"/>
              </a:rPr>
              <a:t>7-مسئولیت </a:t>
            </a:r>
            <a:r>
              <a:rPr lang="fa-IR" sz="2300" dirty="0">
                <a:cs typeface="B Nazanin" panose="00000400000000000000" pitchFamily="2" charset="-78"/>
              </a:rPr>
              <a:t>هر عیب و نقصی که در محدوده تعریف شده کار رخ دهد به عهده پیمانکار است.</a:t>
            </a:r>
            <a:br>
              <a:rPr lang="fa-IR" sz="2300" dirty="0">
                <a:cs typeface="B Nazanin" panose="00000400000000000000" pitchFamily="2" charset="-78"/>
              </a:rPr>
            </a:br>
            <a:r>
              <a:rPr lang="fa-IR" sz="2300" dirty="0" smtClean="0">
                <a:cs typeface="B Nazanin" panose="00000400000000000000" pitchFamily="2" charset="-78"/>
              </a:rPr>
              <a:t>کمترین </a:t>
            </a:r>
            <a:r>
              <a:rPr lang="fa-IR" sz="2300" dirty="0">
                <a:cs typeface="B Nazanin" panose="00000400000000000000" pitchFamily="2" charset="-78"/>
              </a:rPr>
              <a:t>ریسک متوجه کارفرما است.</a:t>
            </a:r>
            <a:br>
              <a:rPr lang="fa-IR" sz="2300" dirty="0">
                <a:cs typeface="B Nazanin" panose="00000400000000000000" pitchFamily="2" charset="-78"/>
              </a:rPr>
            </a:br>
            <a:r>
              <a:rPr lang="fa-IR" sz="2300" dirty="0" smtClean="0">
                <a:cs typeface="B Nazanin" panose="00000400000000000000" pitchFamily="2" charset="-78"/>
              </a:rPr>
              <a:t>8-خریدهایی </a:t>
            </a:r>
            <a:r>
              <a:rPr lang="fa-IR" sz="2300" dirty="0">
                <a:cs typeface="B Nazanin" panose="00000400000000000000" pitchFamily="2" charset="-78"/>
              </a:rPr>
              <a:t>که مراحل و سفارش آن زمانبر می باشد می تواند قبل از شروع ساخت انجام شود.</a:t>
            </a:r>
            <a:br>
              <a:rPr lang="fa-IR" sz="2300" dirty="0">
                <a:cs typeface="B Nazanin" panose="00000400000000000000" pitchFamily="2" charset="-78"/>
              </a:rPr>
            </a:br>
            <a:r>
              <a:rPr lang="fa-IR" sz="2300" dirty="0" smtClean="0">
                <a:cs typeface="B Nazanin" panose="00000400000000000000" pitchFamily="2" charset="-78"/>
              </a:rPr>
              <a:t>9-امکان </a:t>
            </a:r>
            <a:r>
              <a:rPr lang="fa-IR" sz="2300" dirty="0">
                <a:cs typeface="B Nazanin" panose="00000400000000000000" pitchFamily="2" charset="-78"/>
              </a:rPr>
              <a:t>بررسی مهندسی ارزش با یکپارچه شدن طراحی و ساخت افزایش می یابد.</a:t>
            </a:r>
            <a:br>
              <a:rPr lang="fa-IR" sz="2300" dirty="0">
                <a:cs typeface="B Nazanin" panose="00000400000000000000" pitchFamily="2" charset="-78"/>
              </a:rPr>
            </a:br>
            <a:r>
              <a:rPr lang="fa-IR" sz="2300" dirty="0" smtClean="0">
                <a:cs typeface="B Nazanin" panose="00000400000000000000" pitchFamily="2" charset="-78"/>
              </a:rPr>
              <a:t>10-پیمانکار </a:t>
            </a:r>
            <a:r>
              <a:rPr lang="fa-IR" sz="2300" dirty="0">
                <a:cs typeface="B Nazanin" panose="00000400000000000000" pitchFamily="2" charset="-78"/>
              </a:rPr>
              <a:t>جهت انتخاب تجهیزات و </a:t>
            </a:r>
            <a:r>
              <a:rPr lang="fa-IR" sz="2300" dirty="0" smtClean="0">
                <a:cs typeface="B Nazanin" panose="00000400000000000000" pitchFamily="2" charset="-78"/>
              </a:rPr>
              <a:t>تکنیک ها </a:t>
            </a:r>
            <a:r>
              <a:rPr lang="fa-IR" sz="2300" dirty="0">
                <a:cs typeface="B Nazanin" panose="00000400000000000000" pitchFamily="2" charset="-78"/>
              </a:rPr>
              <a:t>از آزادی عمل بیشتری برخوردار است.</a:t>
            </a:r>
            <a:br>
              <a:rPr lang="fa-IR" sz="2300" dirty="0">
                <a:cs typeface="B Nazanin" panose="00000400000000000000" pitchFamily="2" charset="-78"/>
              </a:rPr>
            </a:br>
            <a:r>
              <a:rPr lang="fa-IR" sz="2300" dirty="0" smtClean="0">
                <a:cs typeface="B Nazanin" panose="00000400000000000000" pitchFamily="2" charset="-78"/>
              </a:rPr>
              <a:t>11-قبل </a:t>
            </a:r>
            <a:r>
              <a:rPr lang="fa-IR" sz="2300" dirty="0">
                <a:cs typeface="B Nazanin" panose="00000400000000000000" pitchFamily="2" charset="-78"/>
              </a:rPr>
              <a:t>از واگذاری کار ، کارفرما امکان داشتن گزینه های مختلف طراحی را پیدا می کند.</a:t>
            </a:r>
            <a:endParaRPr lang="en-US" sz="2300" dirty="0">
              <a:solidFill>
                <a:schemeClr val="accent2">
                  <a:lumMod val="50000"/>
                </a:schemeClr>
              </a:solidFill>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15554058"/>
      </p:ext>
    </p:extLst>
  </p:cSld>
  <p:clrMapOvr>
    <a:masterClrMapping/>
  </p:clrMapOvr>
</p:sld>
</file>

<file path=ppt/theme/theme1.xml><?xml version="1.0" encoding="utf-8"?>
<a:theme xmlns:a="http://schemas.openxmlformats.org/drawingml/2006/main" name="Wisp">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6616</TotalTime>
  <Words>9557</Words>
  <Application>Microsoft Office PowerPoint</Application>
  <PresentationFormat>Widescreen</PresentationFormat>
  <Paragraphs>487</Paragraphs>
  <Slides>73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73</vt:i4>
      </vt:variant>
    </vt:vector>
  </HeadingPairs>
  <TitlesOfParts>
    <vt:vector size="83" baseType="lpstr">
      <vt:lpstr>Arial</vt:lpstr>
      <vt:lpstr>B Nazanin</vt:lpstr>
      <vt:lpstr>Calibri</vt:lpstr>
      <vt:lpstr>Century Gothic</vt:lpstr>
      <vt:lpstr>EntezareZohoor 3 **</vt:lpstr>
      <vt:lpstr>iransans</vt:lpstr>
      <vt:lpstr>iransans</vt:lpstr>
      <vt:lpstr>Tahoma</vt:lpstr>
      <vt:lpstr>Wingdings 3</vt:lpstr>
      <vt:lpstr>Wisp</vt:lpstr>
      <vt:lpstr>به نام خدا</vt:lpstr>
      <vt:lpstr>تعریف</vt:lpstr>
      <vt:lpstr>دسته بندی انواع قراردادهای ساختمانی</vt:lpstr>
      <vt:lpstr>دسته بندی انواع قراردادهای ساختمانی</vt:lpstr>
      <vt:lpstr>دسته بندی انواع قراردادهای ساختمانی</vt:lpstr>
      <vt:lpstr>قرارداد عمرانی تک عاملی یا خود اجرا (امانی)</vt:lpstr>
      <vt:lpstr>قرارداد عمرانی تک عاملی یا خود اجرا (امانی)</vt:lpstr>
      <vt:lpstr>روش دو عاملی</vt:lpstr>
      <vt:lpstr>روش دو عاملی</vt:lpstr>
      <vt:lpstr>روش دو عاملی</vt:lpstr>
      <vt:lpstr>انواع روش دو عاملی</vt:lpstr>
      <vt:lpstr>انواع روش دو عاملی</vt:lpstr>
      <vt:lpstr>روش متعارف سه عاملی یا سنتی (پیمانی):</vt:lpstr>
      <vt:lpstr>روش متعارف سه عاملی یا سنتی (پیمانی):</vt:lpstr>
      <vt:lpstr>روش متعارف سه عاملی یا سنتی (پیمانی):</vt:lpstr>
      <vt:lpstr>روش چهار عاملی یا مدیریتی</vt:lpstr>
      <vt:lpstr>روش چهار عاملی یا مدیریتی</vt:lpstr>
      <vt:lpstr>روش چهار عاملی یا مدیریتی</vt:lpstr>
      <vt:lpstr>روش چهار عاملی یا مدیریتی</vt:lpstr>
      <vt:lpstr>روش چهار عاملی یا مدیریتی</vt:lpstr>
      <vt:lpstr>روش چهار عاملی یا مدیریتی</vt:lpstr>
      <vt:lpstr>روش چهار عاملی یا مدیریتی</vt:lpstr>
      <vt:lpstr>روش امانی، پیمانی و  مدیریت ساخت-مشاور   </vt:lpstr>
      <vt:lpstr>روش پرداخت بر اساس فهرست بها </vt:lpstr>
      <vt:lpstr>روش پرداخت بر اساس فهرست بها </vt:lpstr>
      <vt:lpstr>روش پرداخت قیمت مقطوع (Lump sun) </vt:lpstr>
      <vt:lpstr>روش پرداخت قیمت مقطوع (Lump sun)</vt:lpstr>
      <vt:lpstr>روش پرداخت قیمت مقطوع (Lump sun)</vt:lpstr>
      <vt:lpstr>روش پرداخت قیمت مقطوع (Lump sun)</vt:lpstr>
      <vt:lpstr>روش پرداخت (cost plus)  </vt:lpstr>
      <vt:lpstr>روش پرداخت (cost plus)  </vt:lpstr>
      <vt:lpstr>قراردادهای خرید خدمت</vt:lpstr>
      <vt:lpstr>قراردادهای خرید خدمت</vt:lpstr>
      <vt:lpstr>قراردادهای خرید خدمت</vt:lpstr>
      <vt:lpstr>قراردادهای خرید خدمت</vt:lpstr>
      <vt:lpstr>قراردادهای خرید خدمت</vt:lpstr>
      <vt:lpstr>قراردادهای ساخت و انتقال</vt:lpstr>
      <vt:lpstr>قراردادهای ساخت و انتقال</vt:lpstr>
      <vt:lpstr>قراردادهای ساخت و انتقال</vt:lpstr>
      <vt:lpstr>قراردادهای کلید در دست یا  (Turnkey) </vt:lpstr>
      <vt:lpstr>قراردادهای کلید در دست یا  (Turnkey) </vt:lpstr>
      <vt:lpstr>قراردادهای کلید در دست یا  (Turnkey) </vt:lpstr>
      <vt:lpstr>قراردادهای کلید در دست یا  (Turnkey) </vt:lpstr>
      <vt:lpstr>قراردادهای کلید در دست یا  (Turnkey) </vt:lpstr>
      <vt:lpstr>روش EPC</vt:lpstr>
      <vt:lpstr>روش EPC</vt:lpstr>
      <vt:lpstr>روش EPC</vt:lpstr>
      <vt:lpstr>روش EPC</vt:lpstr>
      <vt:lpstr>روش EPC</vt:lpstr>
      <vt:lpstr>روش EPC</vt:lpstr>
      <vt:lpstr>روش EPC</vt:lpstr>
      <vt:lpstr>روش EPC</vt:lpstr>
      <vt:lpstr>روش EPC</vt:lpstr>
      <vt:lpstr>روش فاینانس</vt:lpstr>
      <vt:lpstr>روش فاینانس</vt:lpstr>
      <vt:lpstr>روش فاینانس</vt:lpstr>
      <vt:lpstr>روش فاینانس</vt:lpstr>
      <vt:lpstr>روش فاینانس</vt:lpstr>
      <vt:lpstr>روش فاینانس</vt:lpstr>
      <vt:lpstr>روش فاینانس</vt:lpstr>
      <vt:lpstr>روش فاینانس</vt:lpstr>
      <vt:lpstr>روش فاینانس</vt:lpstr>
      <vt:lpstr>نمونه مثال ها</vt:lpstr>
      <vt:lpstr>نمونه مثال ها</vt:lpstr>
      <vt:lpstr>نمونه مثال ها</vt:lpstr>
      <vt:lpstr>نمونه مثال ها</vt:lpstr>
      <vt:lpstr>نمونه مثال ها</vt:lpstr>
      <vt:lpstr>مطالعه موردی پروژه کارت هوشمند سوخت</vt:lpstr>
      <vt:lpstr>مطالعه موردی پروژه کارت هوشمند سوخت</vt:lpstr>
      <vt:lpstr>مطالعه موردی پروژه کارت هوشمند سوخت</vt:lpstr>
      <vt:lpstr>مطالعه موردی پروژه کارت هوشمند سوخت</vt:lpstr>
      <vt:lpstr>مطالعه موردی پروژه کارت هوشمند سوخت</vt:lpstr>
      <vt:lpstr>تمرین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c:title>
  <dc:creator>mahdi</dc:creator>
  <cp:lastModifiedBy>Negar Eskandari</cp:lastModifiedBy>
  <cp:revision>73</cp:revision>
  <dcterms:created xsi:type="dcterms:W3CDTF">2020-05-09T06:25:43Z</dcterms:created>
  <dcterms:modified xsi:type="dcterms:W3CDTF">2024-03-16T06:09:32Z</dcterms:modified>
</cp:coreProperties>
</file>